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38" r:id="rId1"/>
    <p:sldMasterId id="2147484030" r:id="rId2"/>
    <p:sldMasterId id="2147484102" r:id="rId3"/>
    <p:sldMasterId id="2147484138" r:id="rId4"/>
  </p:sldMasterIdLst>
  <p:notesMasterIdLst>
    <p:notesMasterId r:id="rId30"/>
  </p:notesMasterIdLst>
  <p:handoutMasterIdLst>
    <p:handoutMasterId r:id="rId31"/>
  </p:handoutMasterIdLst>
  <p:sldIdLst>
    <p:sldId id="294" r:id="rId5"/>
    <p:sldId id="620" r:id="rId6"/>
    <p:sldId id="621" r:id="rId7"/>
    <p:sldId id="622" r:id="rId8"/>
    <p:sldId id="628" r:id="rId9"/>
    <p:sldId id="623" r:id="rId10"/>
    <p:sldId id="629" r:id="rId11"/>
    <p:sldId id="624" r:id="rId12"/>
    <p:sldId id="625" r:id="rId13"/>
    <p:sldId id="626" r:id="rId14"/>
    <p:sldId id="627" r:id="rId15"/>
    <p:sldId id="630" r:id="rId16"/>
    <p:sldId id="631" r:id="rId17"/>
    <p:sldId id="632" r:id="rId18"/>
    <p:sldId id="633" r:id="rId19"/>
    <p:sldId id="634" r:id="rId20"/>
    <p:sldId id="635" r:id="rId21"/>
    <p:sldId id="637" r:id="rId22"/>
    <p:sldId id="638" r:id="rId23"/>
    <p:sldId id="636" r:id="rId24"/>
    <p:sldId id="639" r:id="rId25"/>
    <p:sldId id="640" r:id="rId26"/>
    <p:sldId id="641" r:id="rId27"/>
    <p:sldId id="642" r:id="rId28"/>
    <p:sldId id="572" r:id="rId2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dwardian Script ITC" pitchFamily="66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00"/>
    <a:srgbClr val="66FF33"/>
    <a:srgbClr val="000000"/>
    <a:srgbClr val="006600"/>
    <a:srgbClr val="DD9FAF"/>
    <a:srgbClr val="A9C6FF"/>
    <a:srgbClr val="FF66FF"/>
    <a:srgbClr val="FF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157" autoAdjust="0"/>
    <p:restoredTop sz="94180" autoAdjust="0"/>
  </p:normalViewPr>
  <p:slideViewPr>
    <p:cSldViewPr>
      <p:cViewPr>
        <p:scale>
          <a:sx n="50" d="100"/>
          <a:sy n="50" d="100"/>
        </p:scale>
        <p:origin x="-1698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8" d="100"/>
        <a:sy n="48" d="100"/>
      </p:scale>
      <p:origin x="0" y="177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918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385046-1F00-493C-9ACD-F5374566A9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39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3D4CA0-F2F1-4744-B203-8BC7DA97C71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3D4CA0-F2F1-4744-B203-8BC7DA97C71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C20615-2EEB-4200-841C-3868CFEB83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9BC50-87AC-4350-9CB0-BCB8A6CB77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3D9A44-12AB-4790-AEA6-3D8F381DF9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C20615-2EEB-4200-841C-3868CFEB83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484A06-91F3-4673-8094-9DA69091EE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04618-FE45-4A7F-BC08-06DB9B228A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FF20F4-3163-40D5-8669-28F0D65523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3D27E-7DA3-448A-B1E9-6BB2FB7A78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5EDCDF-2394-4A21-92FA-CBA54C7C53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B052AD-D30C-4935-8D8A-5DB7F4647F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3F67A-1804-4D7F-8C02-038552F49C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484A06-91F3-4673-8094-9DA69091EE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>
              <a:defRPr/>
            </a:pPr>
            <a:fld id="{3917C20A-23E8-436A-9EAD-56B7A9E197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9BC50-87AC-4350-9CB0-BCB8A6CB77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3D9A44-12AB-4790-AEA6-3D8F381DF9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2C20615-2EEB-4200-841C-3868CFEB83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484A06-91F3-4673-8094-9DA69091EE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F04618-FE45-4A7F-BC08-06DB9B228A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FF20F4-3163-40D5-8669-28F0D65523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523D27E-7DA3-448A-B1E9-6BB2FB7A78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5EDCDF-2394-4A21-92FA-CBA54C7C53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B052AD-D30C-4935-8D8A-5DB7F4647F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04618-FE45-4A7F-BC08-06DB9B228A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93F67A-1804-4D7F-8C02-038552F49C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17C20A-23E8-436A-9EAD-56B7A9E197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79BC50-87AC-4350-9CB0-BCB8A6CB77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3D9A44-12AB-4790-AEA6-3D8F381DF9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FF20F4-3163-40D5-8669-28F0D65523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3D27E-7DA3-448A-B1E9-6BB2FB7A78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5EDCDF-2394-4A21-92FA-CBA54C7C53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B052AD-D30C-4935-8D8A-5DB7F4647F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3F67A-1804-4D7F-8C02-038552F49C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17C20A-23E8-436A-9EAD-56B7A9E197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0530CB8-2FB2-408E-8C00-FF68A18781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5" r:id="rId7"/>
    <p:sldLayoutId id="2147484146" r:id="rId8"/>
    <p:sldLayoutId id="2147484147" r:id="rId9"/>
    <p:sldLayoutId id="2147484148" r:id="rId10"/>
    <p:sldLayoutId id="214748414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Oval 3"/>
          <p:cNvSpPr>
            <a:spLocks noChangeArrowheads="1"/>
          </p:cNvSpPr>
          <p:nvPr/>
        </p:nvSpPr>
        <p:spPr bwMode="auto">
          <a:xfrm>
            <a:off x="381000" y="2057400"/>
            <a:ext cx="8458200" cy="2562225"/>
          </a:xfrm>
          <a:prstGeom prst="ellipse">
            <a:avLst/>
          </a:prstGeom>
          <a:solidFill>
            <a:srgbClr val="C00000"/>
          </a:solidFill>
          <a:ln w="76200" algn="ctr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ar-SA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بسم الله الرحمن الرحيم</a:t>
            </a:r>
            <a:endParaRPr 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2609671"/>
            <a:ext cx="868680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ar-SA" sz="7200" b="1" dirty="0" smtClean="0"/>
              <a:t>أهداف الرقابة الداخلية</a:t>
            </a:r>
            <a:endParaRPr lang="en-US" sz="72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228600"/>
            <a:ext cx="8686800" cy="61863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3600" b="1" dirty="0" smtClean="0">
                <a:solidFill>
                  <a:srgbClr val="FF0000"/>
                </a:solidFill>
              </a:rPr>
              <a:t>ومن التعريفات السابقة يمكن حصر أهداف الرقابة الداخلية في </a:t>
            </a:r>
            <a:r>
              <a:rPr lang="ar-SA" sz="3600" b="1" dirty="0" err="1" smtClean="0">
                <a:solidFill>
                  <a:srgbClr val="FF0000"/>
                </a:solidFill>
              </a:rPr>
              <a:t>الاتي</a:t>
            </a:r>
            <a:r>
              <a:rPr lang="ar-SA" sz="3600" b="1" dirty="0" smtClean="0">
                <a:solidFill>
                  <a:srgbClr val="FF0000"/>
                </a:solidFill>
              </a:rPr>
              <a:t> :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marL="228600" lvl="0" indent="-228600" algn="just">
              <a:buFont typeface="+mj-cs"/>
              <a:buAutoNum type="arabic2Minus"/>
            </a:pPr>
            <a:r>
              <a:rPr lang="ar-SA" sz="3600" b="1" dirty="0" smtClean="0"/>
              <a:t>حماية أصول المنشأة .</a:t>
            </a:r>
            <a:endParaRPr lang="en-US" sz="3600" b="1" dirty="0" smtClean="0"/>
          </a:p>
          <a:p>
            <a:pPr marL="228600" lvl="0" indent="-228600" algn="just">
              <a:buFont typeface="+mj-cs"/>
              <a:buAutoNum type="arabic2Minus"/>
            </a:pPr>
            <a:r>
              <a:rPr lang="ar-SA" sz="3600" b="1" dirty="0" smtClean="0"/>
              <a:t>التأكد من الدقة </a:t>
            </a:r>
            <a:r>
              <a:rPr lang="ar-SA" sz="3600" b="1" dirty="0" err="1" smtClean="0"/>
              <a:t>المحسابية</a:t>
            </a:r>
            <a:r>
              <a:rPr lang="ar-SA" sz="3600" b="1" dirty="0" smtClean="0"/>
              <a:t> للبيانات المحاسبية المسجلة  بالدفاتر لإمكان تحديد درجة الاعتماد عليها قبل </a:t>
            </a:r>
            <a:r>
              <a:rPr lang="ar-SA" sz="3600" b="1" dirty="0" err="1" smtClean="0"/>
              <a:t>إتخاذ</a:t>
            </a:r>
            <a:r>
              <a:rPr lang="ar-SA" sz="3600" b="1" dirty="0" smtClean="0"/>
              <a:t> </a:t>
            </a:r>
            <a:r>
              <a:rPr lang="ar-SA" sz="3600" b="1" dirty="0" err="1" smtClean="0"/>
              <a:t>اية</a:t>
            </a:r>
            <a:r>
              <a:rPr lang="ar-SA" sz="3600" b="1" dirty="0" smtClean="0"/>
              <a:t> قرارات أو رسم </a:t>
            </a:r>
            <a:r>
              <a:rPr lang="ar-SA" sz="3600" b="1" dirty="0" err="1" smtClean="0"/>
              <a:t>أى</a:t>
            </a:r>
            <a:r>
              <a:rPr lang="ar-SA" sz="3600" b="1" dirty="0" smtClean="0"/>
              <a:t> خطط مستقبلا</a:t>
            </a:r>
            <a:endParaRPr lang="en-US" sz="3600" b="1" dirty="0" smtClean="0"/>
          </a:p>
          <a:p>
            <a:pPr marL="228600" lvl="0" indent="-228600" algn="just">
              <a:buFont typeface="+mj-cs"/>
              <a:buAutoNum type="arabic2Minus"/>
            </a:pPr>
            <a:r>
              <a:rPr lang="en-US" sz="3600" b="1" dirty="0" smtClean="0"/>
              <a:t> </a:t>
            </a:r>
            <a:r>
              <a:rPr lang="ar-SA" sz="3600" b="1" dirty="0" smtClean="0"/>
              <a:t>المحافظة على مستوى </a:t>
            </a:r>
            <a:r>
              <a:rPr lang="ar-SA" sz="3600" b="1" dirty="0" err="1" smtClean="0"/>
              <a:t>الاداء</a:t>
            </a:r>
            <a:r>
              <a:rPr lang="ar-SA" sz="3600" b="1" dirty="0" smtClean="0"/>
              <a:t> </a:t>
            </a:r>
            <a:r>
              <a:rPr lang="ar-SA" sz="3600" b="1" dirty="0" err="1" smtClean="0"/>
              <a:t>الجارئ</a:t>
            </a:r>
            <a:r>
              <a:rPr lang="ar-SA" sz="3600" b="1" dirty="0" smtClean="0"/>
              <a:t> واكتشاف أية انحرافات عن </a:t>
            </a:r>
            <a:r>
              <a:rPr lang="ar-SA" sz="3600" b="1" dirty="0" err="1" smtClean="0"/>
              <a:t>هذاالمستوى</a:t>
            </a:r>
            <a:r>
              <a:rPr lang="ar-SA" sz="3600" b="1" dirty="0" smtClean="0"/>
              <a:t>.</a:t>
            </a:r>
            <a:endParaRPr lang="en-US" sz="3600" b="1" dirty="0" smtClean="0"/>
          </a:p>
          <a:p>
            <a:pPr marL="228600" lvl="0" indent="-228600" algn="just">
              <a:buFont typeface="+mj-cs"/>
              <a:buAutoNum type="arabic2Minus"/>
            </a:pPr>
            <a:r>
              <a:rPr lang="ar-SA" sz="3600" b="1" dirty="0" smtClean="0"/>
              <a:t>الكشف عن أية اتجاهات للتغيير المفاجئ في </a:t>
            </a:r>
            <a:r>
              <a:rPr lang="ar-SA" sz="3600" b="1" dirty="0" err="1" smtClean="0"/>
              <a:t>سيرالعمل</a:t>
            </a:r>
            <a:r>
              <a:rPr lang="ar-SA" sz="3600" b="1" dirty="0" smtClean="0"/>
              <a:t> أو في مستوى الأداء بما ينعكس على التكاليف.</a:t>
            </a:r>
            <a:endParaRPr lang="en-US" sz="3600" b="1" dirty="0" smtClean="0"/>
          </a:p>
          <a:p>
            <a:pPr marL="228600" lvl="0" indent="-228600" algn="just">
              <a:buFont typeface="+mj-cs"/>
              <a:buAutoNum type="arabic2Minus"/>
            </a:pPr>
            <a:r>
              <a:rPr lang="ar-SA" sz="3600" b="1" dirty="0" smtClean="0"/>
              <a:t>الرقابة على استخدام الموارد المتاحة.</a:t>
            </a:r>
            <a:endParaRPr lang="en-US" sz="36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228600"/>
            <a:ext cx="8686800" cy="55092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lvl="0" indent="-742950" algn="just">
              <a:buFont typeface="+mj-cs"/>
              <a:buAutoNum type="arabic2Minus" startAt="6"/>
            </a:pPr>
            <a:r>
              <a:rPr lang="ar-SA" sz="4400" b="1" dirty="0" smtClean="0"/>
              <a:t>زيادة الكفاية الإنتاجية للمنشأة .</a:t>
            </a:r>
            <a:endParaRPr lang="en-US" sz="4400" b="1" dirty="0" smtClean="0"/>
          </a:p>
          <a:p>
            <a:pPr marL="742950" lvl="0" indent="-742950" algn="just">
              <a:buFont typeface="+mj-cs"/>
              <a:buAutoNum type="arabic2Minus" startAt="6"/>
            </a:pPr>
            <a:r>
              <a:rPr lang="ar-SA" sz="4400" b="1" dirty="0" smtClean="0"/>
              <a:t>وضع نظام للسلطات والمسئوليات وتحديد الاختصاصات .</a:t>
            </a:r>
            <a:endParaRPr lang="en-US" sz="4400" b="1" dirty="0" smtClean="0"/>
          </a:p>
          <a:p>
            <a:pPr marL="742950" lvl="0" indent="-742950" algn="just">
              <a:buFont typeface="+mj-cs"/>
              <a:buAutoNum type="arabic2Minus" startAt="6"/>
            </a:pPr>
            <a:r>
              <a:rPr lang="ar-SA" sz="4400" b="1" dirty="0" smtClean="0"/>
              <a:t>حسن اختيار الأفراد للوظائف </a:t>
            </a:r>
            <a:r>
              <a:rPr lang="ar-SA" sz="4400" b="1" dirty="0" err="1" smtClean="0"/>
              <a:t>التى</a:t>
            </a:r>
            <a:r>
              <a:rPr lang="ar-SA" sz="4400" b="1" dirty="0" smtClean="0"/>
              <a:t> يشغلونها .</a:t>
            </a:r>
            <a:endParaRPr lang="en-US" sz="4400" b="1" dirty="0" smtClean="0"/>
          </a:p>
          <a:p>
            <a:pPr marL="742950" lvl="0" indent="-742950" algn="just">
              <a:buFont typeface="+mj-cs"/>
              <a:buAutoNum type="arabic2Minus" startAt="6"/>
            </a:pPr>
            <a:r>
              <a:rPr lang="ar-SA" sz="4400" b="1" dirty="0" smtClean="0"/>
              <a:t>التدريب والعلاقات </a:t>
            </a:r>
            <a:r>
              <a:rPr lang="ar-SA" sz="4400" b="1" dirty="0" err="1" smtClean="0"/>
              <a:t>الانسانية</a:t>
            </a:r>
            <a:r>
              <a:rPr lang="ar-SA" sz="4400" b="1" dirty="0" smtClean="0"/>
              <a:t> .</a:t>
            </a:r>
            <a:endParaRPr lang="en-US" sz="4400" b="1" dirty="0" smtClean="0"/>
          </a:p>
          <a:p>
            <a:pPr marL="742950" lvl="0" indent="-742950" algn="just">
              <a:buFont typeface="+mj-cs"/>
              <a:buAutoNum type="arabic2Minus" startAt="6"/>
            </a:pPr>
            <a:r>
              <a:rPr lang="ar-SA" sz="4400" b="1" dirty="0" smtClean="0"/>
              <a:t>تحديد </a:t>
            </a:r>
            <a:r>
              <a:rPr lang="ar-SA" sz="4400" b="1" dirty="0" err="1" smtClean="0"/>
              <a:t>الاجراءات</a:t>
            </a:r>
            <a:r>
              <a:rPr lang="ar-SA" sz="4400" b="1" dirty="0" smtClean="0"/>
              <a:t> التنفيذية واللوائح والتعليمات بطريقة تضمن </a:t>
            </a:r>
            <a:r>
              <a:rPr lang="ar-SA" sz="4400" b="1" dirty="0" err="1" smtClean="0"/>
              <a:t>إنسياب</a:t>
            </a:r>
            <a:r>
              <a:rPr lang="ar-SA" sz="4400" b="1" dirty="0" smtClean="0"/>
              <a:t> العمل. </a:t>
            </a:r>
            <a:endParaRPr lang="en-US" sz="44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1600201"/>
            <a:ext cx="8686800" cy="280076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ar-SA" sz="8800" b="1" dirty="0" smtClean="0"/>
              <a:t>أركان نظام الرقابة الداخلية </a:t>
            </a:r>
            <a:endParaRPr lang="en-US" sz="88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295156"/>
            <a:ext cx="8686800" cy="57246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ar-SA" sz="5400" b="1" dirty="0" smtClean="0"/>
              <a:t>خطة تنظيمية </a:t>
            </a:r>
            <a:r>
              <a:rPr lang="ar-SA" sz="5400" b="1" dirty="0" err="1" smtClean="0"/>
              <a:t>إداية</a:t>
            </a:r>
            <a:r>
              <a:rPr lang="ar-SA" sz="5400" b="1" dirty="0" smtClean="0"/>
              <a:t> 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ar-SA" sz="5400" b="1" dirty="0" smtClean="0"/>
              <a:t>نظام محاسبي سليم 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ar-SA" sz="5400" b="1" dirty="0" smtClean="0"/>
              <a:t>نظام مستندي دقيق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ar-SA" sz="5400" b="1" dirty="0" smtClean="0"/>
              <a:t>نظام تكاليف مناسب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ar-SA" sz="5400" b="1" dirty="0" smtClean="0"/>
              <a:t>نظام فعال للحوافز</a:t>
            </a:r>
          </a:p>
          <a:p>
            <a:pPr marL="57150" indent="-57150" algn="just"/>
            <a:r>
              <a:rPr lang="ar-SA" sz="4800" b="1" dirty="0" smtClean="0">
                <a:solidFill>
                  <a:srgbClr val="3333FF"/>
                </a:solidFill>
              </a:rPr>
              <a:t>وسنتناول الأركان </a:t>
            </a:r>
            <a:r>
              <a:rPr lang="ar-SA" sz="4800" b="1" dirty="0" err="1" smtClean="0">
                <a:solidFill>
                  <a:srgbClr val="3333FF"/>
                </a:solidFill>
              </a:rPr>
              <a:t>التى</a:t>
            </a:r>
            <a:r>
              <a:rPr lang="ar-SA" sz="4800" b="1" dirty="0" smtClean="0">
                <a:solidFill>
                  <a:srgbClr val="3333FF"/>
                </a:solidFill>
              </a:rPr>
              <a:t> يبنى عليها نظام الرقابة الداخلية بالشرح والتفصيل:</a:t>
            </a:r>
            <a:endParaRPr lang="en-US" sz="4800" b="1" dirty="0" smtClean="0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-5417"/>
            <a:ext cx="8686800" cy="61863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ar-SA" sz="3600" b="1" u="sng" dirty="0" smtClean="0"/>
              <a:t>خطة تنظيمية </a:t>
            </a:r>
            <a:r>
              <a:rPr lang="ar-SA" sz="3600" b="1" u="sng" dirty="0" err="1" smtClean="0"/>
              <a:t>إداية</a:t>
            </a:r>
            <a:r>
              <a:rPr lang="ar-SA" sz="3600" b="1" u="sng" dirty="0" smtClean="0"/>
              <a:t>:</a:t>
            </a:r>
          </a:p>
          <a:p>
            <a:r>
              <a:rPr lang="ar-SA" sz="3600" b="1" dirty="0" smtClean="0">
                <a:solidFill>
                  <a:srgbClr val="3333FF"/>
                </a:solidFill>
              </a:rPr>
              <a:t>وصولاً إلى رقابة داخلية فاعلة يجب </a:t>
            </a:r>
            <a:r>
              <a:rPr lang="ar-SA" sz="3600" b="1" dirty="0" err="1" smtClean="0">
                <a:solidFill>
                  <a:srgbClr val="3333FF"/>
                </a:solidFill>
              </a:rPr>
              <a:t>ان</a:t>
            </a:r>
            <a:r>
              <a:rPr lang="ar-SA" sz="3600" b="1" dirty="0" smtClean="0">
                <a:solidFill>
                  <a:srgbClr val="3333FF"/>
                </a:solidFill>
              </a:rPr>
              <a:t> تتميز الخطة التنظيمية الإدارية للمنشأة بالآتي: </a:t>
            </a:r>
            <a:endParaRPr lang="en-US" sz="3600" b="1" dirty="0" smtClean="0">
              <a:solidFill>
                <a:srgbClr val="3333FF"/>
              </a:solidFill>
            </a:endParaRPr>
          </a:p>
          <a:p>
            <a:pPr marL="171450" lvl="0" indent="-171450" algn="just">
              <a:buFont typeface="+mj-cs"/>
              <a:buAutoNum type="arabic2Minus"/>
            </a:pPr>
            <a:r>
              <a:rPr lang="ar-SA" sz="3600" b="1" dirty="0" smtClean="0"/>
              <a:t>أن تمثل أهداف المنشأة وأن يكون هذا التمثيل واضحاً ومحدداً بطريقة علمية دقيقة، ويجب ألا تتعارض مع الأهداف القومية .</a:t>
            </a:r>
            <a:endParaRPr lang="en-US" sz="3600" b="1" dirty="0" smtClean="0"/>
          </a:p>
          <a:p>
            <a:pPr marL="171450" lvl="0" indent="-171450" algn="just">
              <a:buFont typeface="+mj-cs"/>
              <a:buAutoNum type="arabic2Minus"/>
            </a:pPr>
            <a:r>
              <a:rPr lang="ar-SA" sz="3600" b="1" dirty="0" smtClean="0"/>
              <a:t>أن تربط وتنسق بين الأهداف الرئيسة والأهداف الفرعية، وذلك عن طريق إعداد الدراسات التفصيلية للطاقة </a:t>
            </a:r>
            <a:r>
              <a:rPr lang="ar-SA" sz="3600" b="1" dirty="0" err="1" smtClean="0"/>
              <a:t>الانتاجية</a:t>
            </a:r>
            <a:r>
              <a:rPr lang="ar-SA" sz="3600" b="1" dirty="0" smtClean="0"/>
              <a:t> </a:t>
            </a:r>
            <a:r>
              <a:rPr lang="ar-SA" sz="3600" b="1" dirty="0" err="1" smtClean="0"/>
              <a:t>والبيعية</a:t>
            </a:r>
            <a:r>
              <a:rPr lang="ar-SA" sz="3600" b="1" dirty="0" smtClean="0"/>
              <a:t>، والربط بينهما في ضوء الطاقة المستغلة والأهداف المحددة والموارد المتاحة (بشرية ، مادية ، فنية ) </a:t>
            </a:r>
            <a:endParaRPr lang="en-US" sz="3600" b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17243"/>
            <a:ext cx="8686800" cy="56323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lvl="0" indent="-514350" algn="just">
              <a:buFont typeface="+mj-cs"/>
              <a:buAutoNum type="arabic2Minus" startAt="3"/>
            </a:pPr>
            <a:r>
              <a:rPr lang="ar-SA" sz="3600" b="1" dirty="0" smtClean="0"/>
              <a:t>أن توضح خطوط السلطة والمسئولية، وأن تبتعد عن التعقيد وأن تقضى على التضارب والاحتكاك بين العاملين .</a:t>
            </a:r>
            <a:endParaRPr lang="en-US" sz="3600" b="1" dirty="0" smtClean="0"/>
          </a:p>
          <a:p>
            <a:pPr marL="514350" lvl="0" indent="-514350" algn="just">
              <a:buFont typeface="+mj-cs"/>
              <a:buAutoNum type="arabic2Minus" startAt="3"/>
            </a:pPr>
            <a:r>
              <a:rPr lang="ar-SA" sz="3600" b="1" dirty="0" smtClean="0"/>
              <a:t>أن تكون مرنة وبسيطة وذات ثبات نسبي .</a:t>
            </a:r>
            <a:endParaRPr lang="en-US" sz="3600" b="1" dirty="0" smtClean="0"/>
          </a:p>
          <a:p>
            <a:pPr marL="514350" lvl="0" indent="-514350" algn="just">
              <a:buFont typeface="+mj-cs"/>
              <a:buAutoNum type="arabic2Minus" startAt="3"/>
            </a:pPr>
            <a:r>
              <a:rPr lang="ar-SA" sz="3600" b="1" dirty="0" smtClean="0"/>
              <a:t>أن تحدد مستوى معين من القرارات ( </a:t>
            </a:r>
            <a:r>
              <a:rPr lang="ar-SA" sz="3600" b="1" dirty="0" err="1" smtClean="0"/>
              <a:t>استراتيجى</a:t>
            </a:r>
            <a:r>
              <a:rPr lang="ar-SA" sz="3600" b="1" dirty="0" smtClean="0"/>
              <a:t> ، </a:t>
            </a:r>
            <a:r>
              <a:rPr lang="ar-SA" sz="3600" b="1" dirty="0" err="1" smtClean="0"/>
              <a:t>تكتيكى</a:t>
            </a:r>
            <a:r>
              <a:rPr lang="ar-SA" sz="3600" b="1" dirty="0" smtClean="0"/>
              <a:t> ، تنفيذي، </a:t>
            </a:r>
            <a:r>
              <a:rPr lang="ar-SA" sz="3600" b="1" dirty="0" err="1" smtClean="0"/>
              <a:t>إدارى</a:t>
            </a:r>
            <a:r>
              <a:rPr lang="ar-SA" sz="3600" b="1" dirty="0" smtClean="0"/>
              <a:t>) وذلك ضماناً للرقابة الفعالة من خلال محاسبة مسئولة .</a:t>
            </a:r>
            <a:endParaRPr lang="en-US" sz="3600" b="1" dirty="0" smtClean="0"/>
          </a:p>
          <a:p>
            <a:pPr marL="514350" lvl="0" indent="-514350" algn="just">
              <a:buFont typeface="+mj-cs"/>
              <a:buAutoNum type="arabic2Minus" startAt="3"/>
            </a:pPr>
            <a:r>
              <a:rPr lang="ar-SA" sz="3600" b="1" dirty="0" smtClean="0"/>
              <a:t>أن تضمن وجود شبكة اتصال قوية ومنظمة ودائمة ، وفي جميع الاتجاهات لتسهيل تبادل ونقل البيانات والمعلومات </a:t>
            </a:r>
            <a:r>
              <a:rPr lang="ar-SA" sz="3600" b="1" dirty="0" err="1" smtClean="0"/>
              <a:t>التى</a:t>
            </a:r>
            <a:r>
              <a:rPr lang="ar-SA" sz="3600" b="1" dirty="0" smtClean="0"/>
              <a:t> تخدم أهداف الرقابة الداخلية .</a:t>
            </a:r>
            <a:endParaRPr lang="en-US" sz="3600" b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17243"/>
            <a:ext cx="8686800" cy="56323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lvl="0" indent="-514350" algn="just">
              <a:buFont typeface="+mj-cs"/>
              <a:buAutoNum type="arabic2Minus" startAt="3"/>
            </a:pPr>
            <a:r>
              <a:rPr lang="ar-SA" sz="3600" b="1" dirty="0" smtClean="0"/>
              <a:t>أن توضح خطوط السلطة والمسئولية، وأن تبتعد عن التعقيد وأن تقضى على التضارب والاحتكاك بين العاملين .</a:t>
            </a:r>
            <a:endParaRPr lang="en-US" sz="3600" b="1" dirty="0" smtClean="0"/>
          </a:p>
          <a:p>
            <a:pPr marL="514350" lvl="0" indent="-514350" algn="just">
              <a:buFont typeface="+mj-cs"/>
              <a:buAutoNum type="arabic2Minus" startAt="3"/>
            </a:pPr>
            <a:r>
              <a:rPr lang="ar-SA" sz="3600" b="1" dirty="0" smtClean="0"/>
              <a:t>أن تكون مرنة وبسيطة وذات ثبات نسبي .</a:t>
            </a:r>
            <a:endParaRPr lang="en-US" sz="3600" b="1" dirty="0" smtClean="0"/>
          </a:p>
          <a:p>
            <a:pPr marL="514350" lvl="0" indent="-514350" algn="just">
              <a:buFont typeface="+mj-cs"/>
              <a:buAutoNum type="arabic2Minus" startAt="3"/>
            </a:pPr>
            <a:r>
              <a:rPr lang="ar-SA" sz="3600" b="1" dirty="0" smtClean="0"/>
              <a:t>أن تحدد مستوى معين من القرارات ( </a:t>
            </a:r>
            <a:r>
              <a:rPr lang="ar-SA" sz="3600" b="1" dirty="0" err="1" smtClean="0"/>
              <a:t>استراتيجى</a:t>
            </a:r>
            <a:r>
              <a:rPr lang="ar-SA" sz="3600" b="1" dirty="0" smtClean="0"/>
              <a:t> ، </a:t>
            </a:r>
            <a:r>
              <a:rPr lang="ar-SA" sz="3600" b="1" dirty="0" err="1" smtClean="0"/>
              <a:t>تكتيكى</a:t>
            </a:r>
            <a:r>
              <a:rPr lang="ar-SA" sz="3600" b="1" dirty="0" smtClean="0"/>
              <a:t> ، تنفيذي، </a:t>
            </a:r>
            <a:r>
              <a:rPr lang="ar-SA" sz="3600" b="1" dirty="0" err="1" smtClean="0"/>
              <a:t>إدارى</a:t>
            </a:r>
            <a:r>
              <a:rPr lang="ar-SA" sz="3600" b="1" dirty="0" smtClean="0"/>
              <a:t>) وذلك ضماناً للرقابة الفعالة من خلال محاسبة مسئولة .</a:t>
            </a:r>
            <a:endParaRPr lang="en-US" sz="3600" b="1" dirty="0" smtClean="0"/>
          </a:p>
          <a:p>
            <a:pPr marL="514350" lvl="0" indent="-514350" algn="just">
              <a:buFont typeface="+mj-cs"/>
              <a:buAutoNum type="arabic2Minus" startAt="3"/>
            </a:pPr>
            <a:r>
              <a:rPr lang="ar-SA" sz="3600" b="1" dirty="0" smtClean="0"/>
              <a:t>أن تضمن وجود شبكة اتصال قوية ومنظمة ودائمة ، وفي جميع الاتجاهات لتسهيل تبادل ونقل البيانات والمعلومات </a:t>
            </a:r>
            <a:r>
              <a:rPr lang="ar-SA" sz="3600" b="1" dirty="0" err="1" smtClean="0"/>
              <a:t>التى</a:t>
            </a:r>
            <a:r>
              <a:rPr lang="ar-SA" sz="3600" b="1" dirty="0" smtClean="0"/>
              <a:t> تخدم أهداف الرقابة الداخلية .</a:t>
            </a:r>
            <a:endParaRPr lang="en-US" sz="3600" b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295156"/>
            <a:ext cx="8686800" cy="618630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indent="-742950" algn="just">
              <a:buFont typeface="+mj-lt"/>
              <a:buAutoNum type="arabicPeriod" startAt="2"/>
            </a:pPr>
            <a:r>
              <a:rPr lang="ar-SA" sz="3600" b="1" u="sng" dirty="0" smtClean="0"/>
              <a:t>نظام محاسبي سليم:</a:t>
            </a:r>
          </a:p>
          <a:p>
            <a:pPr algn="just"/>
            <a:r>
              <a:rPr lang="ar-SA" sz="3600" b="1" dirty="0" smtClean="0">
                <a:solidFill>
                  <a:srgbClr val="3333FF"/>
                </a:solidFill>
              </a:rPr>
              <a:t>والذي يجب أن يتميز بآلاتي:</a:t>
            </a:r>
            <a:endParaRPr lang="en-US" sz="3600" b="1" dirty="0" smtClean="0">
              <a:solidFill>
                <a:srgbClr val="3333FF"/>
              </a:solidFill>
            </a:endParaRPr>
          </a:p>
          <a:p>
            <a:pPr marL="285750" lvl="0" indent="-285750" algn="just">
              <a:buFont typeface="+mj-cs"/>
              <a:buAutoNum type="arabic2Minus"/>
            </a:pPr>
            <a:r>
              <a:rPr lang="ar-SA" sz="3600" b="1" dirty="0" smtClean="0"/>
              <a:t>أن يقوم على مفاهيم ومبادئ تتسم بالوضوح والثبات والمرونة لتحكم عملية التوجيه المحاسبي .</a:t>
            </a:r>
            <a:endParaRPr lang="en-US" sz="3600" b="1" dirty="0" smtClean="0"/>
          </a:p>
          <a:p>
            <a:pPr marL="285750" lvl="0" indent="-285750" algn="just">
              <a:buFont typeface="+mj-cs"/>
              <a:buAutoNum type="arabic2Minus"/>
            </a:pPr>
            <a:r>
              <a:rPr lang="ar-SA" sz="3600" b="1" dirty="0" smtClean="0"/>
              <a:t>أن يتضمن طرق وأساليب وإجراءات فنية تضمن التحقق من جدية العمليات المحاسبية مع التأكد من دقتها وسلامة تبويبها </a:t>
            </a:r>
            <a:endParaRPr lang="en-US" sz="3600" b="1" dirty="0" smtClean="0"/>
          </a:p>
          <a:p>
            <a:pPr marL="285750" lvl="0" indent="-285750" algn="just">
              <a:buFont typeface="+mj-cs"/>
              <a:buAutoNum type="arabic2Minus"/>
            </a:pPr>
            <a:r>
              <a:rPr lang="ar-SA" sz="3600" b="1" dirty="0" smtClean="0"/>
              <a:t> أن يشمل مجموعة </a:t>
            </a:r>
            <a:r>
              <a:rPr lang="ar-SA" sz="3600" b="1" dirty="0" err="1" smtClean="0"/>
              <a:t>مستندية</a:t>
            </a:r>
            <a:r>
              <a:rPr lang="ar-SA" sz="3600" b="1" dirty="0" smtClean="0"/>
              <a:t> محددة للدورات </a:t>
            </a:r>
            <a:r>
              <a:rPr lang="ar-SA" sz="3600" b="1" dirty="0" err="1" smtClean="0"/>
              <a:t>المستندية</a:t>
            </a:r>
            <a:r>
              <a:rPr lang="ar-SA" sz="3600" b="1" dirty="0" smtClean="0"/>
              <a:t> لكل عملية من عمليات المشروع .</a:t>
            </a:r>
            <a:endParaRPr lang="en-US" sz="3600" b="1" dirty="0" smtClean="0"/>
          </a:p>
          <a:p>
            <a:pPr marL="285750" lvl="0" indent="-285750" algn="just">
              <a:buFont typeface="+mj-cs"/>
              <a:buAutoNum type="arabic2Minus"/>
            </a:pPr>
            <a:r>
              <a:rPr lang="ar-SA" sz="3600" b="1" dirty="0" smtClean="0"/>
              <a:t>وجود مجموعة دفترية تناسب حجم وطبيعة عمل المنشأة يتم التسجيل فيها أولاً بأول .</a:t>
            </a:r>
            <a:endParaRPr lang="en-US" sz="3600" b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539889"/>
            <a:ext cx="8686800" cy="563231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00050" lvl="0" indent="-400050" algn="just">
              <a:buFont typeface="+mj-cs"/>
              <a:buAutoNum type="arabic2Minus" startAt="5"/>
            </a:pPr>
            <a:r>
              <a:rPr lang="ar-SA" sz="3600" dirty="0" smtClean="0"/>
              <a:t> </a:t>
            </a:r>
            <a:r>
              <a:rPr lang="ar-SA" sz="4000" b="1" dirty="0" smtClean="0"/>
              <a:t>تقسيم العمل بحيث تتم مراجعة العمل ليتاح للفرد مراجعة عمل من يسبقه </a:t>
            </a:r>
            <a:r>
              <a:rPr lang="ar-SA" sz="4000" b="1" dirty="0" err="1" smtClean="0"/>
              <a:t>لإكتشاف</a:t>
            </a:r>
            <a:r>
              <a:rPr lang="ar-SA" sz="4000" b="1" dirty="0" smtClean="0"/>
              <a:t> الأخطاء والغش حين وقوعهما .</a:t>
            </a:r>
            <a:endParaRPr lang="en-US" sz="4000" b="1" dirty="0" smtClean="0"/>
          </a:p>
          <a:p>
            <a:pPr marL="400050" lvl="0" indent="-400050" algn="just">
              <a:buFont typeface="+mj-cs"/>
              <a:buAutoNum type="arabic2Minus" startAt="5"/>
            </a:pPr>
            <a:r>
              <a:rPr lang="ar-SA" sz="4000" b="1" dirty="0" smtClean="0"/>
              <a:t> أن يعتمد على مجموعة مناسبة من التقارير والقوائم المالية تاريخية وجارية ومتوقعة. </a:t>
            </a:r>
            <a:endParaRPr lang="en-US" sz="4000" b="1" dirty="0" smtClean="0"/>
          </a:p>
          <a:p>
            <a:pPr marL="400050" lvl="0" indent="-400050" algn="just">
              <a:buFont typeface="+mj-cs"/>
              <a:buAutoNum type="arabic2Minus" startAt="5"/>
            </a:pPr>
            <a:r>
              <a:rPr lang="ar-SA" sz="4000" b="1" dirty="0" smtClean="0"/>
              <a:t>أن يكون سهلاً خالياً من التعقيدات مع عدم الإخلال بالوظائف الرئيسية للنظام .</a:t>
            </a:r>
            <a:endParaRPr lang="en-US" sz="4000" b="1" dirty="0" smtClean="0"/>
          </a:p>
          <a:p>
            <a:pPr marL="400050" lvl="0" indent="-400050" algn="just">
              <a:buFont typeface="+mj-cs"/>
              <a:buAutoNum type="arabic2Minus" startAt="5"/>
            </a:pPr>
            <a:r>
              <a:rPr lang="ar-SA" sz="4000" b="1" dirty="0" smtClean="0"/>
              <a:t>أن يتمشي مع الهيكل التنظيمي للمنشأة ليسهل تطبيق إجراءات محاسبة المسئولية.</a:t>
            </a:r>
            <a:endParaRPr lang="en-US" sz="4000" b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Oval 3"/>
          <p:cNvSpPr>
            <a:spLocks noChangeArrowheads="1"/>
          </p:cNvSpPr>
          <p:nvPr/>
        </p:nvSpPr>
        <p:spPr bwMode="auto">
          <a:xfrm>
            <a:off x="381000" y="2133600"/>
            <a:ext cx="8458200" cy="2562225"/>
          </a:xfrm>
          <a:prstGeom prst="ellipse">
            <a:avLst/>
          </a:prstGeom>
          <a:solidFill>
            <a:srgbClr val="C00000"/>
          </a:solidFill>
          <a:ln w="76200" algn="ctr">
            <a:solidFill>
              <a:srgbClr val="FF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8800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الرقابة الداخلية</a:t>
            </a:r>
            <a:endParaRPr lang="en-US" sz="8800" b="1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17243"/>
            <a:ext cx="8686800" cy="62478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4000" b="1" u="sng" dirty="0" smtClean="0"/>
              <a:t>3- نظام </a:t>
            </a:r>
            <a:r>
              <a:rPr lang="ar-SA" sz="4000" b="1" u="sng" dirty="0" err="1" smtClean="0"/>
              <a:t>مستندى</a:t>
            </a:r>
            <a:r>
              <a:rPr lang="ar-SA" sz="4000" b="1" u="sng" dirty="0" smtClean="0"/>
              <a:t> دقيق: </a:t>
            </a:r>
            <a:endParaRPr lang="en-US" sz="4000" b="1" u="sng" dirty="0" smtClean="0"/>
          </a:p>
          <a:p>
            <a:pPr algn="just"/>
            <a:r>
              <a:rPr lang="ar-SA" sz="4000" b="1" dirty="0" smtClean="0">
                <a:solidFill>
                  <a:srgbClr val="3333FF"/>
                </a:solidFill>
              </a:rPr>
              <a:t>والذي يجب أن يتميز بالآتي :</a:t>
            </a:r>
            <a:endParaRPr lang="en-US" sz="4000" b="1" dirty="0" smtClean="0">
              <a:solidFill>
                <a:srgbClr val="3333FF"/>
              </a:solidFill>
            </a:endParaRPr>
          </a:p>
          <a:p>
            <a:pPr algn="just"/>
            <a:r>
              <a:rPr lang="ar-SA" sz="4000" b="1" dirty="0" smtClean="0"/>
              <a:t>أ. التنسيق بين التنظيم </a:t>
            </a:r>
            <a:r>
              <a:rPr lang="ar-SA" sz="4000" b="1" dirty="0" err="1" smtClean="0"/>
              <a:t>المستندى</a:t>
            </a:r>
            <a:r>
              <a:rPr lang="ar-SA" sz="4000" b="1" dirty="0" smtClean="0"/>
              <a:t> والمحاسبي والإداري ليسهل حصر المسئوليات ومتابعة تنفيذ الإجراءات .</a:t>
            </a:r>
            <a:endParaRPr lang="en-US" sz="4000" b="1" dirty="0" smtClean="0"/>
          </a:p>
          <a:p>
            <a:pPr algn="just"/>
            <a:r>
              <a:rPr lang="ar-SA" sz="4000" b="1" dirty="0" smtClean="0"/>
              <a:t>ب. عدد صور مناسب لكل مستند يساعد على المتابعة والرقابة مع ملاحظة التكلفة.</a:t>
            </a:r>
            <a:endParaRPr lang="en-US" sz="4000" b="1" dirty="0" smtClean="0"/>
          </a:p>
          <a:p>
            <a:pPr algn="just"/>
            <a:r>
              <a:rPr lang="ar-SA" sz="4000" b="1" dirty="0" smtClean="0"/>
              <a:t>ج. منع ازدواج المستند وتكرار جمع البيانات .</a:t>
            </a:r>
            <a:endParaRPr lang="en-US" sz="4000" b="1" dirty="0" smtClean="0"/>
          </a:p>
          <a:p>
            <a:pPr algn="just"/>
            <a:r>
              <a:rPr lang="ar-SA" sz="4000" b="1" dirty="0" smtClean="0"/>
              <a:t>د. تبسيط العمل الإداري والمكتبي بحصر عدد المستندات المطلوبة لكل عملية في أدني حد ممكن .</a:t>
            </a:r>
            <a:endParaRPr lang="en-US" sz="40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17243"/>
            <a:ext cx="8686800" cy="501675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ar-SA" sz="4000" b="1" u="sng" dirty="0" smtClean="0"/>
              <a:t>4-نظام تكاليف مناسب: </a:t>
            </a:r>
            <a:endParaRPr lang="en-US" sz="4000" u="sng" dirty="0" smtClean="0"/>
          </a:p>
          <a:p>
            <a:r>
              <a:rPr lang="ar-SA" sz="4000" b="1" dirty="0" smtClean="0">
                <a:solidFill>
                  <a:srgbClr val="3333FF"/>
                </a:solidFill>
              </a:rPr>
              <a:t>والذي يجب أن يتميز بالآتي :</a:t>
            </a:r>
            <a:endParaRPr lang="en-US" sz="4000" b="1" dirty="0" smtClean="0">
              <a:solidFill>
                <a:srgbClr val="3333FF"/>
              </a:solidFill>
            </a:endParaRPr>
          </a:p>
          <a:p>
            <a:r>
              <a:rPr lang="ar-SA" sz="4000" b="1" dirty="0" smtClean="0"/>
              <a:t>أ. التبويب السليم لعناصر التكاليف .</a:t>
            </a:r>
            <a:endParaRPr lang="en-US" sz="4000" b="1" dirty="0" smtClean="0"/>
          </a:p>
          <a:p>
            <a:r>
              <a:rPr lang="ar-SA" sz="4000" b="1" dirty="0" smtClean="0"/>
              <a:t>ب.التحديد السليم لطريقة قياس التكلفة المناسبة .</a:t>
            </a:r>
            <a:endParaRPr lang="en-US" sz="4000" b="1" dirty="0" smtClean="0"/>
          </a:p>
          <a:p>
            <a:r>
              <a:rPr lang="ar-SA" sz="4000" b="1" dirty="0" smtClean="0"/>
              <a:t>ج. التحديد الواضع لدالة التكاليف </a:t>
            </a:r>
            <a:r>
              <a:rPr lang="ar-SA" sz="4000" b="1" dirty="0" err="1" smtClean="0"/>
              <a:t>والتى</a:t>
            </a:r>
            <a:r>
              <a:rPr lang="ar-SA" sz="4000" b="1" dirty="0" smtClean="0"/>
              <a:t> تشمل :</a:t>
            </a:r>
          </a:p>
          <a:p>
            <a:pPr lvl="1">
              <a:buFont typeface="Arial" pitchFamily="34" charset="0"/>
              <a:buChar char="•"/>
            </a:pPr>
            <a:r>
              <a:rPr lang="ar-SA" sz="4000" b="1" dirty="0" smtClean="0">
                <a:solidFill>
                  <a:srgbClr val="006600"/>
                </a:solidFill>
              </a:rPr>
              <a:t>أولاً: دليل أهداف التكلفة (الوحدات المنتجة) .</a:t>
            </a:r>
            <a:endParaRPr lang="en-US" sz="4000" b="1" dirty="0" smtClean="0">
              <a:solidFill>
                <a:srgbClr val="0066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ar-SA" sz="4000" b="1" dirty="0" smtClean="0">
                <a:solidFill>
                  <a:srgbClr val="006600"/>
                </a:solidFill>
              </a:rPr>
              <a:t>ثانياً: دليل عناصر التكاليف </a:t>
            </a:r>
            <a:endParaRPr lang="en-US" sz="4000" b="1" dirty="0" smtClean="0">
              <a:solidFill>
                <a:srgbClr val="0066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ar-SA" sz="4000" b="1" dirty="0" smtClean="0">
                <a:solidFill>
                  <a:srgbClr val="006600"/>
                </a:solidFill>
              </a:rPr>
              <a:t>ثالثاً: دليل مراكز التكاليف </a:t>
            </a:r>
            <a:r>
              <a:rPr lang="ar-SA" sz="4000" dirty="0" smtClean="0"/>
              <a:t>.</a:t>
            </a:r>
            <a:endParaRPr lang="en-US" sz="40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17243"/>
            <a:ext cx="8686800" cy="62478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4000" b="1" dirty="0" smtClean="0"/>
              <a:t>د.  التحديد السليم للفترة التكلفية .</a:t>
            </a:r>
            <a:endParaRPr lang="en-US" sz="4000" b="1" dirty="0" smtClean="0"/>
          </a:p>
          <a:p>
            <a:pPr algn="just"/>
            <a:r>
              <a:rPr lang="ar-SA" sz="4000" b="1" dirty="0" smtClean="0"/>
              <a:t>هـ. إتباع أسس عادلة ومناسبة لتوزيع التكاليف غير المباشرة مع إيجاد معدلات تحميل مناسبة علي أسس موضوعية</a:t>
            </a:r>
            <a:endParaRPr lang="en-US" sz="4000" b="1" dirty="0" smtClean="0"/>
          </a:p>
          <a:p>
            <a:pPr algn="just"/>
            <a:r>
              <a:rPr lang="ar-SA" sz="4000" b="1" dirty="0" smtClean="0"/>
              <a:t>و. إتباع النظرية العلمية المناسبة لتحديد تكلفة المنتجات .</a:t>
            </a:r>
            <a:endParaRPr lang="en-US" sz="4000" b="1" dirty="0" smtClean="0"/>
          </a:p>
          <a:p>
            <a:pPr algn="just"/>
            <a:r>
              <a:rPr lang="ar-SA" sz="4000" b="1" dirty="0" smtClean="0"/>
              <a:t>ز.  إتباع محاسبة التكاليف المعيارية واستخدام المعايير في الرقابة على التكاليف .</a:t>
            </a:r>
            <a:endParaRPr lang="en-US" sz="4000" b="1" dirty="0" smtClean="0"/>
          </a:p>
          <a:p>
            <a:pPr algn="just"/>
            <a:r>
              <a:rPr lang="ar-SA" sz="4000" b="1" dirty="0" smtClean="0"/>
              <a:t>ح. أن يرتبط بالخطة التنظيمية لسهولة تطبيق مبدأ محاسبة المسئولية </a:t>
            </a:r>
            <a:endParaRPr lang="en-US" sz="40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17243"/>
            <a:ext cx="8686800" cy="48320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ar-SA" sz="4400" b="1" u="sng" dirty="0" smtClean="0"/>
              <a:t>5-  نظام فعّال للحوافز:</a:t>
            </a:r>
            <a:endParaRPr lang="en-US" sz="4400" b="1" u="sng" dirty="0" smtClean="0"/>
          </a:p>
          <a:p>
            <a:r>
              <a:rPr lang="ar-SA" sz="4400" b="1" dirty="0" smtClean="0">
                <a:solidFill>
                  <a:srgbClr val="3333FF"/>
                </a:solidFill>
              </a:rPr>
              <a:t>والذي يجب أن يتسم بالآتي :</a:t>
            </a:r>
            <a:endParaRPr lang="en-US" sz="4400" b="1" dirty="0" smtClean="0">
              <a:solidFill>
                <a:srgbClr val="3333FF"/>
              </a:solidFill>
            </a:endParaRPr>
          </a:p>
          <a:p>
            <a:pPr marL="171450" lvl="0" indent="-171450" algn="just">
              <a:buFont typeface="+mj-cs"/>
              <a:buAutoNum type="arabic2Minus"/>
            </a:pPr>
            <a:r>
              <a:rPr lang="ar-SA" sz="4400" b="1" dirty="0" smtClean="0"/>
              <a:t>أن يكون عادلاً ليحقق القناعة لدى العاملين .</a:t>
            </a:r>
            <a:endParaRPr lang="en-US" sz="4400" b="1" dirty="0" smtClean="0"/>
          </a:p>
          <a:p>
            <a:pPr marL="171450" lvl="0" indent="-171450" algn="just">
              <a:buFont typeface="+mj-cs"/>
              <a:buAutoNum type="arabic2Minus"/>
            </a:pPr>
            <a:r>
              <a:rPr lang="ar-SA" sz="4400" b="1" dirty="0" smtClean="0"/>
              <a:t>أن يكون مبسطاً ويراعى قدره العامل في حسابه .</a:t>
            </a:r>
            <a:endParaRPr lang="en-US" sz="4400" b="1" dirty="0" smtClean="0"/>
          </a:p>
          <a:p>
            <a:pPr marL="171450" lvl="0" indent="-171450" algn="just">
              <a:buFont typeface="+mj-cs"/>
              <a:buAutoNum type="arabic2Minus"/>
            </a:pPr>
            <a:r>
              <a:rPr lang="ar-SA" sz="4400" b="1" dirty="0" smtClean="0"/>
              <a:t>أن يسهل فورية الدفع بعد انتهاء العمل حتى تحقق فكرة الربط بين الحافز والإنتاجية. </a:t>
            </a:r>
            <a:endParaRPr lang="en-US" sz="4400" b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17243"/>
            <a:ext cx="8686800" cy="526297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lvl="0" indent="-742950" algn="just">
              <a:buFont typeface="+mj-cs"/>
              <a:buAutoNum type="arabic2Minus" startAt="4"/>
            </a:pPr>
            <a:r>
              <a:rPr lang="ar-SA" sz="4800" b="1" dirty="0" smtClean="0"/>
              <a:t>أن يكون ثابتاً حتى لا يفقد العاملون الثقة فيه .</a:t>
            </a:r>
            <a:endParaRPr lang="en-US" sz="4800" b="1" dirty="0" smtClean="0"/>
          </a:p>
          <a:p>
            <a:pPr marL="742950" lvl="0" indent="-742950" algn="just">
              <a:buFont typeface="+mj-cs"/>
              <a:buAutoNum type="arabic2Minus" startAt="4"/>
            </a:pPr>
            <a:r>
              <a:rPr lang="ar-SA" sz="4800" b="1" dirty="0" smtClean="0"/>
              <a:t>أن يكون معاييره ممكنة التحقق في ظل ظروف المنشأة .</a:t>
            </a:r>
            <a:endParaRPr lang="en-US" sz="4800" b="1" dirty="0" smtClean="0"/>
          </a:p>
          <a:p>
            <a:pPr marL="742950" lvl="0" indent="-742950" algn="just">
              <a:buFont typeface="+mj-cs"/>
              <a:buAutoNum type="arabic2Minus" startAt="4"/>
            </a:pPr>
            <a:r>
              <a:rPr lang="ar-SA" sz="4800" b="1" dirty="0" smtClean="0"/>
              <a:t>أن ينمى الوعي الرقابي لدى العاملين ليدفعهم لرقابة المعايير عند أدائهم لأعمالهم.</a:t>
            </a:r>
            <a:endParaRPr lang="en-US" sz="48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6248400" cy="1143000"/>
          </a:xfrm>
          <a:solidFill>
            <a:srgbClr val="3333FF"/>
          </a:solidFill>
        </p:spPr>
        <p:txBody>
          <a:bodyPr>
            <a:normAutofit/>
          </a:bodyPr>
          <a:lstStyle/>
          <a:p>
            <a:r>
              <a:rPr lang="ar-SA" sz="5400" dirty="0" smtClean="0">
                <a:solidFill>
                  <a:schemeClr val="bg1"/>
                </a:solidFill>
                <a:cs typeface="MCS Hor 1 S_I Snail 2000" pitchFamily="2" charset="-78"/>
              </a:rPr>
              <a:t>ولكم خالص شكري</a:t>
            </a:r>
            <a:endParaRPr lang="ar-SA" sz="5400" dirty="0">
              <a:solidFill>
                <a:schemeClr val="bg1"/>
              </a:solidFill>
              <a:cs typeface="MCS Hor 1 S_I Snail 2000" pitchFamily="2" charset="-78"/>
            </a:endParaRPr>
          </a:p>
        </p:txBody>
      </p:sp>
      <p:pic>
        <p:nvPicPr>
          <p:cNvPr id="660482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76962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6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604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04800"/>
            <a:ext cx="8686800" cy="42473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5400" b="1" dirty="0" smtClean="0">
                <a:solidFill>
                  <a:srgbClr val="00B050"/>
                </a:solidFill>
              </a:rPr>
              <a:t>ماذا تعني الرقابة؟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just"/>
            <a:r>
              <a:rPr lang="ar-SA" sz="5400" b="1" dirty="0" smtClean="0"/>
              <a:t>هل هي الحراسة أم الانتظار أم الحذر أم الرصد أم مخافة الله والإشراف العلوي والارتفاع والانتقاد؟ أم كل ذلك مجتمعاً؟</a:t>
            </a:r>
            <a:endParaRPr lang="en-US" sz="54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04800"/>
            <a:ext cx="8686800" cy="11079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isometricOffAxis2Left"/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ar-SA" sz="6600" b="1" dirty="0" smtClean="0"/>
              <a:t>تعريف الرقابة الداخلية.</a:t>
            </a:r>
            <a:endParaRPr lang="en-US" sz="6600" b="1" dirty="0" smtClean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0" y="1999595"/>
            <a:ext cx="8686800" cy="44012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4000" b="1" dirty="0" smtClean="0"/>
              <a:t>بداية كان يقصد بالرقابة الداخلية مجموعة المقاييس والطرق </a:t>
            </a:r>
            <a:r>
              <a:rPr lang="ar-SA" sz="4000" b="1" dirty="0" err="1" smtClean="0"/>
              <a:t>التى</a:t>
            </a:r>
            <a:r>
              <a:rPr lang="ar-SA" sz="4000" b="1" dirty="0" smtClean="0"/>
              <a:t> تتبناها المنشأة بقصد حماية أصولها من نقدية وغيرها وكذلك بقصد </a:t>
            </a:r>
            <a:r>
              <a:rPr lang="ar-SA" sz="4000" b="1" dirty="0" err="1" smtClean="0"/>
              <a:t>إختيار</a:t>
            </a:r>
            <a:r>
              <a:rPr lang="ar-SA" sz="4000" b="1" dirty="0" smtClean="0"/>
              <a:t> الدقة الحسابية لما هو مقيد بالدفاتر أو أنها استعمال نظريات المحاسبة وتطبيقاتها للحصول على البيانات الصحيحة الدقيقة وتسجيلها بحيث تكتشف </a:t>
            </a:r>
            <a:r>
              <a:rPr lang="ar-SA" sz="4000" b="1" dirty="0" err="1" smtClean="0"/>
              <a:t>الاخطاء</a:t>
            </a:r>
            <a:r>
              <a:rPr lang="ar-SA" sz="4000" b="1" dirty="0" smtClean="0"/>
              <a:t> سواء الناتجة عن عمد أو السهو بطريقة تلقائية.</a:t>
            </a:r>
            <a:endParaRPr lang="en-US" sz="4000" b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0" y="387489"/>
            <a:ext cx="8686800" cy="56323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3600" b="1" dirty="0" smtClean="0">
                <a:latin typeface="Arial Rounded MT Bold" pitchFamily="34" charset="0"/>
              </a:rPr>
              <a:t>لكن اتساع نطاق الرقابة الداخلية وزيادة أهميتها أدى إلي إصدار معهد المحاسبين </a:t>
            </a:r>
            <a:r>
              <a:rPr lang="ar-SA" sz="3600" b="1" dirty="0" err="1" smtClean="0">
                <a:latin typeface="Arial Rounded MT Bold" pitchFamily="34" charset="0"/>
              </a:rPr>
              <a:t>بامريكا</a:t>
            </a:r>
            <a:r>
              <a:rPr lang="ar-SA" sz="3600" b="1" dirty="0" smtClean="0">
                <a:latin typeface="Arial Rounded MT Bold" pitchFamily="34" charset="0"/>
              </a:rPr>
              <a:t> في سنة 1949م كتب بعنوان </a:t>
            </a:r>
            <a:r>
              <a:rPr lang="en-US" sz="3600" b="1" dirty="0" smtClean="0">
                <a:latin typeface="Arial Rounded MT Bold" pitchFamily="34" charset="0"/>
              </a:rPr>
              <a:t>(Internal Control)  </a:t>
            </a:r>
            <a:r>
              <a:rPr lang="ar-SA" sz="3600" b="1" dirty="0" smtClean="0">
                <a:latin typeface="Arial Rounded MT Bold" pitchFamily="34" charset="0"/>
              </a:rPr>
              <a:t>أوضح فيه أن الرقابة الداخلية تتضمن الخطة التنظيمية وكل ما يرتبط </a:t>
            </a:r>
            <a:r>
              <a:rPr lang="ar-SA" sz="3600" b="1" dirty="0" err="1" smtClean="0">
                <a:latin typeface="Arial Rounded MT Bold" pitchFamily="34" charset="0"/>
              </a:rPr>
              <a:t>بها</a:t>
            </a:r>
            <a:r>
              <a:rPr lang="ar-SA" sz="3600" b="1" dirty="0" smtClean="0">
                <a:latin typeface="Arial Rounded MT Bold" pitchFamily="34" charset="0"/>
              </a:rPr>
              <a:t> من وسائل آو مقاييس مستخدمة داخل المنشاْة بقصد :</a:t>
            </a:r>
            <a:endParaRPr lang="en-US" sz="3600" b="1" dirty="0" smtClean="0">
              <a:latin typeface="Arial Rounded MT Bold" pitchFamily="34" charset="0"/>
            </a:endParaRPr>
          </a:p>
          <a:p>
            <a:pPr algn="just"/>
            <a:r>
              <a:rPr lang="ar-SA" sz="3600" b="1" dirty="0" smtClean="0">
                <a:latin typeface="Arial Rounded MT Bold" pitchFamily="34" charset="0"/>
              </a:rPr>
              <a:t>  أ. حماية أصول المنشاْة أو </a:t>
            </a:r>
            <a:r>
              <a:rPr lang="ar-SA" sz="3600" b="1" dirty="0" err="1" smtClean="0">
                <a:latin typeface="Arial Rounded MT Bold" pitchFamily="34" charset="0"/>
              </a:rPr>
              <a:t>موجوداتها</a:t>
            </a:r>
            <a:r>
              <a:rPr lang="ar-SA" sz="3600" b="1" dirty="0" smtClean="0">
                <a:latin typeface="Arial Rounded MT Bold" pitchFamily="34" charset="0"/>
              </a:rPr>
              <a:t>. </a:t>
            </a:r>
            <a:endParaRPr lang="en-US" sz="3600" b="1" dirty="0" smtClean="0">
              <a:latin typeface="Arial Rounded MT Bold" pitchFamily="34" charset="0"/>
            </a:endParaRPr>
          </a:p>
          <a:p>
            <a:pPr algn="just"/>
            <a:r>
              <a:rPr lang="ar-SA" sz="3600" b="1" dirty="0" smtClean="0">
                <a:latin typeface="Arial Rounded MT Bold" pitchFamily="34" charset="0"/>
              </a:rPr>
              <a:t> ب.  اختيار الدقة </a:t>
            </a:r>
            <a:r>
              <a:rPr lang="ar-SA" sz="3600" b="1" dirty="0" err="1" smtClean="0">
                <a:latin typeface="Arial Rounded MT Bold" pitchFamily="34" charset="0"/>
              </a:rPr>
              <a:t>المحسابية</a:t>
            </a:r>
            <a:r>
              <a:rPr lang="ar-SA" sz="3600" b="1" dirty="0" smtClean="0">
                <a:latin typeface="Arial Rounded MT Bold" pitchFamily="34" charset="0"/>
              </a:rPr>
              <a:t> للبيانات المسجلة بالدفاتر ودرجة الاعتماد عليها. </a:t>
            </a:r>
            <a:endParaRPr lang="en-US" sz="3600" b="1" dirty="0" smtClean="0">
              <a:latin typeface="Arial Rounded MT Bold" pitchFamily="34" charset="0"/>
            </a:endParaRPr>
          </a:p>
          <a:p>
            <a:pPr algn="just"/>
            <a:r>
              <a:rPr lang="ar-SA" sz="3600" b="1" dirty="0" smtClean="0">
                <a:latin typeface="Arial Rounded MT Bold" pitchFamily="34" charset="0"/>
              </a:rPr>
              <a:t> ت. تحقيق الكفاية الإنتاجية وتشجيع السير حسب السياسات الإدارية المرسومة. </a:t>
            </a:r>
            <a:endParaRPr lang="en-US" sz="3600" b="1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04800"/>
            <a:ext cx="8686800" cy="378565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4800" b="1" dirty="0" smtClean="0"/>
              <a:t>بينما يعرف أحد الكتاب الرقابة الداخلية بأنها تعد خطة تنظيمية إدارية ومحاسبية للضبط الداخلي عند استخدام عوامل الإنتاج المتاحة لدي المنشاْة وصولا إلى أعلى معدلات ممكنة من الكفاية الإنتاجية </a:t>
            </a:r>
            <a:endParaRPr lang="en-US" sz="48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04800"/>
            <a:ext cx="8686800" cy="5262979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4800" b="1" dirty="0" smtClean="0"/>
              <a:t>أو هي تخطيط التنظيم الإداري للمشروع وما يرتبط </a:t>
            </a:r>
            <a:r>
              <a:rPr lang="ar-SA" sz="4800" b="1" dirty="0" err="1" smtClean="0"/>
              <a:t>به</a:t>
            </a:r>
            <a:r>
              <a:rPr lang="ar-SA" sz="4800" b="1" dirty="0" smtClean="0"/>
              <a:t> من وسائل أو مقاييس تستخدم داخل المشروع للمحافظة على الأصول وتحقيق دقة البيانات المحاسبية وإمكانية الاعتماد عليها وتنمية الكفاءة الإنتاجية وتشجيع السير وفق السياسات الإدارية المرسومة.</a:t>
            </a:r>
            <a:endParaRPr lang="en-US" sz="4800" b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04800"/>
            <a:ext cx="8686800" cy="526297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ar-SA" sz="4800" b="1" u="sng" dirty="0" smtClean="0">
                <a:solidFill>
                  <a:srgbClr val="00B050"/>
                </a:solidFill>
              </a:rPr>
              <a:t>أهمية الرقابة الداخلية</a:t>
            </a:r>
            <a:endParaRPr lang="en-US" sz="4800" u="sng" dirty="0" smtClean="0">
              <a:solidFill>
                <a:srgbClr val="00B050"/>
              </a:solidFill>
            </a:endParaRPr>
          </a:p>
          <a:p>
            <a:pPr algn="just"/>
            <a:r>
              <a:rPr lang="ar-SA" sz="4800" dirty="0" err="1" smtClean="0"/>
              <a:t>إزدادت</a:t>
            </a:r>
            <a:r>
              <a:rPr lang="ar-SA" sz="4800" dirty="0" smtClean="0"/>
              <a:t> أهمية أنظمة الرقابة الداخلية في العقود الأخيرة </a:t>
            </a:r>
            <a:r>
              <a:rPr lang="ar-SA" sz="4800" dirty="0" err="1" smtClean="0"/>
              <a:t>والتى</a:t>
            </a:r>
            <a:r>
              <a:rPr lang="ar-SA" sz="4800" dirty="0" smtClean="0"/>
              <a:t> لقيت اهتماماً واسعاً من كتاب المحاسبة ومن المنظمات المهنية للمحاسبة والمراجعة ومن إدارات </a:t>
            </a:r>
            <a:r>
              <a:rPr lang="ar-SA" sz="4800" dirty="0" err="1" smtClean="0"/>
              <a:t>المنشأت</a:t>
            </a:r>
            <a:r>
              <a:rPr lang="ar-SA" sz="4800" dirty="0" smtClean="0"/>
              <a:t>، ومن أهم العوامل </a:t>
            </a:r>
            <a:r>
              <a:rPr lang="ar-SA" sz="4800" dirty="0" err="1" smtClean="0"/>
              <a:t>التىأدت</a:t>
            </a:r>
            <a:r>
              <a:rPr lang="ar-SA" sz="4800" dirty="0" smtClean="0"/>
              <a:t> </a:t>
            </a:r>
            <a:r>
              <a:rPr lang="ar-SA" sz="4800" dirty="0" err="1" smtClean="0"/>
              <a:t>الى</a:t>
            </a:r>
            <a:r>
              <a:rPr lang="ar-SA" sz="4800" dirty="0" smtClean="0"/>
              <a:t> </a:t>
            </a:r>
            <a:r>
              <a:rPr lang="ar-SA" sz="4800" dirty="0" err="1" smtClean="0"/>
              <a:t>إزدياد</a:t>
            </a:r>
            <a:r>
              <a:rPr lang="ar-SA" sz="4800" dirty="0" smtClean="0"/>
              <a:t> أهمية الرقابة الداخلية الآتي : </a:t>
            </a:r>
            <a:endParaRPr lang="en-US" sz="4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5" name="Rectangle 1"/>
          <p:cNvSpPr>
            <a:spLocks noChangeArrowheads="1"/>
          </p:cNvSpPr>
          <p:nvPr/>
        </p:nvSpPr>
        <p:spPr bwMode="auto">
          <a:xfrm>
            <a:off x="228600" y="304800"/>
            <a:ext cx="8686800" cy="501675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ar-SA" sz="4000" b="1" dirty="0" smtClean="0"/>
              <a:t>زيادة حجم المشروعات وتعدد وتعقد عمليات مما أدي </a:t>
            </a:r>
            <a:r>
              <a:rPr lang="ar-SA" sz="4000" b="1" dirty="0" err="1" smtClean="0"/>
              <a:t>الى</a:t>
            </a:r>
            <a:r>
              <a:rPr lang="ar-SA" sz="4000" b="1" dirty="0" smtClean="0"/>
              <a:t> صعوبة الرقابة المباشرة لإدارة المشروع على كل أوجه النشاط بالمشروع، وأصبحت الرقابة عن طريق التقارير خير وسيلة للتخطيط ومراقبة التنفيذ ، لذا </a:t>
            </a:r>
            <a:r>
              <a:rPr lang="ar-SA" sz="4000" b="1" dirty="0" err="1" smtClean="0"/>
              <a:t>إزدادت</a:t>
            </a:r>
            <a:r>
              <a:rPr lang="ar-SA" sz="4000" b="1" dirty="0" smtClean="0"/>
              <a:t> أهمية المراقبة الداخلية .</a:t>
            </a:r>
            <a:endParaRPr lang="en-US" sz="4000" b="1" dirty="0" smtClean="0"/>
          </a:p>
          <a:p>
            <a:pPr lvl="0" algn="just">
              <a:buFont typeface="Wingdings" pitchFamily="2" charset="2"/>
              <a:buChar char="q"/>
            </a:pPr>
            <a:r>
              <a:rPr lang="ar-SA" sz="4000" b="1" dirty="0" smtClean="0"/>
              <a:t>تحول المراجعة الخارجية من مراجعة اختيارية أدى إلى الاهتمام </a:t>
            </a:r>
            <a:r>
              <a:rPr lang="ar-SA" sz="4000" b="1" dirty="0" err="1" smtClean="0"/>
              <a:t>بانظمة</a:t>
            </a:r>
            <a:r>
              <a:rPr lang="ar-SA" sz="4000" b="1" dirty="0" smtClean="0"/>
              <a:t> الرقابة الداخلية حيث أصبح الاعتماد عليها أكثر </a:t>
            </a:r>
            <a:endParaRPr lang="en-US" sz="40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465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7033</TotalTime>
  <Words>1070</Words>
  <Application>Microsoft Office PowerPoint</Application>
  <PresentationFormat>On-screen Show (4:3)</PresentationFormat>
  <Paragraphs>87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Office Theme</vt:lpstr>
      <vt:lpstr>Module</vt:lpstr>
      <vt:lpstr>1_Concourse</vt:lpstr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ولكم خالص شكري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YASER</dc:creator>
  <cp:lastModifiedBy>ALI SAHIUNY</cp:lastModifiedBy>
  <cp:revision>1316</cp:revision>
  <cp:lastPrinted>1601-01-01T00:00:00Z</cp:lastPrinted>
  <dcterms:created xsi:type="dcterms:W3CDTF">1601-01-01T00:00:00Z</dcterms:created>
  <dcterms:modified xsi:type="dcterms:W3CDTF">2021-05-23T17:20:24Z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