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4" r:id="rId1"/>
    <p:sldMasterId id="2147483778" r:id="rId2"/>
    <p:sldMasterId id="2147483790" r:id="rId3"/>
    <p:sldMasterId id="2147483838" r:id="rId4"/>
    <p:sldMasterId id="2147483922" r:id="rId5"/>
  </p:sldMasterIdLst>
  <p:notesMasterIdLst>
    <p:notesMasterId r:id="rId31"/>
  </p:notesMasterIdLst>
  <p:sldIdLst>
    <p:sldId id="294" r:id="rId6"/>
    <p:sldId id="512" r:id="rId7"/>
    <p:sldId id="295" r:id="rId8"/>
    <p:sldId id="436" r:id="rId9"/>
    <p:sldId id="259" r:id="rId10"/>
    <p:sldId id="368" r:id="rId11"/>
    <p:sldId id="341" r:id="rId12"/>
    <p:sldId id="468" r:id="rId13"/>
    <p:sldId id="470" r:id="rId14"/>
    <p:sldId id="471" r:id="rId15"/>
    <p:sldId id="472" r:id="rId16"/>
    <p:sldId id="473" r:id="rId17"/>
    <p:sldId id="474" r:id="rId18"/>
    <p:sldId id="350" r:id="rId19"/>
    <p:sldId id="475" r:id="rId20"/>
    <p:sldId id="260" r:id="rId21"/>
    <p:sldId id="477" r:id="rId22"/>
    <p:sldId id="476" r:id="rId23"/>
    <p:sldId id="478" r:id="rId24"/>
    <p:sldId id="356" r:id="rId25"/>
    <p:sldId id="361" r:id="rId26"/>
    <p:sldId id="365" r:id="rId27"/>
    <p:sldId id="479" r:id="rId28"/>
    <p:sldId id="511" r:id="rId29"/>
    <p:sldId id="510" r:id="rId30"/>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Edwardian Script ITC" pitchFamily="66" charset="0"/>
        <a:ea typeface="+mn-ea"/>
        <a:cs typeface="Arial" pitchFamily="34" charset="0"/>
      </a:defRPr>
    </a:lvl1pPr>
    <a:lvl2pPr marL="457200" algn="r" rtl="1" fontAlgn="base">
      <a:spcBef>
        <a:spcPct val="0"/>
      </a:spcBef>
      <a:spcAft>
        <a:spcPct val="0"/>
      </a:spcAft>
      <a:defRPr kern="1200">
        <a:solidFill>
          <a:schemeClr val="tx1"/>
        </a:solidFill>
        <a:latin typeface="Edwardian Script ITC" pitchFamily="66" charset="0"/>
        <a:ea typeface="+mn-ea"/>
        <a:cs typeface="Arial" pitchFamily="34" charset="0"/>
      </a:defRPr>
    </a:lvl2pPr>
    <a:lvl3pPr marL="914400" algn="r" rtl="1" fontAlgn="base">
      <a:spcBef>
        <a:spcPct val="0"/>
      </a:spcBef>
      <a:spcAft>
        <a:spcPct val="0"/>
      </a:spcAft>
      <a:defRPr kern="1200">
        <a:solidFill>
          <a:schemeClr val="tx1"/>
        </a:solidFill>
        <a:latin typeface="Edwardian Script ITC" pitchFamily="66" charset="0"/>
        <a:ea typeface="+mn-ea"/>
        <a:cs typeface="Arial" pitchFamily="34" charset="0"/>
      </a:defRPr>
    </a:lvl3pPr>
    <a:lvl4pPr marL="1371600" algn="r" rtl="1" fontAlgn="base">
      <a:spcBef>
        <a:spcPct val="0"/>
      </a:spcBef>
      <a:spcAft>
        <a:spcPct val="0"/>
      </a:spcAft>
      <a:defRPr kern="1200">
        <a:solidFill>
          <a:schemeClr val="tx1"/>
        </a:solidFill>
        <a:latin typeface="Edwardian Script ITC" pitchFamily="66" charset="0"/>
        <a:ea typeface="+mn-ea"/>
        <a:cs typeface="Arial" pitchFamily="34" charset="0"/>
      </a:defRPr>
    </a:lvl4pPr>
    <a:lvl5pPr marL="1828800" algn="r" rtl="1" fontAlgn="base">
      <a:spcBef>
        <a:spcPct val="0"/>
      </a:spcBef>
      <a:spcAft>
        <a:spcPct val="0"/>
      </a:spcAft>
      <a:defRPr kern="1200">
        <a:solidFill>
          <a:schemeClr val="tx1"/>
        </a:solidFill>
        <a:latin typeface="Edwardian Script ITC" pitchFamily="66" charset="0"/>
        <a:ea typeface="+mn-ea"/>
        <a:cs typeface="Arial" pitchFamily="34" charset="0"/>
      </a:defRPr>
    </a:lvl5pPr>
    <a:lvl6pPr marL="2286000" algn="l" defTabSz="914400" rtl="0" eaLnBrk="1" latinLnBrk="0" hangingPunct="1">
      <a:defRPr kern="1200">
        <a:solidFill>
          <a:schemeClr val="tx1"/>
        </a:solidFill>
        <a:latin typeface="Edwardian Script ITC" pitchFamily="66" charset="0"/>
        <a:ea typeface="+mn-ea"/>
        <a:cs typeface="Arial" pitchFamily="34" charset="0"/>
      </a:defRPr>
    </a:lvl6pPr>
    <a:lvl7pPr marL="2743200" algn="l" defTabSz="914400" rtl="0" eaLnBrk="1" latinLnBrk="0" hangingPunct="1">
      <a:defRPr kern="1200">
        <a:solidFill>
          <a:schemeClr val="tx1"/>
        </a:solidFill>
        <a:latin typeface="Edwardian Script ITC" pitchFamily="66" charset="0"/>
        <a:ea typeface="+mn-ea"/>
        <a:cs typeface="Arial" pitchFamily="34" charset="0"/>
      </a:defRPr>
    </a:lvl7pPr>
    <a:lvl8pPr marL="3200400" algn="l" defTabSz="914400" rtl="0" eaLnBrk="1" latinLnBrk="0" hangingPunct="1">
      <a:defRPr kern="1200">
        <a:solidFill>
          <a:schemeClr val="tx1"/>
        </a:solidFill>
        <a:latin typeface="Edwardian Script ITC" pitchFamily="66" charset="0"/>
        <a:ea typeface="+mn-ea"/>
        <a:cs typeface="Arial" pitchFamily="34" charset="0"/>
      </a:defRPr>
    </a:lvl8pPr>
    <a:lvl9pPr marL="3657600" algn="l" defTabSz="914400" rtl="0" eaLnBrk="1" latinLnBrk="0" hangingPunct="1">
      <a:defRPr kern="1200">
        <a:solidFill>
          <a:schemeClr val="tx1"/>
        </a:solidFill>
        <a:latin typeface="Edwardian Script ITC"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9C6FF"/>
    <a:srgbClr val="66FF33"/>
    <a:srgbClr val="FF66FF"/>
    <a:srgbClr val="3333FF"/>
    <a:srgbClr val="006600"/>
    <a:srgbClr val="FFFF00"/>
    <a:srgbClr val="DD9FAF"/>
    <a:srgbClr val="FF6600"/>
    <a:srgbClr val="CC9900"/>
    <a:srgbClr val="FFA7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157" autoAdjust="0"/>
    <p:restoredTop sz="94180" autoAdjust="0"/>
  </p:normalViewPr>
  <p:slideViewPr>
    <p:cSldViewPr>
      <p:cViewPr>
        <p:scale>
          <a:sx n="60" d="100"/>
          <a:sy n="60" d="100"/>
        </p:scale>
        <p:origin x="-1398" y="-204"/>
      </p:cViewPr>
      <p:guideLst>
        <p:guide orient="horz" pos="2160"/>
        <p:guide pos="2880"/>
      </p:guideLst>
    </p:cSldViewPr>
  </p:slideViewPr>
  <p:outlineViewPr>
    <p:cViewPr>
      <p:scale>
        <a:sx n="33" d="100"/>
        <a:sy n="33" d="100"/>
      </p:scale>
      <p:origin x="0" y="2766"/>
    </p:cViewPr>
  </p:outlineViewPr>
  <p:notesTextViewPr>
    <p:cViewPr>
      <p:scale>
        <a:sx n="100" d="100"/>
        <a:sy n="100" d="100"/>
      </p:scale>
      <p:origin x="0" y="0"/>
    </p:cViewPr>
  </p:notesTextViewPr>
  <p:sorterViewPr>
    <p:cViewPr>
      <p:scale>
        <a:sx n="48" d="100"/>
        <a:sy n="48" d="100"/>
      </p:scale>
      <p:origin x="-90" y="438"/>
    </p:cViewPr>
  </p:sorter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93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93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593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fld id="{DC385046-1F00-493C-9ACD-F5374566A98A}" type="slidenum">
              <a:rPr lang="en-US"/>
              <a:pPr>
                <a:defRPr/>
              </a:pPr>
              <a:t>‹#›</a:t>
            </a:fld>
            <a:endParaRPr lang="en-US"/>
          </a:p>
        </p:txBody>
      </p:sp>
    </p:spTree>
    <p:extLst>
      <p:ext uri="{BB962C8B-B14F-4D97-AF65-F5344CB8AC3E}">
        <p14:creationId xmlns:p14="http://schemas.microsoft.com/office/powerpoint/2010/main" val="3017065268"/>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13D4CA0-F2F1-4744-B203-8BC7DA97C715}" type="slidenum">
              <a:rPr lang="en-US" smtClean="0"/>
              <a:pPr/>
              <a:t>1</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6FF8630E-D816-4AC1-8310-95C84FC2DE16}" type="slidenum">
              <a:rPr lang="en-US" smtClean="0"/>
              <a:pPr/>
              <a:t>3</a:t>
            </a:fld>
            <a:endParaRPr 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AC4B7C24-34CB-4EEA-BB3C-5E62D0C0CC1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A8BD7EC-95E6-41C9-BF49-B6356E06D5F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C55B0495-06C9-4F1E-9296-E5CEA8F3F7B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2C20615-2EEB-4200-841C-3868CFEB8318}"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A8484A06-91F3-4673-8094-9DA69091EE72}" type="slidenum">
              <a:rPr lang="en-US" smtClean="0"/>
              <a:pPr>
                <a:defRPr/>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19F04618-FE45-4A7F-BC08-06DB9B228A8D}" type="slidenum">
              <a:rPr lang="en-US" smtClean="0"/>
              <a:pPr>
                <a:defRPr/>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7AFF20F4-3163-40D5-8669-28F0D655234D}" type="slidenum">
              <a:rPr lang="en-US" smtClean="0"/>
              <a:pPr>
                <a:defRPr/>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F523D27E-7DA3-448A-B1E9-6BB2FB7A786C}"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795EDCDF-2394-4A21-92FA-CBA54C7C5372}" type="slidenum">
              <a:rPr lang="en-US" smtClean="0"/>
              <a:pPr>
                <a:defRPr/>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97B052AD-D30C-4935-8D8A-5DB7F4647FBB}"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4D93F67A-1804-4D7F-8C02-038552F49CCD}"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6B7E85B-AF1F-4265-98F8-6CCBF3DBE4E0}"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3917C20A-23E8-436A-9EAD-56B7A9E19741}" type="slidenum">
              <a:rPr lang="en-US" smtClean="0"/>
              <a:pPr>
                <a:defRPr/>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5F79BC50-87AC-4350-9CB0-BCB8A6CB7796}"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C53D9A44-12AB-4790-AEA6-3D8F381DF98B}" type="slidenum">
              <a:rPr lang="en-US" smtClean="0"/>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pPr>
              <a:defRPr/>
            </a:pPr>
            <a:endParaRPr lang="en-US"/>
          </a:p>
        </p:txBody>
      </p:sp>
      <p:sp>
        <p:nvSpPr>
          <p:cNvPr id="2" name="Footer Placeholder 1"/>
          <p:cNvSpPr>
            <a:spLocks noGrp="1"/>
          </p:cNvSpPr>
          <p:nvPr>
            <p:ph type="ftr" sz="quarter" idx="11"/>
          </p:nvPr>
        </p:nvSpPr>
        <p:spPr/>
        <p:txBody>
          <a:bodyPr/>
          <a:lstStyle/>
          <a:p>
            <a:pPr>
              <a:defRPr/>
            </a:pPr>
            <a:endParaRPr lang="en-US"/>
          </a:p>
        </p:txBody>
      </p:sp>
      <p:sp>
        <p:nvSpPr>
          <p:cNvPr id="15" name="Slide Number Placeholder 14"/>
          <p:cNvSpPr>
            <a:spLocks noGrp="1"/>
          </p:cNvSpPr>
          <p:nvPr>
            <p:ph type="sldNum" sz="quarter" idx="12"/>
          </p:nvPr>
        </p:nvSpPr>
        <p:spPr>
          <a:xfrm>
            <a:off x="8229600" y="6473952"/>
            <a:ext cx="758952" cy="246888"/>
          </a:xfrm>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a:xfrm>
            <a:off x="3581400" y="76200"/>
            <a:ext cx="2895600" cy="288925"/>
          </a:xfrm>
        </p:spPr>
        <p:txBody>
          <a:bodyPr/>
          <a:lstStyle/>
          <a:p>
            <a:pPr>
              <a:defRPr/>
            </a:pPr>
            <a:endParaRPr lang="en-US"/>
          </a:p>
        </p:txBody>
      </p:sp>
      <p:sp>
        <p:nvSpPr>
          <p:cNvPr id="16" name="Slide Number Placeholder 15"/>
          <p:cNvSpPr>
            <a:spLocks noGrp="1"/>
          </p:cNvSpPr>
          <p:nvPr>
            <p:ph type="sldNum" sz="quarter" idx="12"/>
          </p:nvPr>
        </p:nvSpPr>
        <p:spPr>
          <a:xfrm>
            <a:off x="8229600" y="6473952"/>
            <a:ext cx="758952" cy="246888"/>
          </a:xfrm>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pPr>
              <a:defRPr/>
            </a:pPr>
            <a:endParaRPr lang="en-US"/>
          </a:p>
        </p:txBody>
      </p:sp>
      <p:sp>
        <p:nvSpPr>
          <p:cNvPr id="11" name="Footer Placeholder 10"/>
          <p:cNvSpPr>
            <a:spLocks noGrp="1"/>
          </p:cNvSpPr>
          <p:nvPr>
            <p:ph type="ftr" sz="quarter" idx="11"/>
          </p:nvPr>
        </p:nvSpPr>
        <p:spPr/>
        <p:txBody>
          <a:bodyPr/>
          <a:lstStyle/>
          <a:p>
            <a:pPr>
              <a:defRPr/>
            </a:pPr>
            <a:endParaRPr lang="en-US"/>
          </a:p>
        </p:txBody>
      </p:sp>
      <p:sp>
        <p:nvSpPr>
          <p:cNvPr id="16" name="Slide Number Placeholder 1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pPr>
              <a:defRPr/>
            </a:pPr>
            <a:endParaRPr lang="en-US"/>
          </a:p>
        </p:txBody>
      </p:sp>
      <p:sp>
        <p:nvSpPr>
          <p:cNvPr id="10" name="Footer Placeholder 9"/>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229600" y="6477000"/>
            <a:ext cx="762000" cy="246888"/>
          </a:xfrm>
        </p:spPr>
        <p:txBody>
          <a:bodyPr/>
          <a:lstStyle/>
          <a:p>
            <a:pPr>
              <a:defRPr/>
            </a:pPr>
            <a:fld id="{F523D27E-7DA3-448A-B1E9-6BB2FB7A786C}" type="slidenum">
              <a:rPr lang="en-US" smtClean="0"/>
              <a:pPr>
                <a:defRPr/>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endParaRPr lang="en-US"/>
          </a:p>
        </p:txBody>
      </p:sp>
      <p:sp>
        <p:nvSpPr>
          <p:cNvPr id="21" name="Footer Placeholder 20"/>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n-US"/>
          </a:p>
        </p:txBody>
      </p:sp>
      <p:sp>
        <p:nvSpPr>
          <p:cNvPr id="24" name="Footer Placeholder 23"/>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849E8F-AEBF-4FF8-9286-91BDBD24210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29" name="Footer Placeholder 28"/>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271A5DC0-9856-4E0A-9AA5-CF6A1219DFFB}"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2C20615-2EEB-4200-841C-3868CFEB8318}" type="slidenum">
              <a:rPr lang="en-US" smtClean="0"/>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84A06-91F3-4673-8094-9DA69091EE72}" type="slidenum">
              <a:rPr lang="en-US" smtClean="0"/>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F04618-FE45-4A7F-BC08-06DB9B228A8D}" type="slidenum">
              <a:rPr lang="en-US" smtClean="0"/>
              <a:pPr>
                <a:defRPr/>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AFF20F4-3163-40D5-8669-28F0D655234D}" type="slidenum">
              <a:rPr lang="en-US" smtClean="0"/>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523D27E-7DA3-448A-B1E9-6BB2FB7A786C}"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F43E6651-7715-433B-8D0D-D46C9209BF73}" type="slidenum">
              <a:rPr lang="en-US"/>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795EDCDF-2394-4A21-92FA-CBA54C7C5372}" type="slidenum">
              <a:rPr lang="en-US" smtClean="0"/>
              <a:pPr>
                <a:defRPr/>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7B052AD-D30C-4935-8D8A-5DB7F4647FBB}" type="slidenum">
              <a:rPr lang="en-US" smtClean="0"/>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93F67A-1804-4D7F-8C02-038552F49CCD}" type="slidenum">
              <a:rPr lang="en-US" smtClean="0"/>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17C20A-23E8-436A-9EAD-56B7A9E19741}" type="slidenum">
              <a:rPr lang="en-US" smtClean="0"/>
              <a:pPr>
                <a:defRPr/>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79BC50-87AC-4350-9CB0-BCB8A6CB7796}" type="slidenum">
              <a:rPr lang="en-US" smtClean="0"/>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3D9A44-12AB-4790-AEA6-3D8F381DF98B}"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B39AC9B6-7314-43FB-A4E6-5B721422B06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41E53B1E-0867-4DFA-9E12-9D88CEE817A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A5DAFAE2-13AF-47CB-A2CC-8457302C230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95401BBF-DA8F-41E4-80CE-980AA820937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2052"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Arial" charset="0"/>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Arial" charset="0"/>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cs typeface="Arial" charset="0"/>
              </a:defRPr>
            </a:lvl1pPr>
          </a:lstStyle>
          <a:p>
            <a:pPr>
              <a:defRPr/>
            </a:pPr>
            <a:fld id="{90530CB8-2FB2-408E-8C00-FF68A18781D7}" type="slidenum">
              <a:rPr lang="en-US"/>
              <a:pPr>
                <a:defRPr/>
              </a:pPr>
              <a:t>‹#›</a:t>
            </a:fld>
            <a:endParaRPr lang="en-US"/>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cs typeface="Arial" charset="0"/>
              </a:endParaRPr>
            </a:p>
          </p:txBody>
        </p:sp>
      </p:grpSp>
    </p:spTree>
  </p:cSld>
  <p:clrMap bg1="lt1" tx1="dk1" bg2="lt2" tx2="dk2" accent1="accent1" accent2="accent2" accent3="accent3" accent4="accent4" accent5="accent5" accent6="accent6" hlink="hlink" folHlink="folHlink"/>
  <p:sldLayoutIdLst>
    <p:sldLayoutId id="2147483763" r:id="rId1"/>
    <p:sldLayoutId id="2147483755" r:id="rId2"/>
    <p:sldLayoutId id="2147483764" r:id="rId3"/>
    <p:sldLayoutId id="2147483756" r:id="rId4"/>
    <p:sldLayoutId id="2147483757" r:id="rId5"/>
    <p:sldLayoutId id="2147483758" r:id="rId6"/>
    <p:sldLayoutId id="2147483759" r:id="rId7"/>
    <p:sldLayoutId id="2147483760" r:id="rId8"/>
    <p:sldLayoutId id="2147483765" r:id="rId9"/>
    <p:sldLayoutId id="2147483761" r:id="rId10"/>
    <p:sldLayoutId id="2147483762"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cs typeface="Traditional Arabic" pitchFamily="2" charset="-78"/>
        </a:defRPr>
      </a:lvl2pPr>
      <a:lvl3pPr algn="l" rtl="0" eaLnBrk="0" fontAlgn="base" hangingPunct="0">
        <a:spcBef>
          <a:spcPct val="0"/>
        </a:spcBef>
        <a:spcAft>
          <a:spcPct val="0"/>
        </a:spcAft>
        <a:defRPr sz="5000">
          <a:solidFill>
            <a:schemeClr val="tx2"/>
          </a:solidFill>
          <a:latin typeface="Calibri" pitchFamily="34" charset="0"/>
          <a:cs typeface="Traditional Arabic" pitchFamily="2" charset="-78"/>
        </a:defRPr>
      </a:lvl3pPr>
      <a:lvl4pPr algn="l" rtl="0" eaLnBrk="0" fontAlgn="base" hangingPunct="0">
        <a:spcBef>
          <a:spcPct val="0"/>
        </a:spcBef>
        <a:spcAft>
          <a:spcPct val="0"/>
        </a:spcAft>
        <a:defRPr sz="5000">
          <a:solidFill>
            <a:schemeClr val="tx2"/>
          </a:solidFill>
          <a:latin typeface="Calibri" pitchFamily="34" charset="0"/>
          <a:cs typeface="Traditional Arabic" pitchFamily="2" charset="-78"/>
        </a:defRPr>
      </a:lvl4pPr>
      <a:lvl5pPr algn="l" rtl="0" eaLnBrk="0" fontAlgn="base" hangingPunct="0">
        <a:spcBef>
          <a:spcPct val="0"/>
        </a:spcBef>
        <a:spcAft>
          <a:spcPct val="0"/>
        </a:spcAft>
        <a:defRPr sz="5000">
          <a:solidFill>
            <a:schemeClr val="tx2"/>
          </a:solidFill>
          <a:latin typeface="Calibri" pitchFamily="34" charset="0"/>
          <a:cs typeface="Traditional Arabic" pitchFamily="2" charset="-78"/>
        </a:defRPr>
      </a:lvl5pPr>
      <a:lvl6pPr marL="457200" algn="l" rtl="0" fontAlgn="base">
        <a:spcBef>
          <a:spcPct val="0"/>
        </a:spcBef>
        <a:spcAft>
          <a:spcPct val="0"/>
        </a:spcAft>
        <a:defRPr sz="5000">
          <a:solidFill>
            <a:schemeClr val="tx2"/>
          </a:solidFill>
          <a:latin typeface="Calibri" pitchFamily="34" charset="0"/>
          <a:cs typeface="Traditional Arabic" pitchFamily="2" charset="-78"/>
        </a:defRPr>
      </a:lvl6pPr>
      <a:lvl7pPr marL="914400" algn="l" rtl="0" fontAlgn="base">
        <a:spcBef>
          <a:spcPct val="0"/>
        </a:spcBef>
        <a:spcAft>
          <a:spcPct val="0"/>
        </a:spcAft>
        <a:defRPr sz="5000">
          <a:solidFill>
            <a:schemeClr val="tx2"/>
          </a:solidFill>
          <a:latin typeface="Calibri" pitchFamily="34" charset="0"/>
          <a:cs typeface="Traditional Arabic" pitchFamily="2" charset="-78"/>
        </a:defRPr>
      </a:lvl7pPr>
      <a:lvl8pPr marL="1371600" algn="l" rtl="0" fontAlgn="base">
        <a:spcBef>
          <a:spcPct val="0"/>
        </a:spcBef>
        <a:spcAft>
          <a:spcPct val="0"/>
        </a:spcAft>
        <a:defRPr sz="5000">
          <a:solidFill>
            <a:schemeClr val="tx2"/>
          </a:solidFill>
          <a:latin typeface="Calibri" pitchFamily="34" charset="0"/>
          <a:cs typeface="Traditional Arabic" pitchFamily="2" charset="-78"/>
        </a:defRPr>
      </a:lvl8pPr>
      <a:lvl9pPr marL="1828800" algn="l" rtl="0" fontAlgn="base">
        <a:spcBef>
          <a:spcPct val="0"/>
        </a:spcBef>
        <a:spcAft>
          <a:spcPct val="0"/>
        </a:spcAft>
        <a:defRPr sz="5000">
          <a:solidFill>
            <a:schemeClr val="tx2"/>
          </a:solidFill>
          <a:latin typeface="Calibri" pitchFamily="34" charset="0"/>
          <a:cs typeface="Traditional Arabic" pitchFamily="2" charset="-78"/>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ajalla UI"/>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ajalla UI"/>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ajalla UI"/>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ajalla UI"/>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ajalla UI"/>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A783D139-2893-4FF6-9537-A159B523EFFD}"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A783D139-2893-4FF6-9537-A159B523EFFD}" type="slidenum">
              <a:rPr lang="en-US" smtClean="0"/>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0530CB8-2FB2-408E-8C00-FF68A18781D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0.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4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EGLARE"/>
          <p:cNvPicPr>
            <a:picLocks noChangeAspect="1" noChangeArrowheads="1"/>
          </p:cNvPicPr>
          <p:nvPr/>
        </p:nvPicPr>
        <p:blipFill>
          <a:blip r:embed="rId3" cstate="print">
            <a:lum bright="6000"/>
          </a:blip>
          <a:srcRect/>
          <a:stretch>
            <a:fillRect/>
          </a:stretch>
        </p:blipFill>
        <p:spPr bwMode="auto">
          <a:xfrm>
            <a:off x="18300" y="13725"/>
            <a:ext cx="9125700" cy="6844275"/>
          </a:xfrm>
          <a:prstGeom prst="rect">
            <a:avLst/>
          </a:prstGeom>
          <a:noFill/>
          <a:ln w="9525">
            <a:noFill/>
            <a:miter lim="800000"/>
            <a:headEnd/>
            <a:tailEnd/>
          </a:ln>
        </p:spPr>
      </p:pic>
      <p:sp>
        <p:nvSpPr>
          <p:cNvPr id="58371" name="Oval 3"/>
          <p:cNvSpPr>
            <a:spLocks noChangeArrowheads="1"/>
          </p:cNvSpPr>
          <p:nvPr/>
        </p:nvSpPr>
        <p:spPr bwMode="auto">
          <a:xfrm>
            <a:off x="473670" y="1628775"/>
            <a:ext cx="8196660" cy="2562225"/>
          </a:xfrm>
          <a:prstGeom prst="ellipse">
            <a:avLst/>
          </a:prstGeom>
          <a:gradFill rotWithShape="1">
            <a:gsLst>
              <a:gs pos="0">
                <a:srgbClr val="FFCCFF">
                  <a:alpha val="60001"/>
                </a:srgbClr>
              </a:gs>
              <a:gs pos="100000">
                <a:srgbClr val="FFCCFF">
                  <a:gamma/>
                  <a:shade val="46275"/>
                  <a:invGamma/>
                  <a:alpha val="39999"/>
                </a:srgbClr>
              </a:gs>
            </a:gsLst>
            <a:path path="shape">
              <a:fillToRect l="50000" t="50000" r="50000" b="50000"/>
            </a:path>
          </a:gradFill>
          <a:ln w="76200" algn="ctr">
            <a:solidFill>
              <a:srgbClr val="FFCCFF"/>
            </a:solidFill>
            <a:round/>
            <a:headEnd/>
            <a:tailEnd/>
          </a:ln>
          <a:effectLst/>
        </p:spPr>
        <p:txBody>
          <a:bodyPr wrap="none" anchor="ctr"/>
          <a:lstStyle/>
          <a:p>
            <a:pPr marL="342900" indent="-342900" algn="ctr">
              <a:spcBef>
                <a:spcPct val="20000"/>
              </a:spcBef>
              <a:defRPr/>
            </a:pPr>
            <a:r>
              <a:rPr lang="ar-SA" sz="8000" b="1" dirty="0">
                <a:solidFill>
                  <a:srgbClr val="FFFF00"/>
                </a:solidFill>
                <a:effectLst>
                  <a:outerShdw blurRad="38100" dist="38100" dir="2700000" algn="tl">
                    <a:srgbClr val="000000"/>
                  </a:outerShdw>
                </a:effectLst>
                <a:latin typeface="Times New Roman" pitchFamily="18" charset="0"/>
                <a:cs typeface="Old Antic Decorative" pitchFamily="2" charset="-78"/>
              </a:rPr>
              <a:t>بسم الله الرحمن الرحيم</a:t>
            </a:r>
            <a:endParaRPr lang="en-US" sz="8000" b="1" dirty="0">
              <a:solidFill>
                <a:srgbClr val="FFFF00"/>
              </a:solidFill>
              <a:effectLst>
                <a:outerShdw blurRad="38100" dist="38100" dir="2700000" algn="tl">
                  <a:srgbClr val="000000"/>
                </a:outerShdw>
              </a:effectLst>
              <a:latin typeface="Times New Roman" pitchFamily="18" charset="0"/>
              <a:cs typeface="Old Antic Decorative"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1000" fill="hold"/>
                                        <p:tgtEl>
                                          <p:spTgt spid="58371"/>
                                        </p:tgtEl>
                                        <p:attrNameLst>
                                          <p:attrName>ppt_w</p:attrName>
                                        </p:attrNameLst>
                                      </p:cBhvr>
                                      <p:tavLst>
                                        <p:tav tm="0">
                                          <p:val>
                                            <p:fltVal val="0"/>
                                          </p:val>
                                        </p:tav>
                                        <p:tav tm="100000">
                                          <p:val>
                                            <p:strVal val="#ppt_w"/>
                                          </p:val>
                                        </p:tav>
                                      </p:tavLst>
                                    </p:anim>
                                    <p:anim calcmode="lin" valueType="num">
                                      <p:cBhvr>
                                        <p:cTn id="8" dur="1000" fill="hold"/>
                                        <p:tgtEl>
                                          <p:spTgt spid="58371"/>
                                        </p:tgtEl>
                                        <p:attrNameLst>
                                          <p:attrName>ppt_h</p:attrName>
                                        </p:attrNameLst>
                                      </p:cBhvr>
                                      <p:tavLst>
                                        <p:tav tm="0">
                                          <p:val>
                                            <p:fltVal val="0"/>
                                          </p:val>
                                        </p:tav>
                                        <p:tav tm="100000">
                                          <p:val>
                                            <p:strVal val="#ppt_h"/>
                                          </p:val>
                                        </p:tav>
                                      </p:tavLst>
                                    </p:anim>
                                    <p:anim calcmode="lin" valueType="num">
                                      <p:cBhvr>
                                        <p:cTn id="9" dur="1000" fill="hold"/>
                                        <p:tgtEl>
                                          <p:spTgt spid="58371"/>
                                        </p:tgtEl>
                                        <p:attrNameLst>
                                          <p:attrName>ppt_x</p:attrName>
                                        </p:attrNameLst>
                                      </p:cBhvr>
                                      <p:tavLst>
                                        <p:tav tm="0">
                                          <p:val>
                                            <p:fltVal val="0.5"/>
                                          </p:val>
                                        </p:tav>
                                        <p:tav tm="100000">
                                          <p:val>
                                            <p:strVal val="#ppt_x"/>
                                          </p:val>
                                        </p:tav>
                                      </p:tavLst>
                                    </p:anim>
                                    <p:anim calcmode="lin" valueType="num">
                                      <p:cBhvr>
                                        <p:cTn id="10" dur="1000" fill="hold"/>
                                        <p:tgtEl>
                                          <p:spTgt spid="583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endParaRPr lang="en-US" smtClean="0">
              <a:cs typeface="Times New Roman" pitchFamily="18" charset="0"/>
            </a:endParaRPr>
          </a:p>
        </p:txBody>
      </p:sp>
      <p:pic>
        <p:nvPicPr>
          <p:cNvPr id="3" name="Picture 6" descr="16"/>
          <p:cNvPicPr>
            <a:picLocks noChangeAspect="1" noChangeArrowheads="1"/>
          </p:cNvPicPr>
          <p:nvPr/>
        </p:nvPicPr>
        <p:blipFill>
          <a:blip r:embed="rId2" cstate="print"/>
          <a:srcRect/>
          <a:stretch>
            <a:fillRect/>
          </a:stretch>
        </p:blipFill>
        <p:spPr bwMode="auto">
          <a:xfrm>
            <a:off x="0" y="0"/>
            <a:ext cx="9144000" cy="7086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1269" name="Rectangle 4"/>
          <p:cNvSpPr>
            <a:spLocks noChangeArrowheads="1"/>
          </p:cNvSpPr>
          <p:nvPr/>
        </p:nvSpPr>
        <p:spPr bwMode="auto">
          <a:xfrm>
            <a:off x="304800" y="1618595"/>
            <a:ext cx="8534400" cy="4401205"/>
          </a:xfrm>
          <a:prstGeom prst="rect">
            <a:avLst/>
          </a:prstGeom>
          <a:solidFill>
            <a:srgbClr val="92D050"/>
          </a:solidFill>
          <a:ln w="9525">
            <a:noFill/>
            <a:miter lim="800000"/>
            <a:headEnd/>
            <a:tailEnd/>
          </a:ln>
        </p:spPr>
        <p:txBody>
          <a:bodyPr wrap="square">
            <a:spAutoFit/>
          </a:bodyPr>
          <a:lstStyle/>
          <a:p>
            <a:pPr algn="just"/>
            <a:r>
              <a:rPr lang="ar-SA" sz="4000" b="1" dirty="0" smtClean="0"/>
              <a:t>إن الحاجة إلى مراجعة الحسابات قد جاءت نتيجة للحاجة إلى التحقق من الحسابات والوقوف على مدى صحتها، وقد ساعد ذلك اتساع حجم المشروعات وانفصال </a:t>
            </a:r>
            <a:r>
              <a:rPr lang="ar-SA" sz="4000" b="1" dirty="0" err="1" smtClean="0"/>
              <a:t>الادارة</a:t>
            </a:r>
            <a:r>
              <a:rPr lang="ar-SA" sz="4000" b="1" dirty="0" smtClean="0"/>
              <a:t> عن الملكية إضافة إلى اتساع دائرة </a:t>
            </a:r>
            <a:r>
              <a:rPr lang="ar-SA" sz="4000" b="1" dirty="0" err="1" smtClean="0"/>
              <a:t>مستخدمى</a:t>
            </a:r>
            <a:r>
              <a:rPr lang="ar-SA" sz="4000" b="1" dirty="0" smtClean="0"/>
              <a:t> البيانات المالية ، كما لعبت السياسات المالية والضريبية للدول المختلفة دوراً هاماً في الاهتمام بالمراجعة .</a:t>
            </a:r>
            <a:endParaRPr lang="en-US" sz="4000" b="1" dirty="0" smtClean="0"/>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9"/>
                                        </p:tgtEl>
                                        <p:attrNameLst>
                                          <p:attrName>style.visibility</p:attrName>
                                        </p:attrNameLst>
                                      </p:cBhvr>
                                      <p:to>
                                        <p:strVal val="visible"/>
                                      </p:to>
                                    </p:set>
                                    <p:anim calcmode="lin" valueType="num">
                                      <p:cBhvr additive="base">
                                        <p:cTn id="7" dur="500" fill="hold"/>
                                        <p:tgtEl>
                                          <p:spTgt spid="11269"/>
                                        </p:tgtEl>
                                        <p:attrNameLst>
                                          <p:attrName>ppt_x</p:attrName>
                                        </p:attrNameLst>
                                      </p:cBhvr>
                                      <p:tavLst>
                                        <p:tav tm="0">
                                          <p:val>
                                            <p:strVal val="#ppt_x"/>
                                          </p:val>
                                        </p:tav>
                                        <p:tav tm="100000">
                                          <p:val>
                                            <p:strVal val="#ppt_x"/>
                                          </p:val>
                                        </p:tav>
                                      </p:tavLst>
                                    </p:anim>
                                    <p:anim calcmode="lin" valueType="num">
                                      <p:cBhvr additive="base">
                                        <p:cTn id="8" dur="500" fill="hold"/>
                                        <p:tgtEl>
                                          <p:spTgt spid="112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81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8001000" cy="5562600"/>
          </a:xfrm>
          <a:blipFill dpi="0" rotWithShape="1">
            <a:blip r:embed="rId2"/>
            <a:srcRect/>
            <a:tile tx="0" ty="0" sx="100000" sy="100000" flip="none" algn="tl"/>
          </a:blipFill>
        </p:spPr>
        <p:txBody>
          <a:bodyPr>
            <a:normAutofit/>
          </a:bodyPr>
          <a:lstStyle/>
          <a:p>
            <a:pPr algn="ctr" rtl="1"/>
            <a:r>
              <a:rPr lang="ar-SA" sz="9600" dirty="0" smtClean="0"/>
              <a:t>مفهوم مراجعة الحسابات</a:t>
            </a:r>
            <a:endParaRPr lang="en-US" sz="11500" dirty="0" smtClean="0">
              <a:cs typeface="Times New Roman" pitchFamily="18" charset="0"/>
            </a:endParaRPr>
          </a:p>
        </p:txBody>
      </p:sp>
    </p:spTree>
  </p:cSld>
  <p:clrMapOvr>
    <a:masterClrMapping/>
  </p:clrMapOvr>
  <p:transition spd="med">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0">
              <a:srgbClr val="FFEFD1"/>
            </a:gs>
            <a:gs pos="64999">
              <a:srgbClr val="F0EBD5"/>
            </a:gs>
            <a:gs pos="100000">
              <a:srgbClr val="D1C39F"/>
            </a:gs>
          </a:gsLst>
          <a:lin ang="16200000" scaled="1"/>
          <a:tileRect/>
        </a:gradFill>
        <a:effectLst/>
      </p:bgPr>
    </p:bg>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457200" y="381000"/>
            <a:ext cx="8382000" cy="6248400"/>
          </a:xfrm>
          <a:solidFill>
            <a:schemeClr val="accent3">
              <a:lumMod val="75000"/>
            </a:schemeClr>
          </a:solidFill>
        </p:spPr>
        <p:txBody>
          <a:bodyPr>
            <a:noAutofit/>
          </a:bodyPr>
          <a:lstStyle/>
          <a:p>
            <a:pPr marL="63500" indent="-63500" algn="just" rtl="1">
              <a:buNone/>
              <a:tabLst>
                <a:tab pos="8056563" algn="l"/>
                <a:tab pos="8118475" algn="l"/>
                <a:tab pos="8166100" algn="l"/>
              </a:tabLst>
            </a:pPr>
            <a:r>
              <a:rPr lang="ar-SA" sz="4000" b="1" dirty="0" smtClean="0"/>
              <a:t>إن المعنى </a:t>
            </a:r>
            <a:r>
              <a:rPr lang="ar-SA" sz="4000" b="1" dirty="0" err="1" smtClean="0"/>
              <a:t>اللفظى</a:t>
            </a:r>
            <a:r>
              <a:rPr lang="ar-SA" sz="4000" b="1" dirty="0" smtClean="0"/>
              <a:t> للمراجعة هو فحص المستندات والدفاتر والسجلات المالية بقصد التحقق من صحتها، أما في المعنى </a:t>
            </a:r>
            <a:r>
              <a:rPr lang="ar-SA" sz="4000" b="1" dirty="0" err="1" smtClean="0"/>
              <a:t>الإصطلاحى</a:t>
            </a:r>
            <a:r>
              <a:rPr lang="ar-SA" sz="4000" b="1" dirty="0" smtClean="0"/>
              <a:t> فتعرفها الجمعية الأمريكية للمحاسبة (</a:t>
            </a:r>
            <a:r>
              <a:rPr lang="en-US" sz="4000" b="1" dirty="0" smtClean="0"/>
              <a:t>AAA</a:t>
            </a:r>
            <a:r>
              <a:rPr lang="ar-SA" sz="4000" b="1" dirty="0" smtClean="0"/>
              <a:t>) </a:t>
            </a:r>
            <a:r>
              <a:rPr lang="en-US" sz="4000" b="1" dirty="0" smtClean="0"/>
              <a:t>American Accounting Association </a:t>
            </a:r>
            <a:r>
              <a:rPr lang="ar-SA" sz="4000" b="1" dirty="0" smtClean="0"/>
              <a:t>بأنها  </a:t>
            </a:r>
            <a:r>
              <a:rPr lang="ar-SA" sz="4000" b="1" dirty="0" smtClean="0">
                <a:solidFill>
                  <a:srgbClr val="002060"/>
                </a:solidFill>
              </a:rPr>
              <a:t>عملية منظمة ومنهجية لجمع وتقييم الأدلة بشكل موضوعي </a:t>
            </a:r>
            <a:r>
              <a:rPr lang="ar-SA" sz="4000" b="1" dirty="0" err="1" smtClean="0">
                <a:solidFill>
                  <a:srgbClr val="002060"/>
                </a:solidFill>
              </a:rPr>
              <a:t>والتى</a:t>
            </a:r>
            <a:r>
              <a:rPr lang="ar-SA" sz="4000" b="1" dirty="0" smtClean="0">
                <a:solidFill>
                  <a:srgbClr val="002060"/>
                </a:solidFill>
              </a:rPr>
              <a:t> تتعلق بنتائج الأنشطة والأحداث الاقتصادية لتحديد مدي التوافق والتطابق بين هذه  النتائج والمعايير المقررة وإبلاغ الأطراف المعنية بنتائج المراجعة</a:t>
            </a:r>
            <a:r>
              <a:rPr lang="ar-SA" sz="4000" b="1" dirty="0" smtClean="0"/>
              <a:t> </a:t>
            </a:r>
          </a:p>
          <a:p>
            <a:pPr algn="just">
              <a:lnSpc>
                <a:spcPct val="120000"/>
              </a:lnSpc>
              <a:buNone/>
              <a:tabLst>
                <a:tab pos="8056563" algn="l"/>
                <a:tab pos="8118475" algn="l"/>
                <a:tab pos="8166100" algn="l"/>
              </a:tabLst>
            </a:pPr>
            <a:r>
              <a:rPr lang="ar-SA" sz="4000" b="1" dirty="0" smtClean="0">
                <a:solidFill>
                  <a:schemeClr val="bg1"/>
                </a:solidFill>
              </a:rPr>
              <a:t>     </a:t>
            </a:r>
            <a:endParaRPr lang="ar-SA" sz="4000" b="1" dirty="0">
              <a:solidFill>
                <a:schemeClr val="bg1"/>
              </a:solidFill>
            </a:endParaRPr>
          </a:p>
          <a:p>
            <a:pPr algn="just">
              <a:lnSpc>
                <a:spcPct val="120000"/>
              </a:lnSpc>
              <a:buNone/>
            </a:pPr>
            <a:r>
              <a:rPr lang="ar-SA" sz="4000" b="1" dirty="0">
                <a:solidFill>
                  <a:schemeClr val="bg1"/>
                </a:solidFill>
              </a:rPr>
              <a:t>      </a:t>
            </a:r>
            <a:endParaRPr lang="en-US" sz="4000" b="1" dirty="0">
              <a:solidFill>
                <a:schemeClr val="bg1"/>
              </a:solidFill>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2291">
                                            <p:bg/>
                                          </p:spTgt>
                                        </p:tgtEl>
                                        <p:attrNameLst>
                                          <p:attrName>style.visibility</p:attrName>
                                        </p:attrNameLst>
                                      </p:cBhvr>
                                      <p:to>
                                        <p:strVal val="visible"/>
                                      </p:to>
                                    </p:set>
                                    <p:anim calcmode="lin" valueType="num">
                                      <p:cBhvr>
                                        <p:cTn id="7" dur="500" fill="hold"/>
                                        <p:tgtEl>
                                          <p:spTgt spid="12291">
                                            <p:bg/>
                                          </p:spTgt>
                                        </p:tgtEl>
                                        <p:attrNameLst>
                                          <p:attrName>ppt_w</p:attrName>
                                        </p:attrNameLst>
                                      </p:cBhvr>
                                      <p:tavLst>
                                        <p:tav tm="0">
                                          <p:val>
                                            <p:fltVal val="0"/>
                                          </p:val>
                                        </p:tav>
                                        <p:tav tm="100000">
                                          <p:val>
                                            <p:strVal val="#ppt_w"/>
                                          </p:val>
                                        </p:tav>
                                      </p:tavLst>
                                    </p:anim>
                                    <p:anim calcmode="lin" valueType="num">
                                      <p:cBhvr>
                                        <p:cTn id="8" dur="500" fill="hold"/>
                                        <p:tgtEl>
                                          <p:spTgt spid="12291">
                                            <p:bg/>
                                          </p:spTgt>
                                        </p:tgtEl>
                                        <p:attrNameLst>
                                          <p:attrName>ppt_h</p:attrName>
                                        </p:attrNameLst>
                                      </p:cBhvr>
                                      <p:tavLst>
                                        <p:tav tm="0">
                                          <p:val>
                                            <p:fltVal val="0"/>
                                          </p:val>
                                        </p:tav>
                                        <p:tav tm="100000">
                                          <p:val>
                                            <p:strVal val="#ppt_h"/>
                                          </p:val>
                                        </p:tav>
                                      </p:tavLst>
                                    </p:anim>
                                    <p:anim calcmode="lin" valueType="num">
                                      <p:cBhvr>
                                        <p:cTn id="9" dur="500" fill="hold"/>
                                        <p:tgtEl>
                                          <p:spTgt spid="12291">
                                            <p:bg/>
                                          </p:spTgt>
                                        </p:tgtEl>
                                        <p:attrNameLst>
                                          <p:attrName>style.rotation</p:attrName>
                                        </p:attrNameLst>
                                      </p:cBhvr>
                                      <p:tavLst>
                                        <p:tav tm="0">
                                          <p:val>
                                            <p:fltVal val="360"/>
                                          </p:val>
                                        </p:tav>
                                        <p:tav tm="100000">
                                          <p:val>
                                            <p:fltVal val="0"/>
                                          </p:val>
                                        </p:tav>
                                      </p:tavLst>
                                    </p:anim>
                                    <p:animEffect transition="in" filter="fade">
                                      <p:cBhvr>
                                        <p:cTn id="10" dur="500"/>
                                        <p:tgtEl>
                                          <p:spTgt spid="12291">
                                            <p:bg/>
                                          </p:spTgt>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2291">
                                            <p:txEl>
                                              <p:pRg st="0" end="0"/>
                                            </p:txEl>
                                          </p:spTgt>
                                        </p:tgtEl>
                                        <p:attrNameLst>
                                          <p:attrName>style.visibility</p:attrName>
                                        </p:attrNameLst>
                                      </p:cBhvr>
                                      <p:to>
                                        <p:strVal val="visible"/>
                                      </p:to>
                                    </p:set>
                                    <p:anim calcmode="lin" valueType="num">
                                      <p:cBhvr>
                                        <p:cTn id="14" dur="500" fill="hold"/>
                                        <p:tgtEl>
                                          <p:spTgt spid="12291">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12291">
                                            <p:txEl>
                                              <p:pRg st="0" end="0"/>
                                            </p:txEl>
                                          </p:spTgt>
                                        </p:tgtEl>
                                        <p:attrNameLst>
                                          <p:attrName>ppt_h</p:attrName>
                                        </p:attrNameLst>
                                      </p:cBhvr>
                                      <p:tavLst>
                                        <p:tav tm="0">
                                          <p:val>
                                            <p:fltVal val="0"/>
                                          </p:val>
                                        </p:tav>
                                        <p:tav tm="100000">
                                          <p:val>
                                            <p:strVal val="#ppt_h"/>
                                          </p:val>
                                        </p:tav>
                                      </p:tavLst>
                                    </p:anim>
                                    <p:anim calcmode="lin" valueType="num">
                                      <p:cBhvr>
                                        <p:cTn id="16" dur="500" fill="hold"/>
                                        <p:tgtEl>
                                          <p:spTgt spid="12291">
                                            <p:txEl>
                                              <p:pRg st="0" end="0"/>
                                            </p:txEl>
                                          </p:spTgt>
                                        </p:tgtEl>
                                        <p:attrNameLst>
                                          <p:attrName>style.rotation</p:attrName>
                                        </p:attrNameLst>
                                      </p:cBhvr>
                                      <p:tavLst>
                                        <p:tav tm="0">
                                          <p:val>
                                            <p:fltVal val="360"/>
                                          </p:val>
                                        </p:tav>
                                        <p:tav tm="100000">
                                          <p:val>
                                            <p:fltVal val="0"/>
                                          </p:val>
                                        </p:tav>
                                      </p:tavLst>
                                    </p:anim>
                                    <p:animEffect transition="in" filter="fade">
                                      <p:cBhvr>
                                        <p:cTn id="17" dur="500"/>
                                        <p:tgtEl>
                                          <p:spTgt spid="12291">
                                            <p:txEl>
                                              <p:pRg st="0" end="0"/>
                                            </p:txEl>
                                          </p:spTgt>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12291">
                                            <p:txEl>
                                              <p:pRg st="1" end="1"/>
                                            </p:txEl>
                                          </p:spTgt>
                                        </p:tgtEl>
                                        <p:attrNameLst>
                                          <p:attrName>style.visibility</p:attrName>
                                        </p:attrNameLst>
                                      </p:cBhvr>
                                      <p:to>
                                        <p:strVal val="visible"/>
                                      </p:to>
                                    </p:set>
                                    <p:anim calcmode="lin" valueType="num">
                                      <p:cBhvr>
                                        <p:cTn id="21" dur="500" fill="hold"/>
                                        <p:tgtEl>
                                          <p:spTgt spid="12291">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12291">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12291">
                                            <p:txEl>
                                              <p:pRg st="1" end="1"/>
                                            </p:txEl>
                                          </p:spTgt>
                                        </p:tgtEl>
                                        <p:attrNameLst>
                                          <p:attrName>style.rotation</p:attrName>
                                        </p:attrNameLst>
                                      </p:cBhvr>
                                      <p:tavLst>
                                        <p:tav tm="0">
                                          <p:val>
                                            <p:fltVal val="360"/>
                                          </p:val>
                                        </p:tav>
                                        <p:tav tm="100000">
                                          <p:val>
                                            <p:fltVal val="0"/>
                                          </p:val>
                                        </p:tav>
                                      </p:tavLst>
                                    </p:anim>
                                    <p:animEffect transition="in" filter="fade">
                                      <p:cBhvr>
                                        <p:cTn id="24" dur="500"/>
                                        <p:tgtEl>
                                          <p:spTgt spid="12291">
                                            <p:txEl>
                                              <p:pRg st="1" end="1"/>
                                            </p:txEl>
                                          </p:spTgt>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12291">
                                            <p:txEl>
                                              <p:pRg st="2" end="2"/>
                                            </p:txEl>
                                          </p:spTgt>
                                        </p:tgtEl>
                                        <p:attrNameLst>
                                          <p:attrName>style.visibility</p:attrName>
                                        </p:attrNameLst>
                                      </p:cBhvr>
                                      <p:to>
                                        <p:strVal val="visible"/>
                                      </p:to>
                                    </p:set>
                                    <p:anim calcmode="lin" valueType="num">
                                      <p:cBhvr>
                                        <p:cTn id="28" dur="500" fill="hold"/>
                                        <p:tgtEl>
                                          <p:spTgt spid="12291">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12291">
                                            <p:txEl>
                                              <p:pRg st="2" end="2"/>
                                            </p:txEl>
                                          </p:spTgt>
                                        </p:tgtEl>
                                        <p:attrNameLst>
                                          <p:attrName>ppt_h</p:attrName>
                                        </p:attrNameLst>
                                      </p:cBhvr>
                                      <p:tavLst>
                                        <p:tav tm="0">
                                          <p:val>
                                            <p:fltVal val="0"/>
                                          </p:val>
                                        </p:tav>
                                        <p:tav tm="100000">
                                          <p:val>
                                            <p:strVal val="#ppt_h"/>
                                          </p:val>
                                        </p:tav>
                                      </p:tavLst>
                                    </p:anim>
                                    <p:anim calcmode="lin" valueType="num">
                                      <p:cBhvr>
                                        <p:cTn id="30" dur="500" fill="hold"/>
                                        <p:tgtEl>
                                          <p:spTgt spid="12291">
                                            <p:txEl>
                                              <p:pRg st="2" end="2"/>
                                            </p:txEl>
                                          </p:spTgt>
                                        </p:tgtEl>
                                        <p:attrNameLst>
                                          <p:attrName>style.rotation</p:attrName>
                                        </p:attrNameLst>
                                      </p:cBhvr>
                                      <p:tavLst>
                                        <p:tav tm="0">
                                          <p:val>
                                            <p:fltVal val="360"/>
                                          </p:val>
                                        </p:tav>
                                        <p:tav tm="100000">
                                          <p:val>
                                            <p:fltVal val="0"/>
                                          </p:val>
                                        </p:tav>
                                      </p:tavLst>
                                    </p:anim>
                                    <p:animEffect transition="in" filter="fade">
                                      <p:cBhvr>
                                        <p:cTn id="31" dur="500"/>
                                        <p:tgtEl>
                                          <p:spTgt spid="122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uiExpand="1"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00000"/>
            </a:gs>
            <a:gs pos="45000">
              <a:srgbClr val="FF7A00"/>
            </a:gs>
            <a:gs pos="70000">
              <a:srgbClr val="FF0300"/>
            </a:gs>
            <a:gs pos="100000">
              <a:srgbClr val="4D0808"/>
            </a:gs>
          </a:gsLst>
          <a:lin ang="18900000" scaled="1"/>
          <a:tileRect/>
        </a:gradFill>
        <a:effectLst/>
      </p:bgPr>
    </p:bg>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321880" y="696780"/>
            <a:ext cx="8500240" cy="5856420"/>
          </a:xfrm>
          <a:solidFill>
            <a:srgbClr val="FFFF00"/>
          </a:solidFill>
        </p:spPr>
        <p:txBody>
          <a:bodyPr>
            <a:noAutofit/>
          </a:bodyPr>
          <a:lstStyle/>
          <a:p>
            <a:pPr algn="just" rtl="1">
              <a:buNone/>
            </a:pPr>
            <a:r>
              <a:rPr lang="ar-SA" sz="3600" b="1" dirty="0" smtClean="0"/>
              <a:t>بينما يعرفها بعض الأساتذة بأنها :</a:t>
            </a:r>
            <a:endParaRPr lang="en-US" sz="3600" b="1" dirty="0" smtClean="0"/>
          </a:p>
          <a:p>
            <a:pPr marL="63500" indent="-63500" algn="just" rtl="1">
              <a:buNone/>
            </a:pPr>
            <a:r>
              <a:rPr lang="ar-SA" sz="3600" dirty="0" smtClean="0"/>
              <a:t> </a:t>
            </a:r>
            <a:r>
              <a:rPr lang="ar-SA" sz="3600" b="1" dirty="0" smtClean="0">
                <a:solidFill>
                  <a:srgbClr val="3333FF"/>
                </a:solidFill>
              </a:rPr>
              <a:t>الفحص </a:t>
            </a:r>
            <a:r>
              <a:rPr lang="ar-SA" sz="3600" b="1" dirty="0" err="1" smtClean="0">
                <a:solidFill>
                  <a:srgbClr val="3333FF"/>
                </a:solidFill>
              </a:rPr>
              <a:t>الانتقادي</a:t>
            </a:r>
            <a:r>
              <a:rPr lang="ar-SA" sz="3600" b="1" dirty="0" smtClean="0">
                <a:solidFill>
                  <a:srgbClr val="3333FF"/>
                </a:solidFill>
              </a:rPr>
              <a:t> المنظم لأنظمة المراقبة الداخلية والبيانات المحاسبية المثبتة بالدفاتر والسجلات والقوائم المالية للمنشأة </a:t>
            </a:r>
            <a:r>
              <a:rPr lang="ar-SA" sz="3600" b="1" dirty="0" err="1" smtClean="0">
                <a:solidFill>
                  <a:srgbClr val="3333FF"/>
                </a:solidFill>
              </a:rPr>
              <a:t>التى</a:t>
            </a:r>
            <a:r>
              <a:rPr lang="ar-SA" sz="3600" b="1" dirty="0" smtClean="0">
                <a:solidFill>
                  <a:srgbClr val="3333FF"/>
                </a:solidFill>
              </a:rPr>
              <a:t> تراجع حساباتها بقصد إبداء رأى </a:t>
            </a:r>
            <a:r>
              <a:rPr lang="ar-SA" sz="3600" b="1" dirty="0" err="1" smtClean="0">
                <a:solidFill>
                  <a:srgbClr val="3333FF"/>
                </a:solidFill>
              </a:rPr>
              <a:t>فنى</a:t>
            </a:r>
            <a:r>
              <a:rPr lang="ar-SA" sz="3600" b="1" dirty="0" smtClean="0">
                <a:solidFill>
                  <a:srgbClr val="3333FF"/>
                </a:solidFill>
              </a:rPr>
              <a:t> محايد عن مدى صحة أو دقة هذه البيانات ودرجة الاعتماد عليها، وعن مدى دلالة القوائم المالية أو الحسابات الختامية عن نتيجة أعماله من ربح أو خسارة وعن مركزها المالي، وذلك بناء على المعلومات والإيضاحات المقدمة لمراجع الحسابات وطبقاً لما جاء بالدفاتر والسجلات .</a:t>
            </a:r>
            <a:endParaRPr lang="en-US" sz="3600" dirty="0">
              <a:solidFill>
                <a:srgbClr val="3333FF"/>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2291">
                                            <p:bg/>
                                          </p:spTgt>
                                        </p:tgtEl>
                                        <p:attrNameLst>
                                          <p:attrName>style.visibility</p:attrName>
                                        </p:attrNameLst>
                                      </p:cBhvr>
                                      <p:to>
                                        <p:strVal val="visible"/>
                                      </p:to>
                                    </p:set>
                                    <p:animEffect transition="in" filter="circle(in)">
                                      <p:cBhvr>
                                        <p:cTn id="7" dur="2000"/>
                                        <p:tgtEl>
                                          <p:spTgt spid="12291">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uiExpand="1"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01000" cy="5029200"/>
          </a:xfrm>
          <a:noFill/>
        </p:spPr>
        <p:txBody>
          <a:bodyPr>
            <a:normAutofit/>
          </a:bodyPr>
          <a:lstStyle/>
          <a:p>
            <a:pPr lvl="0" algn="ctr" rtl="1"/>
            <a:r>
              <a:rPr lang="ar-SA" sz="8800" b="1" dirty="0" smtClean="0">
                <a:latin typeface="Andalus" pitchFamily="18" charset="-78"/>
                <a:cs typeface="Andalus" pitchFamily="18" charset="-78"/>
              </a:rPr>
              <a:t>الفرق بين المحاسبة والمراجعة</a:t>
            </a:r>
            <a:endParaRPr lang="en-US" sz="8800" dirty="0">
              <a:latin typeface="Andalus" pitchFamily="18" charset="-78"/>
              <a:cs typeface="Andalus" pitchFamily="18" charset="-78"/>
            </a:endParaRPr>
          </a:p>
        </p:txBody>
      </p:sp>
    </p:spTree>
  </p:cSld>
  <p:clrMapOvr>
    <a:masterClrMapping/>
  </p:clrMapOvr>
  <p:transition spd="med">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bg>
      <p:bgPr>
        <a:gradFill>
          <a:gsLst>
            <a:gs pos="0">
              <a:srgbClr val="FFFF00"/>
            </a:gs>
            <a:gs pos="45000">
              <a:srgbClr val="FF7A00"/>
            </a:gs>
            <a:gs pos="70000">
              <a:srgbClr val="FF0300"/>
            </a:gs>
            <a:gs pos="100000">
              <a:srgbClr val="4D0808"/>
            </a:gs>
          </a:gsLst>
          <a:lin ang="13500000" scaled="1"/>
        </a:gradFill>
        <a:effectLst/>
      </p:bgPr>
    </p:bg>
    <p:spTree>
      <p:nvGrpSpPr>
        <p:cNvPr id="1" name=""/>
        <p:cNvGrpSpPr/>
        <p:nvPr/>
      </p:nvGrpSpPr>
      <p:grpSpPr>
        <a:xfrm>
          <a:off x="0" y="0"/>
          <a:ext cx="0" cy="0"/>
          <a:chOff x="0" y="0"/>
          <a:chExt cx="0" cy="0"/>
        </a:xfrm>
      </p:grpSpPr>
      <p:sp>
        <p:nvSpPr>
          <p:cNvPr id="10" name="Rectangle 5"/>
          <p:cNvSpPr>
            <a:spLocks noChangeArrowheads="1"/>
          </p:cNvSpPr>
          <p:nvPr/>
        </p:nvSpPr>
        <p:spPr bwMode="auto">
          <a:xfrm>
            <a:off x="457200" y="457200"/>
            <a:ext cx="8153400" cy="2743200"/>
          </a:xfrm>
          <a:prstGeom prst="rect">
            <a:avLst/>
          </a:prstGeom>
          <a:solidFill>
            <a:schemeClr val="accent6">
              <a:lumMod val="20000"/>
              <a:lumOff val="80000"/>
            </a:schemeClr>
          </a:solidFill>
          <a:ln w="57150">
            <a:solidFill>
              <a:srgbClr val="FF0000"/>
            </a:solidFill>
            <a:miter lim="800000"/>
            <a:headEnd/>
            <a:tailEnd/>
          </a:ln>
        </p:spPr>
        <p:txBody>
          <a:bodyPr anchor="ctr"/>
          <a:lstStyle/>
          <a:p>
            <a:pPr algn="just"/>
            <a:r>
              <a:rPr lang="ar-SA" sz="4000" b="1" dirty="0" smtClean="0"/>
              <a:t>لبيان الفرق  بين المحاسبة والمراجعة يتضح أن (</a:t>
            </a:r>
            <a:r>
              <a:rPr lang="ar-SA" sz="4000" b="1" dirty="0" smtClean="0">
                <a:solidFill>
                  <a:srgbClr val="3333FF"/>
                </a:solidFill>
              </a:rPr>
              <a:t>المحاسبة هي مجموعة النظريات والمبادئ </a:t>
            </a:r>
            <a:r>
              <a:rPr lang="ar-SA" sz="4000" b="1" dirty="0" err="1" smtClean="0">
                <a:solidFill>
                  <a:srgbClr val="3333FF"/>
                </a:solidFill>
              </a:rPr>
              <a:t>التى</a:t>
            </a:r>
            <a:r>
              <a:rPr lang="ar-SA" sz="4000" b="1" dirty="0" smtClean="0">
                <a:solidFill>
                  <a:srgbClr val="3333FF"/>
                </a:solidFill>
              </a:rPr>
              <a:t> تتعلق بتسجيل وتبويب وتقرير العمليات المالية) بهدف تحديد نتائج أعمال المشروع، </a:t>
            </a:r>
            <a:endParaRPr lang="ar-SA" sz="4000" b="1" dirty="0">
              <a:solidFill>
                <a:srgbClr val="3333FF"/>
              </a:solidFill>
              <a:latin typeface="Arial" pitchFamily="34" charset="0"/>
              <a:cs typeface="MCS Madinah S_U normal." pitchFamily="2" charset="-78"/>
            </a:endParaRPr>
          </a:p>
        </p:txBody>
      </p:sp>
      <p:sp>
        <p:nvSpPr>
          <p:cNvPr id="11" name="Rectangle 5"/>
          <p:cNvSpPr>
            <a:spLocks noChangeArrowheads="1"/>
          </p:cNvSpPr>
          <p:nvPr/>
        </p:nvSpPr>
        <p:spPr bwMode="auto">
          <a:xfrm>
            <a:off x="457200" y="3810000"/>
            <a:ext cx="8153400" cy="2438400"/>
          </a:xfrm>
          <a:prstGeom prst="rect">
            <a:avLst/>
          </a:prstGeom>
          <a:solidFill>
            <a:schemeClr val="accent6">
              <a:lumMod val="20000"/>
              <a:lumOff val="80000"/>
            </a:schemeClr>
          </a:solidFill>
          <a:ln w="57150">
            <a:solidFill>
              <a:srgbClr val="FF0000"/>
            </a:solidFill>
            <a:miter lim="800000"/>
            <a:headEnd/>
            <a:tailEnd/>
          </a:ln>
        </p:spPr>
        <p:txBody>
          <a:bodyPr anchor="ctr"/>
          <a:lstStyle/>
          <a:p>
            <a:pPr algn="just"/>
            <a:r>
              <a:rPr lang="ar-SA" sz="4000" b="1" dirty="0" smtClean="0"/>
              <a:t>بينما المراجعة هي </a:t>
            </a:r>
            <a:r>
              <a:rPr lang="ar-SA" sz="4000" b="1" dirty="0" smtClean="0">
                <a:solidFill>
                  <a:srgbClr val="3333FF"/>
                </a:solidFill>
              </a:rPr>
              <a:t>فحص </a:t>
            </a:r>
            <a:r>
              <a:rPr lang="ar-SA" sz="4000" b="1" dirty="0" err="1" smtClean="0">
                <a:solidFill>
                  <a:srgbClr val="3333FF"/>
                </a:solidFill>
              </a:rPr>
              <a:t>انتقادى</a:t>
            </a:r>
            <a:r>
              <a:rPr lang="ar-SA" sz="4000" b="1" dirty="0" smtClean="0">
                <a:solidFill>
                  <a:srgbClr val="3333FF"/>
                </a:solidFill>
              </a:rPr>
              <a:t> منظم لأنظمة المراقبة الداخلية والبيانات المحاسبية </a:t>
            </a:r>
            <a:r>
              <a:rPr lang="ar-SA" sz="4000" b="1" dirty="0" err="1" smtClean="0">
                <a:solidFill>
                  <a:srgbClr val="3333FF"/>
                </a:solidFill>
              </a:rPr>
              <a:t>المثبته</a:t>
            </a:r>
            <a:r>
              <a:rPr lang="ar-SA" sz="4000" b="1" dirty="0" smtClean="0">
                <a:solidFill>
                  <a:srgbClr val="3333FF"/>
                </a:solidFill>
              </a:rPr>
              <a:t> بالدفاتر والسجلات بقصد إبداء رأى </a:t>
            </a:r>
            <a:r>
              <a:rPr lang="ar-SA" sz="4000" b="1" dirty="0" err="1" smtClean="0">
                <a:solidFill>
                  <a:srgbClr val="3333FF"/>
                </a:solidFill>
              </a:rPr>
              <a:t>فنى</a:t>
            </a:r>
            <a:r>
              <a:rPr lang="ar-SA" sz="4000" b="1" dirty="0" smtClean="0">
                <a:solidFill>
                  <a:srgbClr val="3333FF"/>
                </a:solidFill>
              </a:rPr>
              <a:t> محايد </a:t>
            </a:r>
            <a:r>
              <a:rPr lang="ar-SA" sz="4000" b="1" dirty="0" smtClean="0"/>
              <a:t>... الخ، </a:t>
            </a:r>
            <a:endParaRPr lang="ar-SA" sz="4000" b="1" dirty="0">
              <a:solidFill>
                <a:schemeClr val="tx1">
                  <a:lumMod val="95000"/>
                  <a:lumOff val="5000"/>
                </a:schemeClr>
              </a:solidFill>
              <a:latin typeface="Arial" pitchFamily="34" charset="0"/>
              <a:cs typeface="MCS Madinah S_U normal." pitchFamily="2" charset="-78"/>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ppt_x</p:attrName>
                                        </p:attrNameLst>
                                      </p:cBhvr>
                                      <p:tavLst>
                                        <p:tav tm="0">
                                          <p:val>
                                            <p:strVal val="#ppt_x+#ppt_w/2"/>
                                          </p:val>
                                        </p:tav>
                                        <p:tav tm="100000">
                                          <p:val>
                                            <p:strVal val="#ppt_x"/>
                                          </p:val>
                                        </p:tav>
                                      </p:tavLst>
                                    </p:anim>
                                    <p:anim calcmode="lin" valueType="num">
                                      <p:cBhvr>
                                        <p:cTn id="8" dur="1000" fill="hold"/>
                                        <p:tgtEl>
                                          <p:spTgt spid="10"/>
                                        </p:tgtEl>
                                        <p:attrNameLst>
                                          <p:attrName>ppt_y</p:attrName>
                                        </p:attrNameLst>
                                      </p:cBhvr>
                                      <p:tavLst>
                                        <p:tav tm="0">
                                          <p:val>
                                            <p:strVal val="#ppt_y"/>
                                          </p:val>
                                        </p:tav>
                                        <p:tav tm="100000">
                                          <p:val>
                                            <p:strVal val="#ppt_y"/>
                                          </p:val>
                                        </p:tav>
                                      </p:tavLst>
                                    </p:anim>
                                    <p:anim calcmode="lin" valueType="num">
                                      <p:cBhvr>
                                        <p:cTn id="9" dur="1000" fill="hold"/>
                                        <p:tgtEl>
                                          <p:spTgt spid="10"/>
                                        </p:tgtEl>
                                        <p:attrNameLst>
                                          <p:attrName>ppt_w</p:attrName>
                                        </p:attrNameLst>
                                      </p:cBhvr>
                                      <p:tavLst>
                                        <p:tav tm="0">
                                          <p:val>
                                            <p:fltVal val="0"/>
                                          </p:val>
                                        </p:tav>
                                        <p:tav tm="100000">
                                          <p:val>
                                            <p:strVal val="#ppt_w"/>
                                          </p:val>
                                        </p:tav>
                                      </p:tavLst>
                                    </p:anim>
                                    <p:anim calcmode="lin" valueType="num">
                                      <p:cBhvr>
                                        <p:cTn id="10" dur="1000" fill="hold"/>
                                        <p:tgtEl>
                                          <p:spTgt spid="10"/>
                                        </p:tgtEl>
                                        <p:attrNameLst>
                                          <p:attrName>ppt_h</p:attrName>
                                        </p:attrNameLst>
                                      </p:cBhvr>
                                      <p:tavLst>
                                        <p:tav tm="0">
                                          <p:val>
                                            <p:strVal val="#ppt_h"/>
                                          </p:val>
                                        </p:tav>
                                        <p:tav tm="100000">
                                          <p:val>
                                            <p:strVal val="#ppt_h"/>
                                          </p:val>
                                        </p:tav>
                                      </p:tavLst>
                                    </p:anim>
                                  </p:childTnLst>
                                </p:cTn>
                              </p:par>
                            </p:childTnLst>
                          </p:cTn>
                        </p:par>
                        <p:par>
                          <p:cTn id="11" fill="hold">
                            <p:stCondLst>
                              <p:cond delay="1000"/>
                            </p:stCondLst>
                            <p:childTnLst>
                              <p:par>
                                <p:cTn id="12" presetID="17" presetClass="entr" presetSubtype="2"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ppt_x</p:attrName>
                                        </p:attrNameLst>
                                      </p:cBhvr>
                                      <p:tavLst>
                                        <p:tav tm="0">
                                          <p:val>
                                            <p:strVal val="#ppt_x+#ppt_w/2"/>
                                          </p:val>
                                        </p:tav>
                                        <p:tav tm="100000">
                                          <p:val>
                                            <p:strVal val="#ppt_x"/>
                                          </p:val>
                                        </p:tav>
                                      </p:tavLst>
                                    </p:anim>
                                    <p:anim calcmode="lin" valueType="num">
                                      <p:cBhvr>
                                        <p:cTn id="15" dur="1000" fill="hold"/>
                                        <p:tgtEl>
                                          <p:spTgt spid="11"/>
                                        </p:tgtEl>
                                        <p:attrNameLst>
                                          <p:attrName>ppt_y</p:attrName>
                                        </p:attrNameLst>
                                      </p:cBhvr>
                                      <p:tavLst>
                                        <p:tav tm="0">
                                          <p:val>
                                            <p:strVal val="#ppt_y"/>
                                          </p:val>
                                        </p:tav>
                                        <p:tav tm="100000">
                                          <p:val>
                                            <p:strVal val="#ppt_y"/>
                                          </p:val>
                                        </p:tav>
                                      </p:tavLst>
                                    </p:anim>
                                    <p:anim calcmode="lin" valueType="num">
                                      <p:cBhvr>
                                        <p:cTn id="16" dur="1000" fill="hold"/>
                                        <p:tgtEl>
                                          <p:spTgt spid="11"/>
                                        </p:tgtEl>
                                        <p:attrNameLst>
                                          <p:attrName>ppt_w</p:attrName>
                                        </p:attrNameLst>
                                      </p:cBhvr>
                                      <p:tavLst>
                                        <p:tav tm="0">
                                          <p:val>
                                            <p:fltVal val="0"/>
                                          </p:val>
                                        </p:tav>
                                        <p:tav tm="100000">
                                          <p:val>
                                            <p:strVal val="#ppt_w"/>
                                          </p:val>
                                        </p:tav>
                                      </p:tavLst>
                                    </p:anim>
                                    <p:anim calcmode="lin" valueType="num">
                                      <p:cBhvr>
                                        <p:cTn id="17" dur="10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autoUpdateAnimBg="0"/>
      <p:bldP spid="11"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bg>
      <p:bgPr>
        <a:gradFill flip="none" rotWithShape="1">
          <a:gsLst>
            <a:gs pos="0">
              <a:srgbClr val="FFFF00"/>
            </a:gs>
            <a:gs pos="45000">
              <a:srgbClr val="FF7A00"/>
            </a:gs>
            <a:gs pos="70000">
              <a:srgbClr val="FF0300"/>
            </a:gs>
            <a:gs pos="100000">
              <a:srgbClr val="4D0808"/>
            </a:gs>
          </a:gsLst>
          <a:lin ang="13500000" scaled="1"/>
          <a:tileRect/>
        </a:gradFill>
        <a:effectLst/>
      </p:bgPr>
    </p:bg>
    <p:spTree>
      <p:nvGrpSpPr>
        <p:cNvPr id="1" name=""/>
        <p:cNvGrpSpPr/>
        <p:nvPr/>
      </p:nvGrpSpPr>
      <p:grpSpPr>
        <a:xfrm>
          <a:off x="0" y="0"/>
          <a:ext cx="0" cy="0"/>
          <a:chOff x="0" y="0"/>
          <a:chExt cx="0" cy="0"/>
        </a:xfrm>
      </p:grpSpPr>
      <p:sp>
        <p:nvSpPr>
          <p:cNvPr id="10" name="Rectangle 5"/>
          <p:cNvSpPr>
            <a:spLocks noChangeArrowheads="1"/>
          </p:cNvSpPr>
          <p:nvPr/>
        </p:nvSpPr>
        <p:spPr bwMode="auto">
          <a:xfrm>
            <a:off x="381000" y="533400"/>
            <a:ext cx="8153400" cy="3810000"/>
          </a:xfrm>
          <a:prstGeom prst="rect">
            <a:avLst/>
          </a:prstGeom>
          <a:solidFill>
            <a:schemeClr val="accent6">
              <a:lumMod val="20000"/>
              <a:lumOff val="80000"/>
            </a:schemeClr>
          </a:solidFill>
          <a:ln w="57150">
            <a:solidFill>
              <a:srgbClr val="FF0000"/>
            </a:solidFill>
            <a:miter lim="800000"/>
            <a:headEnd/>
            <a:tailEnd/>
          </a:ln>
        </p:spPr>
        <p:txBody>
          <a:bodyPr anchor="ctr"/>
          <a:lstStyle/>
          <a:p>
            <a:pPr algn="just"/>
            <a:r>
              <a:rPr lang="ar-SA" sz="3600" b="1" dirty="0" smtClean="0">
                <a:cs typeface="+mj-cs"/>
              </a:rPr>
              <a:t>ومن هذا يتضح أن مهمة مراجع الحسابات تبدأ بعد </a:t>
            </a:r>
            <a:r>
              <a:rPr lang="ar-SA" sz="3600" b="1" dirty="0" err="1" smtClean="0">
                <a:cs typeface="+mj-cs"/>
              </a:rPr>
              <a:t>ان</a:t>
            </a:r>
            <a:r>
              <a:rPr lang="ar-SA" sz="3600" b="1" dirty="0" smtClean="0">
                <a:cs typeface="+mj-cs"/>
              </a:rPr>
              <a:t> ينتهي المحاسب من عمله كما يتضح أن علم المحاسبة يختلف بطبيعته عن علم المراجعة، </a:t>
            </a:r>
            <a:r>
              <a:rPr lang="ar-SA" sz="3600" b="1" dirty="0" smtClean="0">
                <a:solidFill>
                  <a:srgbClr val="3333FF"/>
                </a:solidFill>
                <a:cs typeface="+mj-cs"/>
              </a:rPr>
              <a:t>فالمحاسبة علم إنشائي (</a:t>
            </a:r>
            <a:r>
              <a:rPr lang="en-US" sz="3600" b="1" dirty="0" smtClean="0">
                <a:solidFill>
                  <a:srgbClr val="3333FF"/>
                </a:solidFill>
                <a:latin typeface="David" pitchFamily="34" charset="-79"/>
                <a:cs typeface="David" pitchFamily="34" charset="-79"/>
              </a:rPr>
              <a:t>Constructive</a:t>
            </a:r>
            <a:r>
              <a:rPr lang="ar-SA" sz="3600" b="1" dirty="0" smtClean="0">
                <a:solidFill>
                  <a:srgbClr val="3333FF"/>
                </a:solidFill>
                <a:cs typeface="+mj-cs"/>
              </a:rPr>
              <a:t>)</a:t>
            </a:r>
            <a:r>
              <a:rPr lang="ar-SA" sz="3600" b="1" dirty="0" smtClean="0">
                <a:cs typeface="+mj-cs"/>
              </a:rPr>
              <a:t> يبدأ بعدد كبير من العمليات وينتهي في تقرير يمثل خلاصة والتي تتمثل في نتائج أعمال هذه العمليات  والموقف المالي عندئذِ</a:t>
            </a:r>
            <a:r>
              <a:rPr lang="en-US" sz="3600" b="1" dirty="0" smtClean="0">
                <a:cs typeface="+mj-cs"/>
              </a:rPr>
              <a:t>. </a:t>
            </a:r>
            <a:endParaRPr lang="ar-SA" sz="3600" b="1" dirty="0">
              <a:solidFill>
                <a:schemeClr val="bg1"/>
              </a:solidFill>
              <a:latin typeface="Arial" pitchFamily="34" charset="0"/>
              <a:cs typeface="+mj-cs"/>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ppt_x</p:attrName>
                                        </p:attrNameLst>
                                      </p:cBhvr>
                                      <p:tavLst>
                                        <p:tav tm="0">
                                          <p:val>
                                            <p:strVal val="#ppt_x"/>
                                          </p:val>
                                        </p:tav>
                                        <p:tav tm="100000">
                                          <p:val>
                                            <p:strVal val="#ppt_x"/>
                                          </p:val>
                                        </p:tav>
                                      </p:tavLst>
                                    </p:anim>
                                    <p:anim calcmode="lin" valueType="num">
                                      <p:cBhvr>
                                        <p:cTn id="8" dur="1000" fill="hold"/>
                                        <p:tgtEl>
                                          <p:spTgt spid="10"/>
                                        </p:tgtEl>
                                        <p:attrNameLst>
                                          <p:attrName>ppt_y</p:attrName>
                                        </p:attrNameLst>
                                      </p:cBhvr>
                                      <p:tavLst>
                                        <p:tav tm="0">
                                          <p:val>
                                            <p:strVal val="#ppt_y+#ppt_h/2"/>
                                          </p:val>
                                        </p:tav>
                                        <p:tav tm="100000">
                                          <p:val>
                                            <p:strVal val="#ppt_y"/>
                                          </p:val>
                                        </p:tav>
                                      </p:tavLst>
                                    </p:anim>
                                    <p:anim calcmode="lin" valueType="num">
                                      <p:cBhvr>
                                        <p:cTn id="9" dur="1000" fill="hold"/>
                                        <p:tgtEl>
                                          <p:spTgt spid="10"/>
                                        </p:tgtEl>
                                        <p:attrNameLst>
                                          <p:attrName>ppt_w</p:attrName>
                                        </p:attrNameLst>
                                      </p:cBhvr>
                                      <p:tavLst>
                                        <p:tav tm="0">
                                          <p:val>
                                            <p:strVal val="#ppt_w"/>
                                          </p:val>
                                        </p:tav>
                                        <p:tav tm="100000">
                                          <p:val>
                                            <p:strVal val="#ppt_w"/>
                                          </p:val>
                                        </p:tav>
                                      </p:tavLst>
                                    </p:anim>
                                    <p:anim calcmode="lin" valueType="num">
                                      <p:cBhvr>
                                        <p:cTn id="10" dur="10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
          <p:cNvSpPr>
            <a:spLocks noChangeArrowheads="1"/>
          </p:cNvSpPr>
          <p:nvPr/>
        </p:nvSpPr>
        <p:spPr bwMode="auto">
          <a:xfrm>
            <a:off x="304800" y="510600"/>
            <a:ext cx="8534400" cy="5509200"/>
          </a:xfrm>
          <a:prstGeom prst="rect">
            <a:avLst/>
          </a:prstGeom>
          <a:solidFill>
            <a:schemeClr val="accent3">
              <a:lumMod val="50000"/>
            </a:schemeClr>
          </a:solidFill>
          <a:ln w="76200">
            <a:solidFill>
              <a:srgbClr val="7030A0"/>
            </a:solidFill>
            <a:miter lim="800000"/>
            <a:headEnd/>
            <a:tailEnd/>
          </a:ln>
          <a:effectLst>
            <a:prstShdw prst="shdw13" dist="53882" dir="13500000">
              <a:schemeClr val="bg2">
                <a:alpha val="50000"/>
              </a:schemeClr>
            </a:prstShdw>
          </a:effectLst>
        </p:spPr>
        <p:txBody>
          <a:bodyPr wrap="square" anchor="ctr">
            <a:spAutoFit/>
          </a:bodyPr>
          <a:lstStyle/>
          <a:p>
            <a:pPr algn="just"/>
            <a:r>
              <a:rPr lang="ar-SA" sz="3200" b="1" dirty="0" smtClean="0"/>
              <a:t>بينما المراجعة </a:t>
            </a:r>
            <a:r>
              <a:rPr lang="ar-SA" sz="3200" b="1" dirty="0" smtClean="0">
                <a:solidFill>
                  <a:srgbClr val="FFFF00"/>
                </a:solidFill>
              </a:rPr>
              <a:t>علم تحليلي (</a:t>
            </a:r>
            <a:r>
              <a:rPr lang="en-US" sz="3200" b="1" dirty="0" smtClean="0">
                <a:solidFill>
                  <a:srgbClr val="FFFF00"/>
                </a:solidFill>
                <a:latin typeface="David" pitchFamily="34" charset="-79"/>
                <a:cs typeface="David" pitchFamily="34" charset="-79"/>
              </a:rPr>
              <a:t>Analytical</a:t>
            </a:r>
            <a:r>
              <a:rPr lang="ar-SA" sz="3200" b="1" dirty="0" smtClean="0">
                <a:solidFill>
                  <a:srgbClr val="FFFF00"/>
                </a:solidFill>
              </a:rPr>
              <a:t>) </a:t>
            </a:r>
            <a:r>
              <a:rPr lang="ar-SA" sz="3200" b="1" dirty="0" smtClean="0"/>
              <a:t>يبدأ عادة بالقوائم المالية وللتحقق من صحتها يعود المراجع </a:t>
            </a:r>
            <a:r>
              <a:rPr lang="ar-SA" sz="3200" b="1" dirty="0" err="1" smtClean="0"/>
              <a:t>الى</a:t>
            </a:r>
            <a:r>
              <a:rPr lang="ar-SA" sz="3200" b="1" dirty="0" smtClean="0"/>
              <a:t> البيانات المحاسبية المسجلة بالدفاتر والسجلات حتى يبدى رأيه </a:t>
            </a:r>
            <a:r>
              <a:rPr lang="ar-SA" sz="3200" b="1" dirty="0" err="1" smtClean="0"/>
              <a:t>الفنىّ</a:t>
            </a:r>
            <a:r>
              <a:rPr lang="ar-SA" sz="3200" b="1" dirty="0" smtClean="0"/>
              <a:t> المحايد في هذه القوائم المالية محل المراجعة وقد انعكس ذلك على مهمة كل من المحاسب والمراجع، فالمحاسب موظف بالمنشأة مهمته تسجيل البيانات وعرض النتائج في صورة معينة بينما المراجع شخص مستقل لا تربطه بالمنشأة رابطة التبعية وإنما هو خبير مهني محايد .</a:t>
            </a:r>
          </a:p>
          <a:p>
            <a:pPr algn="just"/>
            <a:r>
              <a:rPr lang="ar-SA" sz="3200" b="1" dirty="0" smtClean="0">
                <a:solidFill>
                  <a:srgbClr val="FFFF00"/>
                </a:solidFill>
              </a:rPr>
              <a:t>إن الهدف الرئيسي لعملية المراجعة هو إبداء رأى </a:t>
            </a:r>
            <a:r>
              <a:rPr lang="ar-SA" sz="3200" b="1" dirty="0" err="1" smtClean="0">
                <a:solidFill>
                  <a:srgbClr val="FFFF00"/>
                </a:solidFill>
              </a:rPr>
              <a:t>فنى</a:t>
            </a:r>
            <a:r>
              <a:rPr lang="ar-SA" sz="3200" b="1" dirty="0" smtClean="0">
                <a:solidFill>
                  <a:srgbClr val="FFFF00"/>
                </a:solidFill>
              </a:rPr>
              <a:t> محايد عن مدى صحة وسلامة القوائم المالية ومدي تعبيرها عن المركز </a:t>
            </a:r>
            <a:r>
              <a:rPr lang="ar-SA" sz="3200" b="1" dirty="0" err="1" smtClean="0">
                <a:solidFill>
                  <a:srgbClr val="FFFF00"/>
                </a:solidFill>
              </a:rPr>
              <a:t>المالى</a:t>
            </a:r>
            <a:r>
              <a:rPr lang="ar-SA" sz="3200" b="1" dirty="0" smtClean="0">
                <a:solidFill>
                  <a:srgbClr val="FFFF00"/>
                </a:solidFill>
              </a:rPr>
              <a:t>.</a:t>
            </a:r>
            <a:endParaRPr lang="en-US" sz="3200" b="1" dirty="0" smtClean="0">
              <a:solidFill>
                <a:srgbClr val="FFFF00"/>
              </a:solidFill>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fade">
                                      <p:cBhvr>
                                        <p:cTn id="7" dur="50"/>
                                        <p:tgtEl>
                                          <p:spTgt spid="16387"/>
                                        </p:tgtEl>
                                      </p:cBhvr>
                                    </p:animEffect>
                                    <p:anim calcmode="lin" valueType="num">
                                      <p:cBhvr>
                                        <p:cTn id="8" dur="200" fill="hold"/>
                                        <p:tgtEl>
                                          <p:spTgt spid="16387"/>
                                        </p:tgtEl>
                                        <p:attrNameLst>
                                          <p:attrName>ppt_x</p:attrName>
                                        </p:attrNameLst>
                                      </p:cBhvr>
                                      <p:tavLst>
                                        <p:tav tm="0">
                                          <p:val>
                                            <p:strVal val="#ppt_x"/>
                                          </p:val>
                                        </p:tav>
                                        <p:tav tm="100000">
                                          <p:val>
                                            <p:strVal val="#ppt_x"/>
                                          </p:val>
                                        </p:tav>
                                      </p:tavLst>
                                    </p:anim>
                                    <p:anim calcmode="lin" valueType="num">
                                      <p:cBhvr>
                                        <p:cTn id="9" dur="200" fill="hold"/>
                                        <p:tgtEl>
                                          <p:spTgt spid="16387"/>
                                        </p:tgtEl>
                                        <p:attrNameLst>
                                          <p:attrName>ppt_y</p:attrName>
                                        </p:attrNameLst>
                                      </p:cBhvr>
                                      <p:tavLst>
                                        <p:tav tm="0">
                                          <p:val>
                                            <p:strVal val="#ppt_y+0.31"/>
                                          </p:val>
                                        </p:tav>
                                        <p:tav tm="100000">
                                          <p:val>
                                            <p:strVal val="#ppt_y+0.31"/>
                                          </p:val>
                                        </p:tav>
                                      </p:tavLst>
                                    </p:anim>
                                    <p:anim calcmode="lin" valueType="num">
                                      <p:cBhvr>
                                        <p:cTn id="10" dur="300" decel="50000" fill="hold">
                                          <p:stCondLst>
                                            <p:cond delay="200"/>
                                          </p:stCondLst>
                                        </p:cTn>
                                        <p:tgtEl>
                                          <p:spTgt spid="1638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300" decel="50000" fill="hold">
                                          <p:stCondLst>
                                            <p:cond delay="200"/>
                                          </p:stCondLst>
                                        </p:cTn>
                                        <p:tgtEl>
                                          <p:spTgt spid="1638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
          <p:cNvSpPr>
            <a:spLocks noChangeArrowheads="1"/>
          </p:cNvSpPr>
          <p:nvPr/>
        </p:nvSpPr>
        <p:spPr bwMode="auto">
          <a:xfrm>
            <a:off x="457200" y="228600"/>
            <a:ext cx="8305800" cy="646331"/>
          </a:xfrm>
          <a:prstGeom prst="rect">
            <a:avLst/>
          </a:prstGeom>
          <a:solidFill>
            <a:schemeClr val="accent3">
              <a:lumMod val="50000"/>
            </a:schemeClr>
          </a:solidFill>
          <a:ln w="76200">
            <a:solidFill>
              <a:srgbClr val="7030A0"/>
            </a:solidFill>
            <a:miter lim="800000"/>
            <a:headEnd/>
            <a:tailEnd/>
          </a:ln>
          <a:effectLst>
            <a:prstShdw prst="shdw13" dist="53882" dir="13500000">
              <a:schemeClr val="bg2">
                <a:alpha val="50000"/>
              </a:schemeClr>
            </a:prstShdw>
          </a:effectLst>
        </p:spPr>
        <p:txBody>
          <a:bodyPr anchor="ctr">
            <a:spAutoFit/>
          </a:bodyPr>
          <a:lstStyle/>
          <a:p>
            <a:pPr algn="ctr"/>
            <a:r>
              <a:rPr lang="ar-SA" sz="3600" b="1" dirty="0" smtClean="0"/>
              <a:t>جدول يوضح الفرق بين المحاسبة والمراجعة</a:t>
            </a:r>
            <a:endParaRPr lang="en-US" sz="3600" dirty="0"/>
          </a:p>
        </p:txBody>
      </p:sp>
      <p:graphicFrame>
        <p:nvGraphicFramePr>
          <p:cNvPr id="6" name="جدول 5"/>
          <p:cNvGraphicFramePr>
            <a:graphicFrameLocks noGrp="1"/>
          </p:cNvGraphicFramePr>
          <p:nvPr/>
        </p:nvGraphicFramePr>
        <p:xfrm>
          <a:off x="304800" y="1143000"/>
          <a:ext cx="8534400" cy="4922520"/>
        </p:xfrm>
        <a:graphic>
          <a:graphicData uri="http://schemas.openxmlformats.org/drawingml/2006/table">
            <a:tbl>
              <a:tblPr rtl="1"/>
              <a:tblGrid>
                <a:gridCol w="3677168"/>
                <a:gridCol w="4857232"/>
              </a:tblGrid>
              <a:tr h="210726">
                <a:tc>
                  <a:txBody>
                    <a:bodyPr/>
                    <a:lstStyle/>
                    <a:p>
                      <a:pPr marL="0" marR="0" algn="ctr" rtl="1">
                        <a:spcBef>
                          <a:spcPts val="300"/>
                        </a:spcBef>
                        <a:spcAft>
                          <a:spcPts val="300"/>
                        </a:spcAft>
                      </a:pPr>
                      <a:r>
                        <a:rPr lang="ar-SA" sz="2800" b="1" dirty="0">
                          <a:latin typeface="Times New Roman"/>
                          <a:ea typeface="Times New Roman"/>
                          <a:cs typeface="Simplified Arabic"/>
                        </a:rPr>
                        <a:t>المحاسبة</a:t>
                      </a:r>
                      <a:endParaRPr lang="en-US" sz="1600" b="1" dirty="0">
                        <a:latin typeface="Times New Roman"/>
                        <a:ea typeface="Times New Roman"/>
                        <a:cs typeface="Traditional Arabic"/>
                      </a:endParaRPr>
                    </a:p>
                  </a:txBody>
                  <a:tcPr marL="67733" marR="677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9999"/>
                    </a:solidFill>
                  </a:tcPr>
                </a:tc>
                <a:tc>
                  <a:txBody>
                    <a:bodyPr/>
                    <a:lstStyle/>
                    <a:p>
                      <a:pPr marL="0" marR="0" algn="ctr" rtl="1">
                        <a:spcBef>
                          <a:spcPts val="300"/>
                        </a:spcBef>
                        <a:spcAft>
                          <a:spcPts val="300"/>
                        </a:spcAft>
                      </a:pPr>
                      <a:r>
                        <a:rPr lang="ar-SA" sz="2800" b="1" dirty="0">
                          <a:latin typeface="Times New Roman"/>
                          <a:ea typeface="Times New Roman"/>
                          <a:cs typeface="Simplified Arabic"/>
                        </a:rPr>
                        <a:t>المراجعة</a:t>
                      </a:r>
                      <a:endParaRPr lang="en-US" sz="1600" b="1" dirty="0">
                        <a:latin typeface="Times New Roman"/>
                        <a:ea typeface="Times New Roman"/>
                        <a:cs typeface="Traditional Arabic"/>
                      </a:endParaRPr>
                    </a:p>
                  </a:txBody>
                  <a:tcPr marL="67733" marR="677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9999"/>
                    </a:solidFill>
                  </a:tcPr>
                </a:tc>
              </a:tr>
              <a:tr h="1911585">
                <a:tc>
                  <a:txBody>
                    <a:bodyPr/>
                    <a:lstStyle/>
                    <a:p>
                      <a:pPr marL="393700" marR="0" lvl="1" indent="-282575" algn="just" rtl="1">
                        <a:spcBef>
                          <a:spcPts val="300"/>
                        </a:spcBef>
                        <a:spcAft>
                          <a:spcPts val="300"/>
                        </a:spcAft>
                        <a:buSzPts val="1400"/>
                        <a:buFont typeface="+mj-lt"/>
                        <a:buAutoNum type="arabicPeriod"/>
                        <a:tabLst>
                          <a:tab pos="173038" algn="r"/>
                          <a:tab pos="258763" algn="r"/>
                        </a:tabLst>
                      </a:pPr>
                      <a:r>
                        <a:rPr lang="ar-SA" sz="2800" b="1" dirty="0">
                          <a:latin typeface="Times New Roman"/>
                          <a:ea typeface="Times New Roman"/>
                          <a:cs typeface="Simplified Arabic"/>
                        </a:rPr>
                        <a:t>مجموعة من المبادئ والنظريات التي تتعلق بتسجيل وتبويب العمليات المالية.</a:t>
                      </a:r>
                      <a:endParaRPr lang="en-US" sz="1600" b="1" dirty="0">
                        <a:latin typeface="Times New Roman"/>
                        <a:ea typeface="Times New Roman"/>
                        <a:cs typeface="Traditional Arabic"/>
                      </a:endParaRPr>
                    </a:p>
                    <a:p>
                      <a:pPr marL="393700" marR="0" lvl="1" indent="-282575" algn="just" rtl="1">
                        <a:spcBef>
                          <a:spcPts val="300"/>
                        </a:spcBef>
                        <a:spcAft>
                          <a:spcPts val="300"/>
                        </a:spcAft>
                        <a:buSzPts val="1400"/>
                        <a:buFont typeface="+mj-lt"/>
                        <a:buAutoNum type="arabicPeriod"/>
                        <a:tabLst>
                          <a:tab pos="173038" algn="r"/>
                          <a:tab pos="258763" algn="r"/>
                        </a:tabLst>
                      </a:pPr>
                      <a:r>
                        <a:rPr lang="ar-SA" sz="2800" b="1" dirty="0">
                          <a:latin typeface="Times New Roman"/>
                          <a:ea typeface="Times New Roman"/>
                          <a:cs typeface="Simplified Arabic"/>
                        </a:rPr>
                        <a:t>الهدف من المحاسبة هو تحديد نتائج أعمال المشروع.</a:t>
                      </a:r>
                      <a:endParaRPr lang="en-US" sz="1600" b="1" dirty="0">
                        <a:latin typeface="Times New Roman"/>
                        <a:ea typeface="Times New Roman"/>
                        <a:cs typeface="Traditional Arabic"/>
                      </a:endParaRPr>
                    </a:p>
                    <a:p>
                      <a:pPr marL="393700" marR="0" lvl="1" indent="-282575" algn="just" rtl="1">
                        <a:spcBef>
                          <a:spcPts val="300"/>
                        </a:spcBef>
                        <a:spcAft>
                          <a:spcPts val="300"/>
                        </a:spcAft>
                        <a:buSzPts val="1400"/>
                        <a:buFont typeface="+mj-lt"/>
                        <a:buAutoNum type="arabicPeriod"/>
                        <a:tabLst>
                          <a:tab pos="173038" algn="r"/>
                          <a:tab pos="258763" algn="r"/>
                        </a:tabLst>
                      </a:pPr>
                      <a:r>
                        <a:rPr lang="ar-SA" sz="2800" b="1" dirty="0">
                          <a:latin typeface="Times New Roman"/>
                          <a:ea typeface="Times New Roman"/>
                          <a:cs typeface="Simplified Arabic"/>
                        </a:rPr>
                        <a:t>المحاسبة علم إنشائي.</a:t>
                      </a:r>
                      <a:endParaRPr lang="en-US" sz="1600" b="1" dirty="0">
                        <a:latin typeface="Times New Roman"/>
                        <a:ea typeface="Times New Roman"/>
                        <a:cs typeface="Traditional Arabic"/>
                      </a:endParaRPr>
                    </a:p>
                    <a:p>
                      <a:pPr marL="393700" marR="0" lvl="1" indent="-282575" algn="just" rtl="1">
                        <a:spcBef>
                          <a:spcPts val="300"/>
                        </a:spcBef>
                        <a:spcAft>
                          <a:spcPts val="300"/>
                        </a:spcAft>
                        <a:buSzPts val="1400"/>
                        <a:buFont typeface="+mj-lt"/>
                        <a:buAutoNum type="arabicPeriod"/>
                        <a:tabLst>
                          <a:tab pos="173038" algn="r"/>
                          <a:tab pos="258763" algn="r"/>
                        </a:tabLst>
                      </a:pPr>
                      <a:r>
                        <a:rPr lang="ar-SA" sz="2800" b="1" dirty="0">
                          <a:latin typeface="Times New Roman"/>
                          <a:ea typeface="Times New Roman"/>
                          <a:cs typeface="Simplified Arabic"/>
                        </a:rPr>
                        <a:t>المحاسب موظف تابع للمنشأة</a:t>
                      </a:r>
                      <a:endParaRPr lang="en-US" sz="1600" b="1" dirty="0">
                        <a:latin typeface="Times New Roman"/>
                        <a:ea typeface="Times New Roman"/>
                        <a:cs typeface="Traditional Arabic"/>
                      </a:endParaRPr>
                    </a:p>
                  </a:txBody>
                  <a:tcPr marL="67733" marR="677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36538" marR="0" lvl="2" indent="0" algn="just" rtl="1">
                        <a:spcBef>
                          <a:spcPts val="300"/>
                        </a:spcBef>
                        <a:spcAft>
                          <a:spcPts val="300"/>
                        </a:spcAft>
                        <a:buSzPts val="1600"/>
                        <a:buFont typeface="+mj-lt"/>
                        <a:buAutoNum type="arabicPeriod"/>
                        <a:tabLst>
                          <a:tab pos="0" algn="r"/>
                          <a:tab pos="47625" algn="r"/>
                          <a:tab pos="173355" algn="l"/>
                        </a:tabLst>
                      </a:pPr>
                      <a:r>
                        <a:rPr lang="ar-SA" sz="2800" b="1" dirty="0">
                          <a:latin typeface="Times New Roman"/>
                          <a:ea typeface="Times New Roman"/>
                          <a:cs typeface="Simplified Arabic"/>
                        </a:rPr>
                        <a:t>هي فحص انتقادي منظم لأنظمة </a:t>
                      </a:r>
                      <a:r>
                        <a:rPr lang="ar-SA" sz="2800" b="1" dirty="0" smtClean="0">
                          <a:latin typeface="Times New Roman"/>
                          <a:ea typeface="Times New Roman"/>
                          <a:cs typeface="Simplified Arabic"/>
                        </a:rPr>
                        <a:t>المراقبة الداخلية </a:t>
                      </a:r>
                      <a:r>
                        <a:rPr lang="ar-SA" sz="2800" b="1" dirty="0">
                          <a:latin typeface="Times New Roman"/>
                          <a:ea typeface="Times New Roman"/>
                          <a:cs typeface="Simplified Arabic"/>
                        </a:rPr>
                        <a:t>والبيانات المحاسبية المثبتة بالدفتر.</a:t>
                      </a:r>
                      <a:endParaRPr lang="en-US" sz="1600" b="1" dirty="0">
                        <a:latin typeface="Times New Roman"/>
                        <a:ea typeface="Times New Roman"/>
                        <a:cs typeface="Traditional Arabic"/>
                      </a:endParaRPr>
                    </a:p>
                    <a:p>
                      <a:pPr marL="236538" marR="0" lvl="2" indent="0" algn="just" rtl="1">
                        <a:spcBef>
                          <a:spcPts val="300"/>
                        </a:spcBef>
                        <a:spcAft>
                          <a:spcPts val="300"/>
                        </a:spcAft>
                        <a:buSzPts val="1600"/>
                        <a:buFont typeface="+mj-lt"/>
                        <a:buAutoNum type="arabicPeriod"/>
                        <a:tabLst>
                          <a:tab pos="173355" algn="l"/>
                        </a:tabLst>
                      </a:pPr>
                      <a:r>
                        <a:rPr lang="ar-SA" sz="2800" b="1" dirty="0">
                          <a:latin typeface="Times New Roman"/>
                          <a:ea typeface="Times New Roman"/>
                          <a:cs typeface="Simplified Arabic"/>
                        </a:rPr>
                        <a:t>الهدف من المراجعة هو إبداء رأي فني محايد عن مدى صحة وسلامة البيانات المالية.</a:t>
                      </a:r>
                      <a:endParaRPr lang="en-US" sz="1600" b="1" dirty="0">
                        <a:latin typeface="Times New Roman"/>
                        <a:ea typeface="Times New Roman"/>
                        <a:cs typeface="Traditional Arabic"/>
                      </a:endParaRPr>
                    </a:p>
                    <a:p>
                      <a:pPr marL="236538" marR="0" lvl="2" indent="0" algn="just" rtl="1">
                        <a:spcBef>
                          <a:spcPts val="300"/>
                        </a:spcBef>
                        <a:spcAft>
                          <a:spcPts val="300"/>
                        </a:spcAft>
                        <a:buSzPts val="1600"/>
                        <a:buFont typeface="+mj-lt"/>
                        <a:buAutoNum type="arabicPeriod"/>
                        <a:tabLst>
                          <a:tab pos="173355" algn="l"/>
                        </a:tabLst>
                      </a:pPr>
                      <a:r>
                        <a:rPr lang="ar-SA" sz="2800" b="1" dirty="0">
                          <a:latin typeface="Times New Roman"/>
                          <a:ea typeface="Times New Roman"/>
                          <a:cs typeface="Simplified Arabic"/>
                        </a:rPr>
                        <a:t>المراجعة علم تحليلي.</a:t>
                      </a:r>
                      <a:endParaRPr lang="en-US" sz="1600" b="1" dirty="0">
                        <a:latin typeface="Times New Roman"/>
                        <a:ea typeface="Times New Roman"/>
                        <a:cs typeface="Traditional Arabic"/>
                      </a:endParaRPr>
                    </a:p>
                    <a:p>
                      <a:pPr marL="236538" marR="0" lvl="2" indent="0" algn="just" rtl="1">
                        <a:spcBef>
                          <a:spcPts val="300"/>
                        </a:spcBef>
                        <a:spcAft>
                          <a:spcPts val="300"/>
                        </a:spcAft>
                        <a:buSzPts val="1600"/>
                        <a:buFont typeface="+mj-lt"/>
                        <a:buAutoNum type="arabicPeriod"/>
                        <a:tabLst>
                          <a:tab pos="173355" algn="l"/>
                        </a:tabLst>
                      </a:pPr>
                      <a:r>
                        <a:rPr lang="ar-SA" sz="2800" b="1" dirty="0">
                          <a:latin typeface="Times New Roman"/>
                          <a:ea typeface="Times New Roman"/>
                          <a:cs typeface="Simplified Arabic"/>
                        </a:rPr>
                        <a:t>المراجع شخص مستقل عن المنشأة.</a:t>
                      </a:r>
                      <a:endParaRPr lang="en-US" sz="1600" b="1" dirty="0">
                        <a:latin typeface="Times New Roman"/>
                        <a:ea typeface="Times New Roman"/>
                        <a:cs typeface="Traditional Arabic"/>
                      </a:endParaRPr>
                    </a:p>
                  </a:txBody>
                  <a:tcPr marL="67733" marR="677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fade">
                                      <p:cBhvr>
                                        <p:cTn id="7" dur="50"/>
                                        <p:tgtEl>
                                          <p:spTgt spid="16387"/>
                                        </p:tgtEl>
                                      </p:cBhvr>
                                    </p:animEffect>
                                    <p:anim calcmode="lin" valueType="num">
                                      <p:cBhvr>
                                        <p:cTn id="8" dur="200" fill="hold"/>
                                        <p:tgtEl>
                                          <p:spTgt spid="16387"/>
                                        </p:tgtEl>
                                        <p:attrNameLst>
                                          <p:attrName>ppt_x</p:attrName>
                                        </p:attrNameLst>
                                      </p:cBhvr>
                                      <p:tavLst>
                                        <p:tav tm="0">
                                          <p:val>
                                            <p:strVal val="#ppt_x"/>
                                          </p:val>
                                        </p:tav>
                                        <p:tav tm="100000">
                                          <p:val>
                                            <p:strVal val="#ppt_x"/>
                                          </p:val>
                                        </p:tav>
                                      </p:tavLst>
                                    </p:anim>
                                    <p:anim calcmode="lin" valueType="num">
                                      <p:cBhvr>
                                        <p:cTn id="9" dur="200" fill="hold"/>
                                        <p:tgtEl>
                                          <p:spTgt spid="16387"/>
                                        </p:tgtEl>
                                        <p:attrNameLst>
                                          <p:attrName>ppt_y</p:attrName>
                                        </p:attrNameLst>
                                      </p:cBhvr>
                                      <p:tavLst>
                                        <p:tav tm="0">
                                          <p:val>
                                            <p:strVal val="#ppt_y+0.31"/>
                                          </p:val>
                                        </p:tav>
                                        <p:tav tm="100000">
                                          <p:val>
                                            <p:strVal val="#ppt_y+0.31"/>
                                          </p:val>
                                        </p:tav>
                                      </p:tavLst>
                                    </p:anim>
                                    <p:anim calcmode="lin" valueType="num">
                                      <p:cBhvr>
                                        <p:cTn id="10" dur="300" decel="50000" fill="hold">
                                          <p:stCondLst>
                                            <p:cond delay="200"/>
                                          </p:stCondLst>
                                        </p:cTn>
                                        <p:tgtEl>
                                          <p:spTgt spid="1638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300" decel="50000" fill="hold">
                                          <p:stCondLst>
                                            <p:cond delay="200"/>
                                          </p:stCondLst>
                                        </p:cTn>
                                        <p:tgtEl>
                                          <p:spTgt spid="1638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304800" y="1219200"/>
            <a:ext cx="8305800" cy="4247317"/>
          </a:xfrm>
          <a:prstGeom prst="rect">
            <a:avLst/>
          </a:prstGeom>
          <a:solidFill>
            <a:schemeClr val="accent3">
              <a:lumMod val="50000"/>
            </a:schemeClr>
          </a:solidFill>
          <a:ln w="76200">
            <a:solidFill>
              <a:srgbClr val="7030A0"/>
            </a:solidFill>
            <a:miter lim="800000"/>
            <a:headEnd/>
            <a:tailEnd/>
          </a:ln>
          <a:effectLst>
            <a:prstShdw prst="shdw13" dist="53882" dir="13500000">
              <a:schemeClr val="bg2">
                <a:alpha val="50000"/>
              </a:schemeClr>
            </a:prstShdw>
          </a:effectLst>
        </p:spPr>
        <p:txBody>
          <a:bodyPr wrap="square" anchor="ctr">
            <a:spAutoFit/>
          </a:bodyPr>
          <a:lstStyle/>
          <a:p>
            <a:pPr lvl="0"/>
            <a:r>
              <a:rPr lang="ar-SA" sz="5400" b="1" dirty="0" smtClean="0">
                <a:solidFill>
                  <a:srgbClr val="FFFF00"/>
                </a:solidFill>
              </a:rPr>
              <a:t>الطوائف التي تستخدم التقارير المحاسبية:</a:t>
            </a:r>
          </a:p>
          <a:p>
            <a:r>
              <a:rPr lang="ar-SA" sz="5400" b="1" dirty="0" smtClean="0"/>
              <a:t>توجد عدة طوائف تستخدم التقارير المحاسبية- محل انتقاد المراجعة </a:t>
            </a:r>
            <a:r>
              <a:rPr lang="en-US" sz="5400" b="1" dirty="0" smtClean="0"/>
              <a:t>–</a:t>
            </a:r>
            <a:r>
              <a:rPr lang="ar-SA" sz="5400" b="1" dirty="0" smtClean="0"/>
              <a:t> وتتخذ بناء عليها كثير من القرارات:</a:t>
            </a:r>
            <a:endParaRPr lang="en-US" sz="5400" b="1" dirty="0" smtClean="0"/>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
                                        <p:tgtEl>
                                          <p:spTgt spid="5"/>
                                        </p:tgtEl>
                                      </p:cBhvr>
                                    </p:animEffect>
                                    <p:anim calcmode="lin" valueType="num">
                                      <p:cBhvr>
                                        <p:cTn id="8" dur="400" fill="hold"/>
                                        <p:tgtEl>
                                          <p:spTgt spid="5"/>
                                        </p:tgtEl>
                                        <p:attrNameLst>
                                          <p:attrName>ppt_x</p:attrName>
                                        </p:attrNameLst>
                                      </p:cBhvr>
                                      <p:tavLst>
                                        <p:tav tm="0">
                                          <p:val>
                                            <p:strVal val="#ppt_x"/>
                                          </p:val>
                                        </p:tav>
                                        <p:tav tm="100000">
                                          <p:val>
                                            <p:strVal val="#ppt_x"/>
                                          </p:val>
                                        </p:tav>
                                      </p:tavLst>
                                    </p:anim>
                                    <p:anim calcmode="lin" valueType="num">
                                      <p:cBhvr>
                                        <p:cTn id="9" dur="400" fill="hold"/>
                                        <p:tgtEl>
                                          <p:spTgt spid="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a:xfrm>
            <a:off x="5486400" y="6172200"/>
            <a:ext cx="2895600" cy="476250"/>
          </a:xfrm>
        </p:spPr>
        <p:txBody>
          <a:bodyPr/>
          <a:lstStyle/>
          <a:p>
            <a:pPr algn="ctr"/>
            <a:r>
              <a:rPr lang="ar-SA" sz="1600" b="1" dirty="0" smtClean="0">
                <a:solidFill>
                  <a:schemeClr val="accent6">
                    <a:lumMod val="75000"/>
                  </a:schemeClr>
                </a:solidFill>
              </a:rPr>
              <a:t>كلية النبلاء للعلوم والتكنولوجيا</a:t>
            </a:r>
            <a:endParaRPr lang="en-US" sz="1600" b="1" dirty="0">
              <a:solidFill>
                <a:schemeClr val="accent6">
                  <a:lumMod val="75000"/>
                </a:schemeClr>
              </a:solidFill>
            </a:endParaRPr>
          </a:p>
        </p:txBody>
      </p:sp>
      <p:sp>
        <p:nvSpPr>
          <p:cNvPr id="4" name="Title 1"/>
          <p:cNvSpPr>
            <a:spLocks noGrp="1"/>
          </p:cNvSpPr>
          <p:nvPr/>
        </p:nvSpPr>
        <p:spPr>
          <a:xfrm>
            <a:off x="1295400" y="1981200"/>
            <a:ext cx="7406640" cy="4038600"/>
          </a:xfrm>
          <a:prstGeom prst="rect">
            <a:avLst/>
          </a:prstGeom>
        </p:spPr>
        <p:txBody>
          <a:bodyPr anchor="b">
            <a:no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algn="ctr"/>
            <a:endParaRPr lang="en-US" sz="3600" b="1" dirty="0">
              <a:latin typeface="Arial" pitchFamily="34" charset="0"/>
              <a:cs typeface="Arial" pitchFamily="34" charset="0"/>
            </a:endParaRPr>
          </a:p>
        </p:txBody>
      </p:sp>
      <p:pic>
        <p:nvPicPr>
          <p:cNvPr id="5" name="Picture 4"/>
          <p:cNvPicPr/>
          <p:nvPr/>
        </p:nvPicPr>
        <p:blipFill>
          <a:blip r:embed="rId2" cstate="print"/>
          <a:srcRect/>
          <a:stretch>
            <a:fillRect/>
          </a:stretch>
        </p:blipFill>
        <p:spPr bwMode="auto">
          <a:xfrm>
            <a:off x="3657600" y="533400"/>
            <a:ext cx="1905000" cy="1295400"/>
          </a:xfrm>
          <a:prstGeom prst="rect">
            <a:avLst/>
          </a:prstGeom>
          <a:noFill/>
          <a:ln w="9525">
            <a:noFill/>
            <a:miter lim="800000"/>
            <a:headEnd/>
            <a:tailEnd/>
          </a:ln>
        </p:spPr>
      </p:pic>
      <p:sp>
        <p:nvSpPr>
          <p:cNvPr id="2" name="Rectangle 1"/>
          <p:cNvSpPr/>
          <p:nvPr/>
        </p:nvSpPr>
        <p:spPr>
          <a:xfrm>
            <a:off x="2209800" y="1983893"/>
            <a:ext cx="5638800" cy="3416320"/>
          </a:xfrm>
          <a:prstGeom prst="rect">
            <a:avLst/>
          </a:prstGeom>
        </p:spPr>
        <p:txBody>
          <a:bodyPr wrap="square">
            <a:spAutoFit/>
          </a:bodyPr>
          <a:lstStyle/>
          <a:p>
            <a:pPr algn="r" rtl="1"/>
            <a:r>
              <a:rPr lang="ar-SA" sz="2400" dirty="0"/>
              <a:t>البرنامج</a:t>
            </a:r>
            <a:r>
              <a:rPr lang="ar-SA" sz="2400" dirty="0" smtClean="0"/>
              <a:t>: العلوم الإدارية</a:t>
            </a:r>
            <a:endParaRPr lang="en-US" sz="2400" dirty="0"/>
          </a:p>
          <a:p>
            <a:pPr algn="r" rtl="1"/>
            <a:r>
              <a:rPr lang="ar-SA" sz="2400" dirty="0"/>
              <a:t>المستوي</a:t>
            </a:r>
            <a:r>
              <a:rPr lang="ar-SA" sz="2400" dirty="0" smtClean="0"/>
              <a:t>: الثالث</a:t>
            </a:r>
            <a:endParaRPr lang="en-US" sz="2400" dirty="0"/>
          </a:p>
          <a:p>
            <a:pPr algn="r" rtl="1"/>
            <a:r>
              <a:rPr lang="ar-SA" sz="2400" dirty="0"/>
              <a:t>اسم المقرر</a:t>
            </a:r>
            <a:r>
              <a:rPr lang="ar-SA" sz="2400" dirty="0" smtClean="0"/>
              <a:t>: مراجعة 1</a:t>
            </a:r>
            <a:endParaRPr lang="en-US" sz="2400" dirty="0"/>
          </a:p>
          <a:p>
            <a:pPr algn="r" rtl="1"/>
            <a:r>
              <a:rPr lang="ar-SA" sz="2400" dirty="0"/>
              <a:t>رمز المقرر:</a:t>
            </a:r>
            <a:endParaRPr lang="en-US" sz="2400" dirty="0"/>
          </a:p>
          <a:p>
            <a:pPr algn="r" rtl="1"/>
            <a:r>
              <a:rPr lang="ar-SA" sz="2400" dirty="0" smtClean="0"/>
              <a:t> عدد </a:t>
            </a:r>
            <a:r>
              <a:rPr lang="ar-SA" sz="2400" dirty="0"/>
              <a:t>الساعات </a:t>
            </a:r>
            <a:r>
              <a:rPr lang="ar-SA" sz="2400" dirty="0" smtClean="0"/>
              <a:t>المعتمدة: 3</a:t>
            </a:r>
            <a:endParaRPr lang="en-US" sz="2400" dirty="0"/>
          </a:p>
          <a:p>
            <a:pPr algn="r" rtl="1"/>
            <a:r>
              <a:rPr lang="ar-SA" sz="2400" dirty="0" smtClean="0"/>
              <a:t>اسم </a:t>
            </a:r>
            <a:r>
              <a:rPr lang="ar-SA" sz="2400" dirty="0"/>
              <a:t>الاستاذ</a:t>
            </a:r>
            <a:r>
              <a:rPr lang="ar-SA" sz="2400" dirty="0" smtClean="0"/>
              <a:t>: </a:t>
            </a:r>
            <a:r>
              <a:rPr lang="ar-SA" sz="2400" dirty="0" err="1" smtClean="0"/>
              <a:t>د.ياسر</a:t>
            </a:r>
            <a:r>
              <a:rPr lang="ar-SA" sz="2400" dirty="0" smtClean="0"/>
              <a:t> تاج السر محمد سند</a:t>
            </a:r>
            <a:endParaRPr lang="en-US" sz="2400" dirty="0"/>
          </a:p>
          <a:p>
            <a:pPr algn="r" rtl="1"/>
            <a:r>
              <a:rPr lang="ar-SA" sz="2400" dirty="0"/>
              <a:t>تلفون الاستاذ</a:t>
            </a:r>
            <a:r>
              <a:rPr lang="ar-SA" sz="2400" dirty="0" smtClean="0"/>
              <a:t>: 0127455000</a:t>
            </a:r>
            <a:endParaRPr lang="en-US" sz="2400" dirty="0"/>
          </a:p>
          <a:p>
            <a:pPr algn="r" rtl="1"/>
            <a:r>
              <a:rPr lang="ar-SA" sz="2400" dirty="0"/>
              <a:t>عدد المحاضرات: (12</a:t>
            </a:r>
            <a:r>
              <a:rPr lang="ar-SA" sz="2400" dirty="0" smtClean="0"/>
              <a:t>)</a:t>
            </a:r>
            <a:endParaRPr lang="en-US" sz="2400" dirty="0" smtClean="0"/>
          </a:p>
          <a:p>
            <a:pPr algn="r" rtl="1"/>
            <a:endParaRPr lang="en-US" sz="2400" dirty="0"/>
          </a:p>
        </p:txBody>
      </p:sp>
    </p:spTree>
    <p:extLst>
      <p:ext uri="{BB962C8B-B14F-4D97-AF65-F5344CB8AC3E}">
        <p14:creationId xmlns:p14="http://schemas.microsoft.com/office/powerpoint/2010/main" val="25604820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8" name="Text Box 12"/>
          <p:cNvSpPr txBox="1">
            <a:spLocks noChangeArrowheads="1"/>
          </p:cNvSpPr>
          <p:nvPr/>
        </p:nvSpPr>
        <p:spPr bwMode="auto">
          <a:xfrm>
            <a:off x="7772400" y="4800600"/>
            <a:ext cx="1143000" cy="1143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أصحاب المشروع</a:t>
            </a:r>
            <a:endParaRPr kumimoji="0" lang="ar-SA"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34817" name="Text Box 1"/>
          <p:cNvSpPr txBox="1">
            <a:spLocks noChangeArrowheads="1"/>
          </p:cNvSpPr>
          <p:nvPr/>
        </p:nvSpPr>
        <p:spPr bwMode="auto">
          <a:xfrm>
            <a:off x="3429000" y="4800600"/>
            <a:ext cx="114300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b="1"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إدارة المشروع</a:t>
            </a:r>
            <a:endParaRPr kumimoji="0" lang="ar-SA" sz="2800" b="1" i="0" u="none" strike="noStrike" cap="none" normalizeH="0" baseline="0" smtClean="0">
              <a:ln>
                <a:noFill/>
              </a:ln>
              <a:solidFill>
                <a:schemeClr val="tx1"/>
              </a:solidFill>
              <a:effectLst/>
              <a:latin typeface="Arial" pitchFamily="34" charset="0"/>
              <a:cs typeface="Arial" pitchFamily="34" charset="0"/>
            </a:endParaRPr>
          </a:p>
        </p:txBody>
      </p:sp>
      <p:sp>
        <p:nvSpPr>
          <p:cNvPr id="34827" name="Text Box 11"/>
          <p:cNvSpPr txBox="1">
            <a:spLocks noChangeArrowheads="1"/>
          </p:cNvSpPr>
          <p:nvPr/>
        </p:nvSpPr>
        <p:spPr bwMode="auto">
          <a:xfrm>
            <a:off x="304800" y="4724400"/>
            <a:ext cx="1143000" cy="1295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b="1"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الجهات الحكومية</a:t>
            </a:r>
            <a:endParaRPr kumimoji="0" lang="ar-SA" sz="2800" b="1" i="0" u="none" strike="noStrike" cap="none" normalizeH="0" baseline="0" smtClean="0">
              <a:ln>
                <a:noFill/>
              </a:ln>
              <a:solidFill>
                <a:schemeClr val="tx1"/>
              </a:solidFill>
              <a:effectLst/>
              <a:latin typeface="Arial" pitchFamily="34" charset="0"/>
              <a:cs typeface="Arial" pitchFamily="34" charset="0"/>
            </a:endParaRPr>
          </a:p>
        </p:txBody>
      </p:sp>
      <p:sp>
        <p:nvSpPr>
          <p:cNvPr id="34818" name="Text Box 2"/>
          <p:cNvSpPr txBox="1">
            <a:spLocks noChangeArrowheads="1"/>
          </p:cNvSpPr>
          <p:nvPr/>
        </p:nvSpPr>
        <p:spPr bwMode="auto">
          <a:xfrm>
            <a:off x="6324600" y="4800600"/>
            <a:ext cx="1143000" cy="1143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مؤسسات التمويل</a:t>
            </a:r>
            <a:endParaRPr kumimoji="0" lang="ar-SA"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34826" name="Text Box 10"/>
          <p:cNvSpPr txBox="1">
            <a:spLocks noChangeArrowheads="1"/>
          </p:cNvSpPr>
          <p:nvPr/>
        </p:nvSpPr>
        <p:spPr bwMode="auto">
          <a:xfrm>
            <a:off x="4953000" y="4876800"/>
            <a:ext cx="1143000" cy="1143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b="1"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المستثمرون</a:t>
            </a:r>
            <a:endParaRPr kumimoji="0" lang="ar-SA" sz="2800" b="1" i="0" u="none" strike="noStrike" cap="none" normalizeH="0" baseline="0" smtClean="0">
              <a:ln>
                <a:noFill/>
              </a:ln>
              <a:solidFill>
                <a:schemeClr val="tx1"/>
              </a:solidFill>
              <a:effectLst/>
              <a:latin typeface="Arial" pitchFamily="34" charset="0"/>
              <a:cs typeface="Arial" pitchFamily="34" charset="0"/>
            </a:endParaRPr>
          </a:p>
        </p:txBody>
      </p:sp>
      <p:sp>
        <p:nvSpPr>
          <p:cNvPr id="34821" name="Text Box 5"/>
          <p:cNvSpPr txBox="1">
            <a:spLocks noChangeArrowheads="1"/>
          </p:cNvSpPr>
          <p:nvPr/>
        </p:nvSpPr>
        <p:spPr bwMode="auto">
          <a:xfrm>
            <a:off x="1752600" y="4724400"/>
            <a:ext cx="152400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الهيئات والاتحادات النقابية</a:t>
            </a:r>
            <a:endParaRPr kumimoji="0" lang="ar-SA"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34836" name="Text Box 20"/>
          <p:cNvSpPr txBox="1">
            <a:spLocks noChangeArrowheads="1"/>
          </p:cNvSpPr>
          <p:nvPr/>
        </p:nvSpPr>
        <p:spPr bwMode="auto">
          <a:xfrm>
            <a:off x="3200400" y="2438400"/>
            <a:ext cx="2857500" cy="571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   الطوائف التي تستخدم التقارير المحاسبية</a:t>
            </a:r>
            <a:endParaRPr kumimoji="0" lang="ar-SA" sz="1800" b="1" i="0" u="none" strike="noStrike" cap="none" normalizeH="0" baseline="0" smtClean="0">
              <a:ln>
                <a:noFill/>
              </a:ln>
              <a:solidFill>
                <a:schemeClr val="tx1"/>
              </a:solidFill>
              <a:effectLst/>
              <a:latin typeface="Arial" pitchFamily="34" charset="0"/>
              <a:cs typeface="Arial" pitchFamily="34" charset="0"/>
            </a:endParaRPr>
          </a:p>
        </p:txBody>
      </p:sp>
      <p:sp>
        <p:nvSpPr>
          <p:cNvPr id="34834" name="Line 18"/>
          <p:cNvSpPr>
            <a:spLocks noChangeShapeType="1"/>
          </p:cNvSpPr>
          <p:nvPr/>
        </p:nvSpPr>
        <p:spPr bwMode="auto">
          <a:xfrm>
            <a:off x="5715000" y="3048000"/>
            <a:ext cx="1295400" cy="16764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SA"/>
          </a:p>
        </p:txBody>
      </p:sp>
      <p:sp>
        <p:nvSpPr>
          <p:cNvPr id="34833" name="Line 17"/>
          <p:cNvSpPr>
            <a:spLocks noChangeShapeType="1"/>
          </p:cNvSpPr>
          <p:nvPr/>
        </p:nvSpPr>
        <p:spPr bwMode="auto">
          <a:xfrm>
            <a:off x="6096000" y="2971800"/>
            <a:ext cx="1981200" cy="16764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SA"/>
          </a:p>
        </p:txBody>
      </p:sp>
      <p:sp>
        <p:nvSpPr>
          <p:cNvPr id="34832" name="Line 16"/>
          <p:cNvSpPr>
            <a:spLocks noChangeShapeType="1"/>
          </p:cNvSpPr>
          <p:nvPr/>
        </p:nvSpPr>
        <p:spPr bwMode="auto">
          <a:xfrm flipH="1">
            <a:off x="2895600" y="2971800"/>
            <a:ext cx="457200" cy="17526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SA"/>
          </a:p>
        </p:txBody>
      </p:sp>
      <p:sp>
        <p:nvSpPr>
          <p:cNvPr id="34819" name="Line 3"/>
          <p:cNvSpPr>
            <a:spLocks noChangeShapeType="1"/>
          </p:cNvSpPr>
          <p:nvPr/>
        </p:nvSpPr>
        <p:spPr bwMode="auto">
          <a:xfrm flipH="1">
            <a:off x="1066800" y="2819400"/>
            <a:ext cx="2133600" cy="19050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SA"/>
          </a:p>
        </p:txBody>
      </p:sp>
      <p:sp>
        <p:nvSpPr>
          <p:cNvPr id="34824" name="Line 8"/>
          <p:cNvSpPr>
            <a:spLocks noChangeShapeType="1"/>
          </p:cNvSpPr>
          <p:nvPr/>
        </p:nvSpPr>
        <p:spPr bwMode="auto">
          <a:xfrm flipH="1">
            <a:off x="3886198" y="3048000"/>
            <a:ext cx="76201" cy="17526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SA"/>
          </a:p>
        </p:txBody>
      </p:sp>
      <p:sp>
        <p:nvSpPr>
          <p:cNvPr id="34822" name="Line 6"/>
          <p:cNvSpPr>
            <a:spLocks noChangeShapeType="1"/>
          </p:cNvSpPr>
          <p:nvPr/>
        </p:nvSpPr>
        <p:spPr bwMode="auto">
          <a:xfrm>
            <a:off x="5410200" y="3048000"/>
            <a:ext cx="76200" cy="17526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SA"/>
          </a:p>
        </p:txBody>
      </p:sp>
      <p:sp>
        <p:nvSpPr>
          <p:cNvPr id="34837" name="Rectangle 2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838" name="Rectangle 22"/>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r>
            <a:br>
              <a:rPr kumimoji="0" lang="en-US" sz="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34840" name="Rectangle 2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285750" algn="r"/>
              </a:tabLst>
            </a:pP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5750" algn="r"/>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4389437"/>
          </a:xfrm>
        </p:spPr>
        <p:txBody>
          <a:bodyPr>
            <a:noAutofit/>
          </a:bodyPr>
          <a:lstStyle/>
          <a:p>
            <a:pPr algn="just" rtl="1">
              <a:buNone/>
            </a:pPr>
            <a:r>
              <a:rPr lang="ar-SA" sz="2800" b="1" dirty="0" smtClean="0">
                <a:solidFill>
                  <a:srgbClr val="3333FF"/>
                </a:solidFill>
                <a:ea typeface="+mn-ea"/>
                <a:cs typeface="AF_Jeddah" pitchFamily="2" charset="-78"/>
              </a:rPr>
              <a:t>	</a:t>
            </a:r>
            <a:r>
              <a:rPr lang="ar-SA" sz="2800" dirty="0" smtClean="0"/>
              <a:t>أ</a:t>
            </a:r>
            <a:r>
              <a:rPr lang="ar-SA" sz="2800" b="1" dirty="0" smtClean="0"/>
              <a:t>صحاب المشروع</a:t>
            </a:r>
            <a:endParaRPr lang="en-US" sz="2800" dirty="0" smtClean="0"/>
          </a:p>
          <a:p>
            <a:pPr algn="just" rtl="1">
              <a:buNone/>
            </a:pPr>
            <a:r>
              <a:rPr lang="ar-SA" sz="2800" dirty="0" smtClean="0"/>
              <a:t>	حيث يعتمد أصحاب المشروع اعتماداً كبيراً على المراجعة، وقد ساعد في ذلك ظهور شركات المساهمة وتعذر عملياً إدارة المساهمين للمشروع إدارة مباشرة وفعلية مما تطلب اعتمادهم على </a:t>
            </a:r>
            <a:r>
              <a:rPr lang="ar-SA" sz="2800" dirty="0" err="1" smtClean="0"/>
              <a:t>الادارة</a:t>
            </a:r>
            <a:r>
              <a:rPr lang="ar-SA" sz="2800" dirty="0" smtClean="0"/>
              <a:t> بالوكالة سواء عن طريق الانتخابات في مجلس الإدارة أو عن طريق تعيين متخصصين، ولذلك أصبح من </a:t>
            </a:r>
            <a:r>
              <a:rPr lang="ar-SA" sz="2800" dirty="0" err="1" smtClean="0"/>
              <a:t>الضرورى</a:t>
            </a:r>
            <a:r>
              <a:rPr lang="ar-SA" sz="2800" dirty="0" smtClean="0"/>
              <a:t> أن يلجأ ملاك المشروع </a:t>
            </a:r>
            <a:r>
              <a:rPr lang="ar-SA" sz="2800" dirty="0" err="1" smtClean="0"/>
              <a:t>الى</a:t>
            </a:r>
            <a:r>
              <a:rPr lang="ar-SA" sz="2800" dirty="0" smtClean="0"/>
              <a:t> شخص </a:t>
            </a:r>
            <a:r>
              <a:rPr lang="ar-SA" sz="2800" dirty="0" err="1" smtClean="0"/>
              <a:t>فنى</a:t>
            </a:r>
            <a:r>
              <a:rPr lang="ar-SA" sz="2800" dirty="0" smtClean="0"/>
              <a:t> محايد لمراجعة حسابات الشركة وقوائمها المالية حتى يطمئنوا إلى سلامة وصحة تعبير نتائج أعمال الشركة وميزانيتها عن نشاطها ومركزها </a:t>
            </a:r>
            <a:r>
              <a:rPr lang="ar-SA" sz="2800" dirty="0" err="1" smtClean="0"/>
              <a:t>المالى</a:t>
            </a:r>
            <a:r>
              <a:rPr lang="ar-SA" sz="2800" dirty="0" smtClean="0"/>
              <a:t> .</a:t>
            </a:r>
            <a:endParaRPr lang="en-US" sz="2800" dirty="0" smtClean="0"/>
          </a:p>
          <a:p>
            <a:pPr marL="274320" indent="-274320" algn="just" rtl="1" eaLnBrk="1" fontAlgn="auto" hangingPunct="1">
              <a:spcAft>
                <a:spcPts val="0"/>
              </a:spcAft>
              <a:buClr>
                <a:schemeClr val="accent3"/>
              </a:buClr>
              <a:buNone/>
              <a:defRPr/>
            </a:pPr>
            <a:endParaRPr lang="en-US" sz="2800" b="1" dirty="0">
              <a:solidFill>
                <a:srgbClr val="3333FF"/>
              </a:solidFill>
              <a:ea typeface="+mn-ea"/>
              <a:cs typeface="AF_Jeddah" pitchFamily="2" charset="-78"/>
            </a:endParaRPr>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emph" presetSubtype="0" fill="hold" grpId="0" nodeType="afterEffect">
                                  <p:stCondLst>
                                    <p:cond delay="0"/>
                                  </p:stCondLst>
                                  <p:iterate type="lt">
                                    <p:tmPct val="10000"/>
                                  </p:iterate>
                                  <p:childTnLst>
                                    <p:animScale>
                                      <p:cBhvr>
                                        <p:cTn id="6" dur="250" autoRev="1" fill="hold">
                                          <p:stCondLst>
                                            <p:cond delay="0"/>
                                          </p:stCondLst>
                                        </p:cTn>
                                        <p:tgtEl>
                                          <p:spTgt spid="3">
                                            <p:txEl>
                                              <p:pRg st="0" end="0"/>
                                            </p:txEl>
                                          </p:spTgt>
                                        </p:tgtEl>
                                      </p:cBhvr>
                                      <p:to x="80000" y="100000"/>
                                    </p:animScale>
                                    <p:anim by="(#ppt_w*0.10)" calcmode="lin" valueType="num">
                                      <p:cBhvr>
                                        <p:cTn id="7" dur="250" autoRev="1" fill="hold">
                                          <p:stCondLst>
                                            <p:cond delay="0"/>
                                          </p:stCondLst>
                                        </p:cTn>
                                        <p:tgtEl>
                                          <p:spTgt spid="3">
                                            <p:txEl>
                                              <p:pRg st="0" end="0"/>
                                            </p:txEl>
                                          </p:spTgt>
                                        </p:tgtEl>
                                        <p:attrNameLst>
                                          <p:attrName>ppt_x</p:attrName>
                                        </p:attrNameLst>
                                      </p:cBhvr>
                                    </p:anim>
                                    <p:anim by="(-#ppt_w*0.10)" calcmode="lin" valueType="num">
                                      <p:cBhvr>
                                        <p:cTn id="8" dur="250" autoRev="1" fill="hold">
                                          <p:stCondLst>
                                            <p:cond delay="0"/>
                                          </p:stCondLst>
                                        </p:cTn>
                                        <p:tgtEl>
                                          <p:spTgt spid="3">
                                            <p:txEl>
                                              <p:pRg st="0" end="0"/>
                                            </p:txEl>
                                          </p:spTgt>
                                        </p:tgtEl>
                                        <p:attrNameLst>
                                          <p:attrName>ppt_y</p:attrName>
                                        </p:attrNameLst>
                                      </p:cBhvr>
                                    </p:anim>
                                    <p:animRot by="-480000">
                                      <p:cBhvr>
                                        <p:cTn id="9" dur="250" autoRev="1" fill="hold">
                                          <p:stCondLst>
                                            <p:cond delay="0"/>
                                          </p:stCondLst>
                                        </p:cTn>
                                        <p:tgtEl>
                                          <p:spTgt spid="3">
                                            <p:txEl>
                                              <p:pRg st="0" end="0"/>
                                            </p:txEl>
                                          </p:spTgt>
                                        </p:tgtEl>
                                        <p:attrNameLst>
                                          <p:attrName>r</p:attrName>
                                        </p:attrNameLst>
                                      </p:cBhvr>
                                    </p:animRot>
                                  </p:childTnLst>
                                </p:cTn>
                              </p:par>
                            </p:childTnLst>
                          </p:cTn>
                        </p:par>
                        <p:par>
                          <p:cTn id="10" fill="hold">
                            <p:stCondLst>
                              <p:cond delay="1050"/>
                            </p:stCondLst>
                            <p:childTnLst>
                              <p:par>
                                <p:cTn id="11" presetID="36" presetClass="emph" presetSubtype="0" fill="hold" grpId="0" nodeType="afterEffect">
                                  <p:stCondLst>
                                    <p:cond delay="0"/>
                                  </p:stCondLst>
                                  <p:iterate type="lt">
                                    <p:tmPct val="10000"/>
                                  </p:iterate>
                                  <p:childTnLst>
                                    <p:animScale>
                                      <p:cBhvr>
                                        <p:cTn id="12" dur="250" autoRev="1" fill="hold">
                                          <p:stCondLst>
                                            <p:cond delay="0"/>
                                          </p:stCondLst>
                                        </p:cTn>
                                        <p:tgtEl>
                                          <p:spTgt spid="3">
                                            <p:txEl>
                                              <p:pRg st="1" end="1"/>
                                            </p:txEl>
                                          </p:spTgt>
                                        </p:tgtEl>
                                      </p:cBhvr>
                                      <p:to x="80000" y="100000"/>
                                    </p:animScale>
                                    <p:anim by="(#ppt_w*0.10)" calcmode="lin" valueType="num">
                                      <p:cBhvr>
                                        <p:cTn id="13" dur="250" autoRev="1" fill="hold">
                                          <p:stCondLst>
                                            <p:cond delay="0"/>
                                          </p:stCondLst>
                                        </p:cTn>
                                        <p:tgtEl>
                                          <p:spTgt spid="3">
                                            <p:txEl>
                                              <p:pRg st="1" end="1"/>
                                            </p:txEl>
                                          </p:spTgt>
                                        </p:tgtEl>
                                        <p:attrNameLst>
                                          <p:attrName>ppt_x</p:attrName>
                                        </p:attrNameLst>
                                      </p:cBhvr>
                                    </p:anim>
                                    <p:anim by="(-#ppt_w*0.10)" calcmode="lin" valueType="num">
                                      <p:cBhvr>
                                        <p:cTn id="14" dur="250" autoRev="1" fill="hold">
                                          <p:stCondLst>
                                            <p:cond delay="0"/>
                                          </p:stCondLst>
                                        </p:cTn>
                                        <p:tgtEl>
                                          <p:spTgt spid="3">
                                            <p:txEl>
                                              <p:pRg st="1" end="1"/>
                                            </p:txEl>
                                          </p:spTgt>
                                        </p:tgtEl>
                                        <p:attrNameLst>
                                          <p:attrName>ppt_y</p:attrName>
                                        </p:attrNameLst>
                                      </p:cBhvr>
                                    </p:anim>
                                    <p:animRot by="-480000">
                                      <p:cBhvr>
                                        <p:cTn id="15" dur="250" autoRev="1" fill="hold">
                                          <p:stCondLst>
                                            <p:cond delay="0"/>
                                          </p:stCondLst>
                                        </p:cTn>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533400" y="914400"/>
            <a:ext cx="8229600" cy="5539978"/>
          </a:xfrm>
          <a:prstGeom prst="rect">
            <a:avLst/>
          </a:prstGeom>
          <a:noFill/>
          <a:ln w="9525">
            <a:noFill/>
            <a:miter lim="800000"/>
            <a:headEnd/>
            <a:tailEnd/>
          </a:ln>
          <a:effectLst>
            <a:prstShdw prst="shdw13" dist="53882" dir="13500000">
              <a:schemeClr val="bg2">
                <a:alpha val="50000"/>
              </a:schemeClr>
            </a:prstShdw>
          </a:effectLst>
        </p:spPr>
        <p:txBody>
          <a:bodyPr tIns="0" bIns="0" anchor="ctr">
            <a:spAutoFit/>
          </a:bodyPr>
          <a:lstStyle/>
          <a:p>
            <a:pPr algn="just"/>
            <a:r>
              <a:rPr lang="ar-SA" sz="4000" b="1" dirty="0" smtClean="0"/>
              <a:t>إدارة المشروع</a:t>
            </a:r>
            <a:endParaRPr lang="en-US" sz="4000" b="1" dirty="0" smtClean="0"/>
          </a:p>
          <a:p>
            <a:pPr algn="just"/>
            <a:r>
              <a:rPr lang="ar-SA" sz="4000" b="1" dirty="0" smtClean="0"/>
              <a:t>	تُعني إدارة المشروع عناية فائقة بتقرير مراجع الحسابات عن نشاط المشروع ومدى صحة ودقة الحسابات ومدي تعبير التقارير المالية عن نتائج الأعمال والموقف </a:t>
            </a:r>
            <a:r>
              <a:rPr lang="ar-SA" sz="4000" b="1" dirty="0" err="1" smtClean="0"/>
              <a:t>المالى</a:t>
            </a:r>
            <a:r>
              <a:rPr lang="ar-SA" sz="4000" b="1" dirty="0" smtClean="0"/>
              <a:t> للمشروع، كما أن تقرير المراجع بحياده يوفر معياراً سليماً لقياس وتقييم كفاءة </a:t>
            </a:r>
            <a:r>
              <a:rPr lang="ar-SA" sz="4000" b="1" dirty="0" err="1" smtClean="0"/>
              <a:t>الادارة</a:t>
            </a:r>
            <a:r>
              <a:rPr lang="ar-SA" sz="4000" b="1" dirty="0" smtClean="0"/>
              <a:t> ، كما أن وجود مراجع خارجي يؤدى إلى الحد من الأخطاء والتزوير والتلاعب.</a:t>
            </a:r>
            <a:endParaRPr lang="en-US" sz="4000" b="1"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4198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533400" y="914400"/>
            <a:ext cx="8229600" cy="5416868"/>
          </a:xfrm>
          <a:prstGeom prst="rect">
            <a:avLst/>
          </a:prstGeom>
          <a:noFill/>
          <a:ln w="9525">
            <a:noFill/>
            <a:miter lim="800000"/>
            <a:headEnd/>
            <a:tailEnd/>
          </a:ln>
          <a:effectLst>
            <a:prstShdw prst="shdw13" dist="53882" dir="13500000">
              <a:schemeClr val="bg2">
                <a:alpha val="50000"/>
              </a:schemeClr>
            </a:prstShdw>
          </a:effectLst>
        </p:spPr>
        <p:txBody>
          <a:bodyPr tIns="0" bIns="0" anchor="ctr">
            <a:spAutoFit/>
          </a:bodyPr>
          <a:lstStyle/>
          <a:p>
            <a:pPr algn="just"/>
            <a:r>
              <a:rPr lang="ar-SA" sz="3200" b="1" dirty="0" smtClean="0">
                <a:solidFill>
                  <a:srgbClr val="3333FF"/>
                </a:solidFill>
              </a:rPr>
              <a:t>الجهات الحكومية</a:t>
            </a:r>
            <a:endParaRPr lang="en-US" sz="3200" b="1" dirty="0" smtClean="0">
              <a:solidFill>
                <a:srgbClr val="3333FF"/>
              </a:solidFill>
            </a:endParaRPr>
          </a:p>
          <a:p>
            <a:pPr algn="just"/>
            <a:r>
              <a:rPr lang="ar-SA" sz="3200" b="1" dirty="0" smtClean="0">
                <a:solidFill>
                  <a:srgbClr val="3333FF"/>
                </a:solidFill>
              </a:rPr>
              <a:t>هناك عدة جهات تستفيد من البيانات المحاسبية المعتمدة بواسطة المراجع الخارجي ومن ذلك ديوان الضرائب في تقديره لضريبة أرباح </a:t>
            </a:r>
            <a:r>
              <a:rPr lang="ar-SA" sz="3200" b="1" dirty="0" err="1" smtClean="0">
                <a:solidFill>
                  <a:srgbClr val="3333FF"/>
                </a:solidFill>
              </a:rPr>
              <a:t>الاعمال</a:t>
            </a:r>
            <a:r>
              <a:rPr lang="ar-SA" sz="3200" b="1" dirty="0" smtClean="0">
                <a:solidFill>
                  <a:srgbClr val="3333FF"/>
                </a:solidFill>
              </a:rPr>
              <a:t> على المشروعات المختلفة، وحدات التخطيط </a:t>
            </a:r>
            <a:r>
              <a:rPr lang="ar-SA" sz="3200" b="1" dirty="0" err="1" smtClean="0">
                <a:solidFill>
                  <a:srgbClr val="3333FF"/>
                </a:solidFill>
              </a:rPr>
              <a:t>والاحصاء</a:t>
            </a:r>
            <a:r>
              <a:rPr lang="ar-SA" sz="3200" b="1" dirty="0" smtClean="0">
                <a:solidFill>
                  <a:srgbClr val="3333FF"/>
                </a:solidFill>
              </a:rPr>
              <a:t> وغيرها.</a:t>
            </a:r>
            <a:endParaRPr lang="en-US" sz="3200" b="1" dirty="0" smtClean="0">
              <a:solidFill>
                <a:srgbClr val="3333FF"/>
              </a:solidFill>
            </a:endParaRPr>
          </a:p>
          <a:p>
            <a:pPr algn="just"/>
            <a:r>
              <a:rPr lang="ar-SA" sz="3200" b="1" dirty="0" smtClean="0"/>
              <a:t>مؤسسات التمويل</a:t>
            </a:r>
            <a:endParaRPr lang="en-US" sz="3200" b="1" dirty="0" smtClean="0"/>
          </a:p>
          <a:p>
            <a:pPr algn="just"/>
            <a:r>
              <a:rPr lang="ar-SA" sz="3200" b="1" dirty="0" smtClean="0"/>
              <a:t>مؤسسات التمويل هي الجهات </a:t>
            </a:r>
            <a:r>
              <a:rPr lang="ar-SA" sz="3200" b="1" dirty="0" err="1" smtClean="0"/>
              <a:t>التى</a:t>
            </a:r>
            <a:r>
              <a:rPr lang="ar-SA" sz="3200" b="1" dirty="0" smtClean="0"/>
              <a:t> تقدم التمويل </a:t>
            </a:r>
            <a:r>
              <a:rPr lang="ar-SA" sz="3200" b="1" dirty="0" err="1" smtClean="0"/>
              <a:t>فىشكل</a:t>
            </a:r>
            <a:r>
              <a:rPr lang="ar-SA" sz="3200" b="1" dirty="0" smtClean="0"/>
              <a:t> قروض سواء أكانت قصيرة الأجل أو طويلة الأجل مثل البنوك التجارية والمتخصصة وغيرها، وتبنى مؤسسات التمويل هذه قرارها بقبول أو رفض تقديم التمويل على التقارير المالية المعتمدة من المراجع الخارجي.</a:t>
            </a:r>
            <a:endParaRPr lang="en-US" sz="3200" b="1"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4198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533400" y="914400"/>
            <a:ext cx="8229600" cy="4924425"/>
          </a:xfrm>
          <a:prstGeom prst="rect">
            <a:avLst/>
          </a:prstGeom>
          <a:noFill/>
          <a:ln w="9525">
            <a:noFill/>
            <a:miter lim="800000"/>
            <a:headEnd/>
            <a:tailEnd/>
          </a:ln>
          <a:effectLst>
            <a:prstShdw prst="shdw13" dist="53882" dir="13500000">
              <a:schemeClr val="bg2">
                <a:alpha val="50000"/>
              </a:schemeClr>
            </a:prstShdw>
          </a:effectLst>
        </p:spPr>
        <p:txBody>
          <a:bodyPr tIns="0" bIns="0" anchor="ctr">
            <a:spAutoFit/>
          </a:bodyPr>
          <a:lstStyle/>
          <a:p>
            <a:pPr algn="just"/>
            <a:r>
              <a:rPr lang="ar-SA" sz="3200" b="1" dirty="0" smtClean="0">
                <a:solidFill>
                  <a:srgbClr val="006600"/>
                </a:solidFill>
              </a:rPr>
              <a:t>المستثمرون</a:t>
            </a:r>
            <a:endParaRPr lang="en-US" sz="3200" b="1" dirty="0" smtClean="0">
              <a:solidFill>
                <a:srgbClr val="006600"/>
              </a:solidFill>
            </a:endParaRPr>
          </a:p>
          <a:p>
            <a:pPr algn="just"/>
            <a:r>
              <a:rPr lang="ar-SA" sz="3200" b="1" dirty="0" smtClean="0">
                <a:solidFill>
                  <a:srgbClr val="006600"/>
                </a:solidFill>
              </a:rPr>
              <a:t> يتخذ كثير من المستثمرين قراراتهم الاستثمارية كشراء أسهم أو سندات منشأة معينة بناءاً على الحسابات المراجعة والمعتمدة من مراجع الحسابات الخارجي،</a:t>
            </a:r>
            <a:endParaRPr lang="en-US" sz="3200" b="1" dirty="0" smtClean="0">
              <a:solidFill>
                <a:srgbClr val="006600"/>
              </a:solidFill>
            </a:endParaRPr>
          </a:p>
          <a:p>
            <a:pPr algn="just"/>
            <a:r>
              <a:rPr lang="ar-SA" sz="3200" b="1" dirty="0" smtClean="0">
                <a:solidFill>
                  <a:srgbClr val="006600"/>
                </a:solidFill>
              </a:rPr>
              <a:t>وبظهور أسواق الأوراق المالية تصبح الحسابات المعتمدة من المراجعين الخارجيين أكثر أهمية .</a:t>
            </a:r>
            <a:endParaRPr lang="en-US" sz="3200" b="1" dirty="0" smtClean="0">
              <a:solidFill>
                <a:srgbClr val="006600"/>
              </a:solidFill>
            </a:endParaRPr>
          </a:p>
          <a:p>
            <a:pPr algn="just"/>
            <a:r>
              <a:rPr lang="ar-SA" sz="3200" b="1" dirty="0" smtClean="0"/>
              <a:t>الهيئات </a:t>
            </a:r>
            <a:r>
              <a:rPr lang="ar-SA" sz="3200" b="1" dirty="0" err="1" smtClean="0"/>
              <a:t>و</a:t>
            </a:r>
            <a:r>
              <a:rPr lang="ar-SA" sz="3200" b="1" dirty="0" smtClean="0"/>
              <a:t> الاتحادات النقابية:</a:t>
            </a:r>
            <a:endParaRPr lang="en-US" sz="3200" b="1" dirty="0" smtClean="0"/>
          </a:p>
          <a:p>
            <a:pPr algn="just"/>
            <a:r>
              <a:rPr lang="ar-SA" sz="3200" b="1" dirty="0" smtClean="0"/>
              <a:t>حيث تعتمد هذه الاتحادات والنقابات على الحسابات المراجعة في مفاوضاتها مع الإدارة بخصوص الأجور والحوافز وغيرها.</a:t>
            </a:r>
            <a:endParaRPr lang="en-US" sz="3200" b="1"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4198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42" name="Picture 2" descr="C:\Documents and Settings\Yasir Taj Elssir\My Documents\التّنزيلات\وردة 7.jpe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pic>
        <p:nvPicPr>
          <p:cNvPr id="24" name="Picture 5" descr="C:\Documents and Settings\Yasir Taj Elssir\My Documents\التّنزيلات\وردة 5.jpg"/>
          <p:cNvPicPr>
            <a:picLocks noChangeAspect="1" noChangeArrowheads="1"/>
          </p:cNvPicPr>
          <p:nvPr/>
        </p:nvPicPr>
        <p:blipFill>
          <a:blip r:embed="rId3" cstate="print"/>
          <a:srcRect/>
          <a:stretch>
            <a:fillRect/>
          </a:stretch>
        </p:blipFill>
        <p:spPr bwMode="auto">
          <a:xfrm>
            <a:off x="0" y="3"/>
            <a:ext cx="9144000" cy="6857999"/>
          </a:xfrm>
          <a:prstGeom prst="rect">
            <a:avLst/>
          </a:prstGeom>
          <a:noFill/>
        </p:spPr>
      </p:pic>
      <p:pic>
        <p:nvPicPr>
          <p:cNvPr id="28" name="Picture 9" descr="C:\Documents and Settings\Yasir Taj Elssir\My Documents\التّنزيلات\وردة1.jpeg"/>
          <p:cNvPicPr>
            <a:picLocks noChangeAspect="1" noChangeArrowheads="1"/>
          </p:cNvPicPr>
          <p:nvPr/>
        </p:nvPicPr>
        <p:blipFill>
          <a:blip r:embed="rId4" cstate="print"/>
          <a:srcRect/>
          <a:stretch>
            <a:fillRect/>
          </a:stretch>
        </p:blipFill>
        <p:spPr bwMode="auto">
          <a:xfrm>
            <a:off x="1" y="-152400"/>
            <a:ext cx="9144000" cy="7162800"/>
          </a:xfrm>
          <a:prstGeom prst="rect">
            <a:avLst/>
          </a:prstGeom>
          <a:noFill/>
        </p:spPr>
      </p:pic>
      <p:pic>
        <p:nvPicPr>
          <p:cNvPr id="29" name="Picture 8" descr="C:\Documents and Settings\Yasir Taj Elssir\My Documents\التّنزيلات\وردة 10.jpeg"/>
          <p:cNvPicPr>
            <a:picLocks noChangeAspect="1" noChangeArrowheads="1"/>
          </p:cNvPicPr>
          <p:nvPr/>
        </p:nvPicPr>
        <p:blipFill>
          <a:blip r:embed="rId5" cstate="print"/>
          <a:srcRect/>
          <a:stretch>
            <a:fillRect/>
          </a:stretch>
        </p:blipFill>
        <p:spPr bwMode="auto">
          <a:xfrm>
            <a:off x="0" y="0"/>
            <a:ext cx="9144000" cy="6858000"/>
          </a:xfrm>
          <a:prstGeom prst="rect">
            <a:avLst/>
          </a:prstGeom>
          <a:noFill/>
        </p:spPr>
      </p:pic>
      <p:pic>
        <p:nvPicPr>
          <p:cNvPr id="30" name="Picture 7" descr="C:\Documents and Settings\Yasir Taj Elssir\My Documents\التّنزيلات\وردة 9.jpeg"/>
          <p:cNvPicPr>
            <a:picLocks noChangeAspect="1" noChangeArrowheads="1"/>
          </p:cNvPicPr>
          <p:nvPr/>
        </p:nvPicPr>
        <p:blipFill>
          <a:blip r:embed="rId6" cstate="print"/>
          <a:srcRect/>
          <a:stretch>
            <a:fillRect/>
          </a:stretch>
        </p:blipFill>
        <p:spPr bwMode="auto">
          <a:xfrm>
            <a:off x="3" y="0"/>
            <a:ext cx="9143999" cy="6858000"/>
          </a:xfrm>
          <a:prstGeom prst="rect">
            <a:avLst/>
          </a:prstGeom>
          <a:noFill/>
        </p:spPr>
      </p:pic>
      <p:pic>
        <p:nvPicPr>
          <p:cNvPr id="31" name="Picture 6" descr="C:\Documents and Settings\Yasir Taj Elssir\My Documents\التّنزيلات\وردة 8.jpeg"/>
          <p:cNvPicPr>
            <a:picLocks noChangeAspect="1" noChangeArrowheads="1"/>
          </p:cNvPicPr>
          <p:nvPr/>
        </p:nvPicPr>
        <p:blipFill>
          <a:blip r:embed="rId7" cstate="print"/>
          <a:srcRect/>
          <a:stretch>
            <a:fillRect/>
          </a:stretch>
        </p:blipFill>
        <p:spPr bwMode="auto">
          <a:xfrm>
            <a:off x="3" y="3"/>
            <a:ext cx="9143999" cy="6857999"/>
          </a:xfrm>
          <a:prstGeom prst="rect">
            <a:avLst/>
          </a:prstGeom>
          <a:noFill/>
        </p:spPr>
      </p:pic>
      <p:pic>
        <p:nvPicPr>
          <p:cNvPr id="32" name="Picture 5" descr="C:\Documents and Settings\Yasir Taj Elssir\My Documents\التّنزيلات\وردة 5.jpg"/>
          <p:cNvPicPr>
            <a:picLocks noChangeAspect="1" noChangeArrowheads="1"/>
          </p:cNvPicPr>
          <p:nvPr/>
        </p:nvPicPr>
        <p:blipFill>
          <a:blip r:embed="rId3" cstate="print"/>
          <a:srcRect/>
          <a:stretch>
            <a:fillRect/>
          </a:stretch>
        </p:blipFill>
        <p:spPr bwMode="auto">
          <a:xfrm>
            <a:off x="0" y="3"/>
            <a:ext cx="9144000" cy="6857999"/>
          </a:xfrm>
          <a:prstGeom prst="rect">
            <a:avLst/>
          </a:prstGeom>
          <a:noFill/>
        </p:spPr>
      </p:pic>
      <p:pic>
        <p:nvPicPr>
          <p:cNvPr id="33" name="Picture 2" descr="C:\Documents and Settings\Yasir Taj Elssir\My Documents\التّنزيلات\وردة 7.jpe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880651" name="Picture 11" descr="C:\Documents and Settings\Yasir Taj Elssir\My Documents\التّنزيلات\وردة 4.jpg"/>
          <p:cNvPicPr>
            <a:picLocks noChangeAspect="1" noChangeArrowheads="1"/>
          </p:cNvPicPr>
          <p:nvPr/>
        </p:nvPicPr>
        <p:blipFill>
          <a:blip r:embed="rId8" cstate="print"/>
          <a:srcRect/>
          <a:stretch>
            <a:fillRect/>
          </a:stretch>
        </p:blipFill>
        <p:spPr bwMode="auto">
          <a:xfrm>
            <a:off x="0" y="-76200"/>
            <a:ext cx="9144000" cy="5257800"/>
          </a:xfrm>
          <a:prstGeom prst="rect">
            <a:avLst/>
          </a:prstGeom>
          <a:noFill/>
        </p:spPr>
      </p:pic>
      <p:sp>
        <p:nvSpPr>
          <p:cNvPr id="35" name="مستطيل 34"/>
          <p:cNvSpPr/>
          <p:nvPr/>
        </p:nvSpPr>
        <p:spPr>
          <a:xfrm>
            <a:off x="0" y="5212140"/>
            <a:ext cx="9144000" cy="1569660"/>
          </a:xfrm>
          <a:prstGeom prst="rect">
            <a:avLst/>
          </a:prstGeom>
          <a:solidFill>
            <a:srgbClr val="FFFF00"/>
          </a:solidFill>
        </p:spPr>
        <p:txBody>
          <a:bodyPr wrap="square">
            <a:spAutoFit/>
          </a:bodyPr>
          <a:lstStyle/>
          <a:p>
            <a:pPr algn="ctr"/>
            <a:r>
              <a:rPr lang="ar-SA" sz="4800" b="1" dirty="0" smtClean="0">
                <a:solidFill>
                  <a:srgbClr val="FF0000"/>
                </a:solidFill>
                <a:latin typeface="Monotype Koufi" pitchFamily="2" charset="-78"/>
                <a:ea typeface="Monotype Koufi" pitchFamily="2" charset="-78"/>
                <a:cs typeface="Monotype Koufi" pitchFamily="2" charset="-78"/>
              </a:rPr>
              <a:t>نشكر لكم حسن انصاتكم</a:t>
            </a:r>
            <a:r>
              <a:rPr lang="en-US" sz="4800" b="1" dirty="0" smtClean="0">
                <a:solidFill>
                  <a:srgbClr val="FF0000"/>
                </a:solidFill>
                <a:ea typeface="Monotype Koufi" pitchFamily="2" charset="-78"/>
                <a:cs typeface="Monotype Koufi" pitchFamily="2" charset="-78"/>
              </a:rPr>
              <a:t> </a:t>
            </a:r>
            <a:r>
              <a:rPr lang="ar-SA" sz="4800" b="1" dirty="0" smtClean="0">
                <a:solidFill>
                  <a:srgbClr val="FF0000"/>
                </a:solidFill>
                <a:latin typeface="Monotype Koufi" pitchFamily="2" charset="-78"/>
                <a:ea typeface="Monotype Koufi" pitchFamily="2" charset="-78"/>
                <a:cs typeface="Monotype Koufi" pitchFamily="2" charset="-78"/>
              </a:rPr>
              <a:t>وصبركم ونسأل الله لكم التوفيق </a:t>
            </a:r>
            <a:r>
              <a:rPr lang="ar-SY" sz="4800" b="1" dirty="0" smtClean="0">
                <a:solidFill>
                  <a:srgbClr val="FF0000"/>
                </a:solidFill>
                <a:latin typeface="Monotype Koufi" pitchFamily="2" charset="-78"/>
                <a:ea typeface="Monotype Koufi" pitchFamily="2" charset="-78"/>
                <a:cs typeface="Monotype Koufi" pitchFamily="2" charset="-78"/>
              </a:rPr>
              <a:t>و</a:t>
            </a:r>
            <a:r>
              <a:rPr lang="ar-SA" sz="4800" b="1" dirty="0" smtClean="0">
                <a:solidFill>
                  <a:srgbClr val="FF0000"/>
                </a:solidFill>
                <a:latin typeface="Monotype Koufi" pitchFamily="2" charset="-78"/>
                <a:ea typeface="Monotype Koufi" pitchFamily="2" charset="-78"/>
                <a:cs typeface="Monotype Koufi" pitchFamily="2" charset="-78"/>
              </a:rPr>
              <a:t>السداد</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2000"/>
                                  </p:stCondLst>
                                  <p:iterate type="wd">
                                    <p:tmPct val="10000"/>
                                  </p:iterate>
                                  <p:childTnLst>
                                    <p:set>
                                      <p:cBhvr>
                                        <p:cTn id="6" dur="1" fill="hold">
                                          <p:stCondLst>
                                            <p:cond delay="0"/>
                                          </p:stCondLst>
                                        </p:cTn>
                                        <p:tgtEl>
                                          <p:spTgt spid="880642"/>
                                        </p:tgtEl>
                                        <p:attrNameLst>
                                          <p:attrName>style.visibility</p:attrName>
                                        </p:attrNameLst>
                                      </p:cBhvr>
                                      <p:to>
                                        <p:strVal val="visible"/>
                                      </p:to>
                                    </p:set>
                                    <p:anim calcmode="lin" valueType="num">
                                      <p:cBhvr>
                                        <p:cTn id="7" dur="1000" decel="50000" fill="hold">
                                          <p:stCondLst>
                                            <p:cond delay="0"/>
                                          </p:stCondLst>
                                        </p:cTn>
                                        <p:tgtEl>
                                          <p:spTgt spid="880642"/>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880642"/>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880642"/>
                                        </p:tgtEl>
                                        <p:attrNameLst>
                                          <p:attrName>ppt_w</p:attrName>
                                        </p:attrNameLst>
                                      </p:cBhvr>
                                      <p:tavLst>
                                        <p:tav tm="0">
                                          <p:val>
                                            <p:strVal val="#ppt_w*.05"/>
                                          </p:val>
                                        </p:tav>
                                        <p:tav tm="100000">
                                          <p:val>
                                            <p:strVal val="#ppt_w"/>
                                          </p:val>
                                        </p:tav>
                                      </p:tavLst>
                                    </p:anim>
                                    <p:anim calcmode="lin" valueType="num">
                                      <p:cBhvr>
                                        <p:cTn id="10" dur="2000" fill="hold"/>
                                        <p:tgtEl>
                                          <p:spTgt spid="880642"/>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880642"/>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880642"/>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880642"/>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880642"/>
                                        </p:tgtEl>
                                      </p:cBhvr>
                                    </p:animEffect>
                                  </p:childTnLst>
                                </p:cTn>
                              </p:par>
                            </p:childTnLst>
                          </p:cTn>
                        </p:par>
                        <p:par>
                          <p:cTn id="15" fill="hold">
                            <p:stCondLst>
                              <p:cond delay="4000"/>
                            </p:stCondLst>
                            <p:childTnLst>
                              <p:par>
                                <p:cTn id="16" presetID="7" presetClass="entr" presetSubtype="4" fill="hold" nodeType="afterEffect">
                                  <p:stCondLst>
                                    <p:cond delay="150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1+#ppt_h/2"/>
                                          </p:val>
                                        </p:tav>
                                        <p:tav tm="100000">
                                          <p:val>
                                            <p:strVal val="#ppt_y"/>
                                          </p:val>
                                        </p:tav>
                                      </p:tavLst>
                                    </p:anim>
                                  </p:childTnLst>
                                </p:cTn>
                              </p:par>
                            </p:childTnLst>
                          </p:cTn>
                        </p:par>
                        <p:par>
                          <p:cTn id="20" fill="hold">
                            <p:stCondLst>
                              <p:cond delay="6500"/>
                            </p:stCondLst>
                            <p:childTnLst>
                              <p:par>
                                <p:cTn id="21" presetID="48" presetClass="entr" presetSubtype="0" accel="5000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1000" fill="hold"/>
                                        <p:tgtEl>
                                          <p:spTgt spid="2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28"/>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28"/>
                                        </p:tgtEl>
                                        <p:attrNameLst>
                                          <p:attrName>ppt_y</p:attrName>
                                        </p:attrNameLst>
                                      </p:cBhvr>
                                      <p:tavLst>
                                        <p:tav tm="0">
                                          <p:val>
                                            <p:strVal val="#ppt_y"/>
                                          </p:val>
                                        </p:tav>
                                        <p:tav tm="100000">
                                          <p:val>
                                            <p:strVal val="#ppt_y"/>
                                          </p:val>
                                        </p:tav>
                                      </p:tavLst>
                                    </p:anim>
                                    <p:animEffect transition="in" filter="fade">
                                      <p:cBhvr>
                                        <p:cTn id="26" dur="1000"/>
                                        <p:tgtEl>
                                          <p:spTgt spid="28"/>
                                        </p:tgtEl>
                                      </p:cBhvr>
                                    </p:animEffect>
                                  </p:childTnLst>
                                </p:cTn>
                              </p:par>
                            </p:childTnLst>
                          </p:cTn>
                        </p:par>
                        <p:par>
                          <p:cTn id="27" fill="hold">
                            <p:stCondLst>
                              <p:cond delay="7500"/>
                            </p:stCondLst>
                            <p:childTnLst>
                              <p:par>
                                <p:cTn id="28" presetID="48" presetClass="entr" presetSubtype="0" accel="50000" fill="hold" nodeType="afterEffect">
                                  <p:stCondLst>
                                    <p:cond delay="2000"/>
                                  </p:stCondLst>
                                  <p:childTnLst>
                                    <p:set>
                                      <p:cBhvr>
                                        <p:cTn id="29" dur="1" fill="hold">
                                          <p:stCondLst>
                                            <p:cond delay="0"/>
                                          </p:stCondLst>
                                        </p:cTn>
                                        <p:tgtEl>
                                          <p:spTgt spid="29"/>
                                        </p:tgtEl>
                                        <p:attrNameLst>
                                          <p:attrName>style.visibility</p:attrName>
                                        </p:attrNameLst>
                                      </p:cBhvr>
                                      <p:to>
                                        <p:strVal val="visible"/>
                                      </p:to>
                                    </p:set>
                                    <p:anim calcmode="lin" valueType="num">
                                      <p:cBhvr>
                                        <p:cTn id="30" dur="1000" fill="hold"/>
                                        <p:tgtEl>
                                          <p:spTgt spid="2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1" dur="1000" fill="hold"/>
                                        <p:tgtEl>
                                          <p:spTgt spid="29"/>
                                        </p:tgtEl>
                                        <p:attrNameLst>
                                          <p:attrName>ppt_x</p:attrName>
                                        </p:attrNameLst>
                                      </p:cBhvr>
                                      <p:tavLst>
                                        <p:tav tm="0">
                                          <p:val>
                                            <p:fltVal val="-1"/>
                                          </p:val>
                                        </p:tav>
                                        <p:tav tm="50000">
                                          <p:val>
                                            <p:fltVal val="0.95"/>
                                          </p:val>
                                        </p:tav>
                                        <p:tav tm="100000">
                                          <p:val>
                                            <p:strVal val="#ppt_x"/>
                                          </p:val>
                                        </p:tav>
                                      </p:tavLst>
                                    </p:anim>
                                    <p:anim calcmode="lin" valueType="num">
                                      <p:cBhvr>
                                        <p:cTn id="32" dur="1000" fill="hold"/>
                                        <p:tgtEl>
                                          <p:spTgt spid="29"/>
                                        </p:tgtEl>
                                        <p:attrNameLst>
                                          <p:attrName>ppt_y</p:attrName>
                                        </p:attrNameLst>
                                      </p:cBhvr>
                                      <p:tavLst>
                                        <p:tav tm="0">
                                          <p:val>
                                            <p:strVal val="#ppt_y"/>
                                          </p:val>
                                        </p:tav>
                                        <p:tav tm="100000">
                                          <p:val>
                                            <p:strVal val="#ppt_y"/>
                                          </p:val>
                                        </p:tav>
                                      </p:tavLst>
                                    </p:anim>
                                    <p:animEffect transition="in" filter="fade">
                                      <p:cBhvr>
                                        <p:cTn id="33" dur="1000"/>
                                        <p:tgtEl>
                                          <p:spTgt spid="29"/>
                                        </p:tgtEl>
                                      </p:cBhvr>
                                    </p:animEffect>
                                  </p:childTnLst>
                                </p:cTn>
                              </p:par>
                            </p:childTnLst>
                          </p:cTn>
                        </p:par>
                        <p:par>
                          <p:cTn id="34" fill="hold">
                            <p:stCondLst>
                              <p:cond delay="10500"/>
                            </p:stCondLst>
                            <p:childTnLst>
                              <p:par>
                                <p:cTn id="35" presetID="15" presetClass="entr" presetSubtype="0"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1000" fill="hold"/>
                                        <p:tgtEl>
                                          <p:spTgt spid="30"/>
                                        </p:tgtEl>
                                        <p:attrNameLst>
                                          <p:attrName>ppt_w</p:attrName>
                                        </p:attrNameLst>
                                      </p:cBhvr>
                                      <p:tavLst>
                                        <p:tav tm="0">
                                          <p:val>
                                            <p:fltVal val="0"/>
                                          </p:val>
                                        </p:tav>
                                        <p:tav tm="100000">
                                          <p:val>
                                            <p:strVal val="#ppt_w"/>
                                          </p:val>
                                        </p:tav>
                                      </p:tavLst>
                                    </p:anim>
                                    <p:anim calcmode="lin" valueType="num">
                                      <p:cBhvr>
                                        <p:cTn id="38" dur="1000" fill="hold"/>
                                        <p:tgtEl>
                                          <p:spTgt spid="30"/>
                                        </p:tgtEl>
                                        <p:attrNameLst>
                                          <p:attrName>ppt_h</p:attrName>
                                        </p:attrNameLst>
                                      </p:cBhvr>
                                      <p:tavLst>
                                        <p:tav tm="0">
                                          <p:val>
                                            <p:fltVal val="0"/>
                                          </p:val>
                                        </p:tav>
                                        <p:tav tm="100000">
                                          <p:val>
                                            <p:strVal val="#ppt_h"/>
                                          </p:val>
                                        </p:tav>
                                      </p:tavLst>
                                    </p:anim>
                                    <p:anim calcmode="lin" valueType="num">
                                      <p:cBhvr>
                                        <p:cTn id="39"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11500"/>
                            </p:stCondLst>
                            <p:childTnLst>
                              <p:par>
                                <p:cTn id="42" presetID="43" presetClass="entr" presetSubtype="0" fill="hold" nodeType="afterEffect">
                                  <p:stCondLst>
                                    <p:cond delay="150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100"/>
                                        <p:tgtEl>
                                          <p:spTgt spid="31"/>
                                        </p:tgtEl>
                                      </p:cBhvr>
                                    </p:animEffect>
                                    <p:anim calcmode="lin" valueType="num">
                                      <p:cBhvr>
                                        <p:cTn id="45" dur="400" fill="hold"/>
                                        <p:tgtEl>
                                          <p:spTgt spid="31"/>
                                        </p:tgtEl>
                                        <p:attrNameLst>
                                          <p:attrName>ppt_x</p:attrName>
                                        </p:attrNameLst>
                                      </p:cBhvr>
                                      <p:tavLst>
                                        <p:tav tm="0">
                                          <p:val>
                                            <p:strVal val="#ppt_x"/>
                                          </p:val>
                                        </p:tav>
                                        <p:tav tm="100000">
                                          <p:val>
                                            <p:strVal val="#ppt_x"/>
                                          </p:val>
                                        </p:tav>
                                      </p:tavLst>
                                    </p:anim>
                                    <p:anim calcmode="lin" valueType="num">
                                      <p:cBhvr>
                                        <p:cTn id="46" dur="400" fill="hold"/>
                                        <p:tgtEl>
                                          <p:spTgt spid="31"/>
                                        </p:tgtEl>
                                        <p:attrNameLst>
                                          <p:attrName>ppt_y</p:attrName>
                                        </p:attrNameLst>
                                      </p:cBhvr>
                                      <p:tavLst>
                                        <p:tav tm="0">
                                          <p:val>
                                            <p:strVal val="#ppt_y+0.31"/>
                                          </p:val>
                                        </p:tav>
                                        <p:tav tm="100000">
                                          <p:val>
                                            <p:strVal val="#ppt_y+0.31"/>
                                          </p:val>
                                        </p:tav>
                                      </p:tavLst>
                                    </p:anim>
                                    <p:anim calcmode="lin" valueType="num">
                                      <p:cBhvr>
                                        <p:cTn id="47" dur="600" decel="50000" fill="hold">
                                          <p:stCondLst>
                                            <p:cond delay="400"/>
                                          </p:stCondLst>
                                        </p:cTn>
                                        <p:tgtEl>
                                          <p:spTgt spid="3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8" dur="600" decel="50000" fill="hold">
                                          <p:stCondLst>
                                            <p:cond delay="400"/>
                                          </p:stCondLst>
                                        </p:cTn>
                                        <p:tgtEl>
                                          <p:spTgt spid="3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49" fill="hold">
                            <p:stCondLst>
                              <p:cond delay="14000"/>
                            </p:stCondLst>
                            <p:childTnLst>
                              <p:par>
                                <p:cTn id="50" presetID="7" presetClass="entr" presetSubtype="4" fill="hold" nodeType="afterEffect">
                                  <p:stCondLst>
                                    <p:cond delay="150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0" fill="hold"/>
                                        <p:tgtEl>
                                          <p:spTgt spid="32"/>
                                        </p:tgtEl>
                                        <p:attrNameLst>
                                          <p:attrName>ppt_x</p:attrName>
                                        </p:attrNameLst>
                                      </p:cBhvr>
                                      <p:tavLst>
                                        <p:tav tm="0">
                                          <p:val>
                                            <p:strVal val="#ppt_x"/>
                                          </p:val>
                                        </p:tav>
                                        <p:tav tm="100000">
                                          <p:val>
                                            <p:strVal val="#ppt_x"/>
                                          </p:val>
                                        </p:tav>
                                      </p:tavLst>
                                    </p:anim>
                                    <p:anim calcmode="lin" valueType="num">
                                      <p:cBhvr additive="base">
                                        <p:cTn id="53" dur="5000" fill="hold"/>
                                        <p:tgtEl>
                                          <p:spTgt spid="32"/>
                                        </p:tgtEl>
                                        <p:attrNameLst>
                                          <p:attrName>ppt_y</p:attrName>
                                        </p:attrNameLst>
                                      </p:cBhvr>
                                      <p:tavLst>
                                        <p:tav tm="0">
                                          <p:val>
                                            <p:strVal val="1+#ppt_h/2"/>
                                          </p:val>
                                        </p:tav>
                                        <p:tav tm="100000">
                                          <p:val>
                                            <p:strVal val="#ppt_y"/>
                                          </p:val>
                                        </p:tav>
                                      </p:tavLst>
                                    </p:anim>
                                  </p:childTnLst>
                                </p:cTn>
                              </p:par>
                            </p:childTnLst>
                          </p:cTn>
                        </p:par>
                        <p:par>
                          <p:cTn id="54" fill="hold">
                            <p:stCondLst>
                              <p:cond delay="20500"/>
                            </p:stCondLst>
                            <p:childTnLst>
                              <p:par>
                                <p:cTn id="55" presetID="25" presetClass="entr" presetSubtype="0" fill="hold" nodeType="afterEffect">
                                  <p:stCondLst>
                                    <p:cond delay="500"/>
                                  </p:stCondLst>
                                  <p:iterate type="wd">
                                    <p:tmPct val="10000"/>
                                  </p:iterate>
                                  <p:childTnLst>
                                    <p:set>
                                      <p:cBhvr>
                                        <p:cTn id="56" dur="1" fill="hold">
                                          <p:stCondLst>
                                            <p:cond delay="0"/>
                                          </p:stCondLst>
                                        </p:cTn>
                                        <p:tgtEl>
                                          <p:spTgt spid="33"/>
                                        </p:tgtEl>
                                        <p:attrNameLst>
                                          <p:attrName>style.visibility</p:attrName>
                                        </p:attrNameLst>
                                      </p:cBhvr>
                                      <p:to>
                                        <p:strVal val="visible"/>
                                      </p:to>
                                    </p:set>
                                    <p:anim calcmode="lin" valueType="num">
                                      <p:cBhvr>
                                        <p:cTn id="57" dur="1000" decel="50000" fill="hold">
                                          <p:stCondLst>
                                            <p:cond delay="0"/>
                                          </p:stCondLst>
                                        </p:cTn>
                                        <p:tgtEl>
                                          <p:spTgt spid="33"/>
                                        </p:tgtEl>
                                        <p:attrNameLst>
                                          <p:attrName>style.rotation</p:attrName>
                                        </p:attrNameLst>
                                      </p:cBhvr>
                                      <p:tavLst>
                                        <p:tav tm="0">
                                          <p:val>
                                            <p:fltVal val="-90"/>
                                          </p:val>
                                        </p:tav>
                                        <p:tav tm="100000">
                                          <p:val>
                                            <p:fltVal val="0"/>
                                          </p:val>
                                        </p:tav>
                                      </p:tavLst>
                                    </p:anim>
                                    <p:anim calcmode="lin" valueType="num">
                                      <p:cBhvr>
                                        <p:cTn id="58" dur="1000" decel="50000" fill="hold">
                                          <p:stCondLst>
                                            <p:cond delay="0"/>
                                          </p:stCondLst>
                                        </p:cTn>
                                        <p:tgtEl>
                                          <p:spTgt spid="33"/>
                                        </p:tgtEl>
                                        <p:attrNameLst>
                                          <p:attrName>ppt_w</p:attrName>
                                        </p:attrNameLst>
                                      </p:cBhvr>
                                      <p:tavLst>
                                        <p:tav tm="0">
                                          <p:val>
                                            <p:strVal val="#ppt_w"/>
                                          </p:val>
                                        </p:tav>
                                        <p:tav tm="100000">
                                          <p:val>
                                            <p:strVal val="#ppt_w*.05"/>
                                          </p:val>
                                        </p:tav>
                                      </p:tavLst>
                                    </p:anim>
                                    <p:anim calcmode="lin" valueType="num">
                                      <p:cBhvr>
                                        <p:cTn id="59" dur="1000" accel="50000" fill="hold">
                                          <p:stCondLst>
                                            <p:cond delay="1000"/>
                                          </p:stCondLst>
                                        </p:cTn>
                                        <p:tgtEl>
                                          <p:spTgt spid="33"/>
                                        </p:tgtEl>
                                        <p:attrNameLst>
                                          <p:attrName>ppt_w</p:attrName>
                                        </p:attrNameLst>
                                      </p:cBhvr>
                                      <p:tavLst>
                                        <p:tav tm="0">
                                          <p:val>
                                            <p:strVal val="#ppt_w*.05"/>
                                          </p:val>
                                        </p:tav>
                                        <p:tav tm="100000">
                                          <p:val>
                                            <p:strVal val="#ppt_w"/>
                                          </p:val>
                                        </p:tav>
                                      </p:tavLst>
                                    </p:anim>
                                    <p:anim calcmode="lin" valueType="num">
                                      <p:cBhvr>
                                        <p:cTn id="60" dur="2000" fill="hold"/>
                                        <p:tgtEl>
                                          <p:spTgt spid="33"/>
                                        </p:tgtEl>
                                        <p:attrNameLst>
                                          <p:attrName>ppt_h</p:attrName>
                                        </p:attrNameLst>
                                      </p:cBhvr>
                                      <p:tavLst>
                                        <p:tav tm="0">
                                          <p:val>
                                            <p:strVal val="#ppt_h"/>
                                          </p:val>
                                        </p:tav>
                                        <p:tav tm="100000">
                                          <p:val>
                                            <p:strVal val="#ppt_h"/>
                                          </p:val>
                                        </p:tav>
                                      </p:tavLst>
                                    </p:anim>
                                    <p:anim calcmode="lin" valueType="num">
                                      <p:cBhvr>
                                        <p:cTn id="61" dur="1000" decel="50000" fill="hold">
                                          <p:stCondLst>
                                            <p:cond delay="0"/>
                                          </p:stCondLst>
                                        </p:cTn>
                                        <p:tgtEl>
                                          <p:spTgt spid="33"/>
                                        </p:tgtEl>
                                        <p:attrNameLst>
                                          <p:attrName>ppt_x</p:attrName>
                                        </p:attrNameLst>
                                      </p:cBhvr>
                                      <p:tavLst>
                                        <p:tav tm="0">
                                          <p:val>
                                            <p:strVal val="#ppt_x+.4"/>
                                          </p:val>
                                        </p:tav>
                                        <p:tav tm="100000">
                                          <p:val>
                                            <p:strVal val="#ppt_x"/>
                                          </p:val>
                                        </p:tav>
                                      </p:tavLst>
                                    </p:anim>
                                    <p:anim calcmode="lin" valueType="num">
                                      <p:cBhvr>
                                        <p:cTn id="62" dur="1000" decel="50000" fill="hold">
                                          <p:stCondLst>
                                            <p:cond delay="0"/>
                                          </p:stCondLst>
                                        </p:cTn>
                                        <p:tgtEl>
                                          <p:spTgt spid="33"/>
                                        </p:tgtEl>
                                        <p:attrNameLst>
                                          <p:attrName>ppt_y</p:attrName>
                                        </p:attrNameLst>
                                      </p:cBhvr>
                                      <p:tavLst>
                                        <p:tav tm="0">
                                          <p:val>
                                            <p:strVal val="#ppt_y-.2"/>
                                          </p:val>
                                        </p:tav>
                                        <p:tav tm="100000">
                                          <p:val>
                                            <p:strVal val="#ppt_y+.1"/>
                                          </p:val>
                                        </p:tav>
                                      </p:tavLst>
                                    </p:anim>
                                    <p:anim calcmode="lin" valueType="num">
                                      <p:cBhvr>
                                        <p:cTn id="63" dur="1000" accel="50000" fill="hold">
                                          <p:stCondLst>
                                            <p:cond delay="1000"/>
                                          </p:stCondLst>
                                        </p:cTn>
                                        <p:tgtEl>
                                          <p:spTgt spid="33"/>
                                        </p:tgtEl>
                                        <p:attrNameLst>
                                          <p:attrName>ppt_y</p:attrName>
                                        </p:attrNameLst>
                                      </p:cBhvr>
                                      <p:tavLst>
                                        <p:tav tm="0">
                                          <p:val>
                                            <p:strVal val="#ppt_y+.1"/>
                                          </p:val>
                                        </p:tav>
                                        <p:tav tm="100000">
                                          <p:val>
                                            <p:strVal val="#ppt_y"/>
                                          </p:val>
                                        </p:tav>
                                      </p:tavLst>
                                    </p:anim>
                                    <p:animEffect transition="in" filter="fade">
                                      <p:cBhvr>
                                        <p:cTn id="64" dur="2000" decel="50000">
                                          <p:stCondLst>
                                            <p:cond delay="0"/>
                                          </p:stCondLst>
                                        </p:cTn>
                                        <p:tgtEl>
                                          <p:spTgt spid="33"/>
                                        </p:tgtEl>
                                      </p:cBhvr>
                                    </p:animEffect>
                                  </p:childTnLst>
                                </p:cTn>
                              </p:par>
                            </p:childTnLst>
                          </p:cTn>
                        </p:par>
                        <p:par>
                          <p:cTn id="65" fill="hold">
                            <p:stCondLst>
                              <p:cond delay="23000"/>
                            </p:stCondLst>
                            <p:childTnLst>
                              <p:par>
                                <p:cTn id="66" presetID="35" presetClass="entr" presetSubtype="0" fill="hold" nodeType="afterEffect">
                                  <p:stCondLst>
                                    <p:cond delay="0"/>
                                  </p:stCondLst>
                                  <p:childTnLst>
                                    <p:set>
                                      <p:cBhvr>
                                        <p:cTn id="67" dur="1" fill="hold">
                                          <p:stCondLst>
                                            <p:cond delay="0"/>
                                          </p:stCondLst>
                                        </p:cTn>
                                        <p:tgtEl>
                                          <p:spTgt spid="880651"/>
                                        </p:tgtEl>
                                        <p:attrNameLst>
                                          <p:attrName>style.visibility</p:attrName>
                                        </p:attrNameLst>
                                      </p:cBhvr>
                                      <p:to>
                                        <p:strVal val="visible"/>
                                      </p:to>
                                    </p:set>
                                    <p:animEffect transition="in" filter="fade">
                                      <p:cBhvr>
                                        <p:cTn id="68" dur="2000"/>
                                        <p:tgtEl>
                                          <p:spTgt spid="880651"/>
                                        </p:tgtEl>
                                      </p:cBhvr>
                                    </p:animEffect>
                                    <p:anim calcmode="lin" valueType="num">
                                      <p:cBhvr>
                                        <p:cTn id="69" dur="2000" fill="hold"/>
                                        <p:tgtEl>
                                          <p:spTgt spid="880651"/>
                                        </p:tgtEl>
                                        <p:attrNameLst>
                                          <p:attrName>style.rotation</p:attrName>
                                        </p:attrNameLst>
                                      </p:cBhvr>
                                      <p:tavLst>
                                        <p:tav tm="0">
                                          <p:val>
                                            <p:fltVal val="720"/>
                                          </p:val>
                                        </p:tav>
                                        <p:tav tm="100000">
                                          <p:val>
                                            <p:fltVal val="0"/>
                                          </p:val>
                                        </p:tav>
                                      </p:tavLst>
                                    </p:anim>
                                    <p:anim calcmode="lin" valueType="num">
                                      <p:cBhvr>
                                        <p:cTn id="70" dur="2000" fill="hold"/>
                                        <p:tgtEl>
                                          <p:spTgt spid="880651"/>
                                        </p:tgtEl>
                                        <p:attrNameLst>
                                          <p:attrName>ppt_h</p:attrName>
                                        </p:attrNameLst>
                                      </p:cBhvr>
                                      <p:tavLst>
                                        <p:tav tm="0">
                                          <p:val>
                                            <p:fltVal val="0"/>
                                          </p:val>
                                        </p:tav>
                                        <p:tav tm="100000">
                                          <p:val>
                                            <p:strVal val="#ppt_h"/>
                                          </p:val>
                                        </p:tav>
                                      </p:tavLst>
                                    </p:anim>
                                    <p:anim calcmode="lin" valueType="num">
                                      <p:cBhvr>
                                        <p:cTn id="71" dur="2000" fill="hold"/>
                                        <p:tgtEl>
                                          <p:spTgt spid="880651"/>
                                        </p:tgtEl>
                                        <p:attrNameLst>
                                          <p:attrName>ppt_w</p:attrName>
                                        </p:attrNameLst>
                                      </p:cBhvr>
                                      <p:tavLst>
                                        <p:tav tm="0">
                                          <p:val>
                                            <p:fltVal val="0"/>
                                          </p:val>
                                        </p:tav>
                                        <p:tav tm="100000">
                                          <p:val>
                                            <p:strVal val="#ppt_w"/>
                                          </p:val>
                                        </p:tav>
                                      </p:tavLst>
                                    </p:anim>
                                  </p:childTnLst>
                                </p:cTn>
                              </p:par>
                            </p:childTnLst>
                          </p:cTn>
                        </p:par>
                        <p:par>
                          <p:cTn id="72" fill="hold">
                            <p:stCondLst>
                              <p:cond delay="25000"/>
                            </p:stCondLst>
                            <p:childTnLst>
                              <p:par>
                                <p:cTn id="73" presetID="16" presetClass="emph" presetSubtype="0" repeatCount="10000" fill="hold" nodeType="afterEffect">
                                  <p:stCondLst>
                                    <p:cond delay="1000"/>
                                  </p:stCondLst>
                                  <p:iterate type="lt">
                                    <p:tmPct val="4000"/>
                                  </p:iterate>
                                  <p:childTnLst>
                                    <p:set>
                                      <p:cBhvr override="childStyle">
                                        <p:cTn id="74" dur="500" fill="hold"/>
                                        <p:tgtEl>
                                          <p:spTgt spid="35">
                                            <p:txEl>
                                              <p:pRg st="0" end="0"/>
                                            </p:txEl>
                                          </p:spTgt>
                                        </p:tgtEl>
                                        <p:attrNameLst>
                                          <p:attrName>style.color</p:attrName>
                                        </p:attrNameLst>
                                      </p:cBhvr>
                                      <p:to>
                                        <p:clrVal>
                                          <a:srgbClr val="32DE5B"/>
                                        </p:clrVal>
                                      </p:to>
                                    </p:set>
                                    <p:set>
                                      <p:cBhvr>
                                        <p:cTn id="75" dur="500" fill="hold"/>
                                        <p:tgtEl>
                                          <p:spTgt spid="35">
                                            <p:txEl>
                                              <p:pRg st="0" end="0"/>
                                            </p:txEl>
                                          </p:spTgt>
                                        </p:tgtEl>
                                        <p:attrNameLst>
                                          <p:attrName>fillcolor</p:attrName>
                                        </p:attrNameLst>
                                      </p:cBhvr>
                                      <p:to>
                                        <p:clrVal>
                                          <a:srgbClr val="32DE5B"/>
                                        </p:clrVal>
                                      </p:to>
                                    </p:set>
                                    <p:set>
                                      <p:cBhvr>
                                        <p:cTn id="76" dur="500" fill="hold"/>
                                        <p:tgtEl>
                                          <p:spTgt spid="35">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100013"/>
            <a:ext cx="9144000" cy="6958013"/>
          </a:xfrm>
          <a:prstGeom prst="rect">
            <a:avLst/>
          </a:prstGeom>
          <a:solidFill>
            <a:schemeClr val="tx1"/>
          </a:solidFill>
          <a:ln w="9525">
            <a:solidFill>
              <a:schemeClr val="tx1"/>
            </a:solidFill>
            <a:miter lim="800000"/>
            <a:headEnd/>
            <a:tailEnd/>
          </a:ln>
        </p:spPr>
        <p:txBody>
          <a:bodyPr wrap="none" anchor="ctr"/>
          <a:lstStyle/>
          <a:p>
            <a:endParaRPr lang="ar-SA"/>
          </a:p>
        </p:txBody>
      </p:sp>
      <p:pic>
        <p:nvPicPr>
          <p:cNvPr id="7171" name="Picture 3" descr="Science-01-june"/>
          <p:cNvPicPr>
            <a:picLocks noChangeAspect="1" noChangeArrowheads="1" noCrop="1"/>
          </p:cNvPicPr>
          <p:nvPr/>
        </p:nvPicPr>
        <p:blipFill>
          <a:blip r:embed="rId3" cstate="print"/>
          <a:srcRect/>
          <a:stretch>
            <a:fillRect/>
          </a:stretch>
        </p:blipFill>
        <p:spPr bwMode="auto">
          <a:xfrm>
            <a:off x="6588125" y="404813"/>
            <a:ext cx="2592388" cy="1944687"/>
          </a:xfrm>
          <a:prstGeom prst="rect">
            <a:avLst/>
          </a:prstGeom>
          <a:noFill/>
          <a:ln w="9525">
            <a:noFill/>
            <a:miter lim="800000"/>
            <a:headEnd/>
            <a:tailEnd/>
          </a:ln>
        </p:spPr>
      </p:pic>
      <p:pic>
        <p:nvPicPr>
          <p:cNvPr id="7172" name="Picture 4" descr="Science-01-june"/>
          <p:cNvPicPr>
            <a:picLocks noChangeAspect="1" noChangeArrowheads="1" noCrop="1"/>
          </p:cNvPicPr>
          <p:nvPr/>
        </p:nvPicPr>
        <p:blipFill>
          <a:blip r:embed="rId3" cstate="print"/>
          <a:srcRect/>
          <a:stretch>
            <a:fillRect/>
          </a:stretch>
        </p:blipFill>
        <p:spPr bwMode="auto">
          <a:xfrm>
            <a:off x="34925" y="5013325"/>
            <a:ext cx="2592388" cy="1944688"/>
          </a:xfrm>
          <a:prstGeom prst="rect">
            <a:avLst/>
          </a:prstGeom>
          <a:noFill/>
          <a:ln w="9525">
            <a:noFill/>
            <a:miter lim="800000"/>
            <a:headEnd/>
            <a:tailEnd/>
          </a:ln>
        </p:spPr>
      </p:pic>
      <p:sp>
        <p:nvSpPr>
          <p:cNvPr id="7173" name="Rectangle 5"/>
          <p:cNvSpPr>
            <a:spLocks noChangeArrowheads="1"/>
          </p:cNvSpPr>
          <p:nvPr/>
        </p:nvSpPr>
        <p:spPr bwMode="auto">
          <a:xfrm>
            <a:off x="1189038" y="2565400"/>
            <a:ext cx="7270750" cy="892175"/>
          </a:xfrm>
          <a:prstGeom prst="rect">
            <a:avLst/>
          </a:prstGeom>
          <a:noFill/>
          <a:ln w="9525">
            <a:noFill/>
            <a:miter lim="800000"/>
            <a:headEnd/>
            <a:tailEnd/>
          </a:ln>
        </p:spPr>
        <p:txBody>
          <a:bodyPr anchor="ctr"/>
          <a:lstStyle/>
          <a:p>
            <a:pPr algn="ctr"/>
            <a:endParaRPr lang="en-US" sz="2800" b="1">
              <a:solidFill>
                <a:schemeClr val="bg1"/>
              </a:solidFill>
              <a:latin typeface="Myriad Web" pitchFamily="34" charset="0"/>
            </a:endParaRPr>
          </a:p>
        </p:txBody>
      </p:sp>
      <p:sp>
        <p:nvSpPr>
          <p:cNvPr id="61446" name="Rectangle 6"/>
          <p:cNvSpPr>
            <a:spLocks noChangeArrowheads="1"/>
          </p:cNvSpPr>
          <p:nvPr/>
        </p:nvSpPr>
        <p:spPr bwMode="auto">
          <a:xfrm>
            <a:off x="777251" y="2821839"/>
            <a:ext cx="7833350" cy="2959905"/>
          </a:xfrm>
          <a:prstGeom prst="rect">
            <a:avLst/>
          </a:prstGeom>
          <a:noFill/>
          <a:ln w="9525">
            <a:noFill/>
            <a:miter lim="800000"/>
            <a:headEnd/>
            <a:tailEnd/>
          </a:ln>
          <a:effectLst/>
        </p:spPr>
        <p:txBody>
          <a:bodyPr/>
          <a:lstStyle/>
          <a:p>
            <a:pPr algn="ctr">
              <a:lnSpc>
                <a:spcPct val="80000"/>
              </a:lnSpc>
              <a:spcBef>
                <a:spcPct val="20000"/>
              </a:spcBef>
              <a:defRPr/>
            </a:pPr>
            <a:r>
              <a:rPr lang="ar-SA" sz="4800" b="1" i="1" dirty="0" smtClean="0">
                <a:solidFill>
                  <a:srgbClr val="FFFF00"/>
                </a:solidFill>
                <a:effectLst>
                  <a:outerShdw blurRad="38100" dist="38100" dir="2700000" algn="tl">
                    <a:srgbClr val="C0C0C0"/>
                  </a:outerShdw>
                </a:effectLst>
                <a:latin typeface="Franklin Gothic Medium" pitchFamily="34" charset="0"/>
                <a:cs typeface="Hesham Kashkool" pitchFamily="2" charset="-78"/>
              </a:rPr>
              <a:t>إعداد:</a:t>
            </a:r>
            <a:endParaRPr lang="ar-SA" sz="4800" b="1" i="1" dirty="0">
              <a:solidFill>
                <a:srgbClr val="FFFF00"/>
              </a:solidFill>
              <a:effectLst>
                <a:outerShdw blurRad="38100" dist="38100" dir="2700000" algn="tl">
                  <a:srgbClr val="C0C0C0"/>
                </a:outerShdw>
              </a:effectLst>
              <a:latin typeface="Franklin Gothic Medium" pitchFamily="34" charset="0"/>
              <a:cs typeface="Hesham Kashkool" pitchFamily="2" charset="-78"/>
            </a:endParaRPr>
          </a:p>
          <a:p>
            <a:pPr algn="ctr">
              <a:lnSpc>
                <a:spcPct val="80000"/>
              </a:lnSpc>
              <a:spcBef>
                <a:spcPct val="20000"/>
              </a:spcBef>
              <a:defRPr/>
            </a:pPr>
            <a:r>
              <a:rPr lang="ar-SA" sz="4800" b="1" i="1" dirty="0">
                <a:solidFill>
                  <a:srgbClr val="FFFF00"/>
                </a:solidFill>
                <a:effectLst>
                  <a:outerShdw blurRad="38100" dist="38100" dir="2700000" algn="tl">
                    <a:srgbClr val="C0C0C0"/>
                  </a:outerShdw>
                </a:effectLst>
                <a:latin typeface="Franklin Gothic Medium" pitchFamily="34" charset="0"/>
                <a:cs typeface="Hesham Kashkool" pitchFamily="2" charset="-78"/>
              </a:rPr>
              <a:t>الدكتور: ياسر تاج السر محمد </a:t>
            </a:r>
            <a:r>
              <a:rPr lang="ar-SA" sz="4800" b="1" i="1" dirty="0" smtClean="0">
                <a:solidFill>
                  <a:srgbClr val="FFFF00"/>
                </a:solidFill>
                <a:effectLst>
                  <a:outerShdw blurRad="38100" dist="38100" dir="2700000" algn="tl">
                    <a:srgbClr val="C0C0C0"/>
                  </a:outerShdw>
                </a:effectLst>
                <a:latin typeface="Franklin Gothic Medium" pitchFamily="34" charset="0"/>
                <a:cs typeface="Hesham Kashkool" pitchFamily="2" charset="-78"/>
              </a:rPr>
              <a:t>سند</a:t>
            </a:r>
          </a:p>
          <a:p>
            <a:pPr algn="ctr">
              <a:lnSpc>
                <a:spcPct val="80000"/>
              </a:lnSpc>
              <a:spcBef>
                <a:spcPct val="20000"/>
              </a:spcBef>
              <a:defRPr/>
            </a:pPr>
            <a:r>
              <a:rPr lang="ar-SA" sz="4800" b="1" i="1" dirty="0" smtClean="0">
                <a:solidFill>
                  <a:srgbClr val="FFFF00"/>
                </a:solidFill>
                <a:effectLst>
                  <a:outerShdw blurRad="38100" dist="38100" dir="2700000" algn="tl">
                    <a:srgbClr val="C0C0C0"/>
                  </a:outerShdw>
                </a:effectLst>
                <a:latin typeface="Franklin Gothic Medium" pitchFamily="34" charset="0"/>
                <a:cs typeface="Hesham Kashkool" pitchFamily="2" charset="-78"/>
              </a:rPr>
              <a:t>أستاذ المحاسبة المشارك</a:t>
            </a:r>
            <a:endParaRPr lang="en-US" sz="4800" b="1" i="1" dirty="0" smtClean="0">
              <a:solidFill>
                <a:srgbClr val="FFFF00"/>
              </a:solidFill>
              <a:effectLst>
                <a:outerShdw blurRad="38100" dist="38100" dir="2700000" algn="tl">
                  <a:srgbClr val="C0C0C0"/>
                </a:outerShdw>
              </a:effectLst>
              <a:latin typeface="Franklin Gothic Medium" pitchFamily="34" charset="0"/>
              <a:cs typeface="Hesham Kashkool" pitchFamily="2" charset="-78"/>
            </a:endParaRPr>
          </a:p>
          <a:p>
            <a:pPr algn="ctr">
              <a:lnSpc>
                <a:spcPct val="80000"/>
              </a:lnSpc>
              <a:spcBef>
                <a:spcPct val="20000"/>
              </a:spcBef>
              <a:defRPr/>
            </a:pPr>
            <a:r>
              <a:rPr lang="ar-SA" sz="4800" b="1" i="1" dirty="0" smtClean="0">
                <a:solidFill>
                  <a:srgbClr val="FFFF00"/>
                </a:solidFill>
                <a:effectLst>
                  <a:outerShdw blurRad="38100" dist="38100" dir="2700000" algn="tl">
                    <a:srgbClr val="C0C0C0"/>
                  </a:outerShdw>
                </a:effectLst>
                <a:latin typeface="Franklin Gothic Medium" pitchFamily="34" charset="0"/>
                <a:cs typeface="Hesham Kashkool" pitchFamily="2" charset="-78"/>
              </a:rPr>
              <a:t>كلية النبلاء للعلوم والتكنولوجيا</a:t>
            </a:r>
            <a:endParaRPr lang="ar-SA" sz="4800" b="1" i="1" dirty="0">
              <a:solidFill>
                <a:srgbClr val="FFFF00"/>
              </a:solidFill>
              <a:effectLst>
                <a:outerShdw blurRad="38100" dist="38100" dir="2700000" algn="tl">
                  <a:srgbClr val="C0C0C0"/>
                </a:outerShdw>
              </a:effectLst>
              <a:latin typeface="Franklin Gothic Medium" pitchFamily="34" charset="0"/>
              <a:cs typeface="Hesham Kashkool" pitchFamily="2" charset="-78"/>
            </a:endParaRPr>
          </a:p>
        </p:txBody>
      </p:sp>
      <p:sp>
        <p:nvSpPr>
          <p:cNvPr id="61447" name="Rectangle 7"/>
          <p:cNvSpPr>
            <a:spLocks noChangeArrowheads="1"/>
          </p:cNvSpPr>
          <p:nvPr/>
        </p:nvSpPr>
        <p:spPr bwMode="auto">
          <a:xfrm>
            <a:off x="381000" y="533400"/>
            <a:ext cx="7775575" cy="2133600"/>
          </a:xfrm>
          <a:prstGeom prst="rect">
            <a:avLst/>
          </a:prstGeom>
          <a:noFill/>
          <a:ln w="9525">
            <a:noFill/>
            <a:miter lim="800000"/>
            <a:headEnd/>
            <a:tailEnd/>
          </a:ln>
          <a:effectLst/>
        </p:spPr>
        <p:txBody>
          <a:bodyPr anchor="ctr"/>
          <a:lstStyle/>
          <a:p>
            <a:pPr algn="ctr">
              <a:defRPr/>
            </a:pPr>
            <a:r>
              <a:rPr lang="ar-SA" sz="4000" b="1" dirty="0" smtClean="0">
                <a:solidFill>
                  <a:schemeClr val="bg1"/>
                </a:solidFill>
                <a:effectLst>
                  <a:outerShdw blurRad="38100" dist="38100" dir="2700000" algn="tl">
                    <a:srgbClr val="C0C0C0"/>
                  </a:outerShdw>
                </a:effectLst>
                <a:latin typeface="Franklin Gothic Medium" pitchFamily="34" charset="0"/>
                <a:cs typeface="PT Bold Heading" pitchFamily="2" charset="-78"/>
              </a:rPr>
              <a:t>برنامج البكالوريوس </a:t>
            </a:r>
          </a:p>
          <a:p>
            <a:pPr algn="ctr">
              <a:defRPr/>
            </a:pPr>
            <a:r>
              <a:rPr lang="ar-SA" sz="4000" b="1" dirty="0" smtClean="0">
                <a:solidFill>
                  <a:schemeClr val="bg1"/>
                </a:solidFill>
                <a:effectLst>
                  <a:outerShdw blurRad="38100" dist="38100" dir="2700000" algn="tl">
                    <a:srgbClr val="C0C0C0"/>
                  </a:outerShdw>
                </a:effectLst>
                <a:latin typeface="Franklin Gothic Medium" pitchFamily="34" charset="0"/>
                <a:cs typeface="PT Bold Heading" pitchFamily="2" charset="-78"/>
              </a:rPr>
              <a:t>محاضرات في</a:t>
            </a:r>
            <a:r>
              <a:rPr lang="en-US" sz="4000" b="1" dirty="0" smtClean="0">
                <a:solidFill>
                  <a:schemeClr val="bg1"/>
                </a:solidFill>
                <a:effectLst>
                  <a:outerShdw blurRad="38100" dist="38100" dir="2700000" algn="tl">
                    <a:srgbClr val="C0C0C0"/>
                  </a:outerShdw>
                </a:effectLst>
                <a:latin typeface="Franklin Gothic Medium" pitchFamily="34" charset="0"/>
                <a:cs typeface="PT Bold Heading" pitchFamily="2" charset="-78"/>
              </a:rPr>
              <a:t> </a:t>
            </a:r>
            <a:r>
              <a:rPr lang="ar-SA" sz="4000" b="1" dirty="0" smtClean="0">
                <a:solidFill>
                  <a:schemeClr val="bg1"/>
                </a:solidFill>
                <a:effectLst>
                  <a:outerShdw blurRad="38100" dist="38100" dir="2700000" algn="tl">
                    <a:srgbClr val="C0C0C0"/>
                  </a:outerShdw>
                </a:effectLst>
                <a:latin typeface="Franklin Gothic Medium" pitchFamily="34" charset="0"/>
                <a:cs typeface="PT Bold Heading" pitchFamily="2" charset="-78"/>
              </a:rPr>
              <a:t> المراجعة</a:t>
            </a:r>
            <a:endParaRPr lang="en-US" sz="4000" b="1" dirty="0" smtClean="0">
              <a:solidFill>
                <a:schemeClr val="bg1"/>
              </a:solidFill>
              <a:effectLst>
                <a:outerShdw blurRad="38100" dist="38100" dir="2700000" algn="tl">
                  <a:srgbClr val="C0C0C0"/>
                </a:outerShdw>
              </a:effectLst>
              <a:latin typeface="Franklin Gothic Medium" pitchFamily="34" charset="0"/>
              <a:cs typeface="PT Bold Heading"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1447"/>
                                        </p:tgtEl>
                                        <p:attrNameLst>
                                          <p:attrName>style.visibility</p:attrName>
                                        </p:attrNameLst>
                                      </p:cBhvr>
                                      <p:to>
                                        <p:strVal val="visible"/>
                                      </p:to>
                                    </p:set>
                                    <p:anim calcmode="lin" valueType="num">
                                      <p:cBhvr additive="base">
                                        <p:cTn id="7" dur="2000" fill="hold"/>
                                        <p:tgtEl>
                                          <p:spTgt spid="61447"/>
                                        </p:tgtEl>
                                        <p:attrNameLst>
                                          <p:attrName>ppt_x</p:attrName>
                                        </p:attrNameLst>
                                      </p:cBhvr>
                                      <p:tavLst>
                                        <p:tav tm="0">
                                          <p:val>
                                            <p:strVal val="1+#ppt_w/2"/>
                                          </p:val>
                                        </p:tav>
                                        <p:tav tm="100000">
                                          <p:val>
                                            <p:strVal val="#ppt_x"/>
                                          </p:val>
                                        </p:tav>
                                      </p:tavLst>
                                    </p:anim>
                                    <p:anim calcmode="lin" valueType="num">
                                      <p:cBhvr additive="base">
                                        <p:cTn id="8" dur="2000" fill="hold"/>
                                        <p:tgtEl>
                                          <p:spTgt spid="61447"/>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2" presetClass="entr" presetSubtype="6" fill="hold" grpId="0" nodeType="afterEffect">
                                  <p:stCondLst>
                                    <p:cond delay="0"/>
                                  </p:stCondLst>
                                  <p:childTnLst>
                                    <p:set>
                                      <p:cBhvr>
                                        <p:cTn id="11" dur="1" fill="hold">
                                          <p:stCondLst>
                                            <p:cond delay="0"/>
                                          </p:stCondLst>
                                        </p:cTn>
                                        <p:tgtEl>
                                          <p:spTgt spid="61446"/>
                                        </p:tgtEl>
                                        <p:attrNameLst>
                                          <p:attrName>style.visibility</p:attrName>
                                        </p:attrNameLst>
                                      </p:cBhvr>
                                      <p:to>
                                        <p:strVal val="visible"/>
                                      </p:to>
                                    </p:set>
                                    <p:anim calcmode="lin" valueType="num">
                                      <p:cBhvr additive="base">
                                        <p:cTn id="12" dur="2000" fill="hold"/>
                                        <p:tgtEl>
                                          <p:spTgt spid="61446"/>
                                        </p:tgtEl>
                                        <p:attrNameLst>
                                          <p:attrName>ppt_x</p:attrName>
                                        </p:attrNameLst>
                                      </p:cBhvr>
                                      <p:tavLst>
                                        <p:tav tm="0">
                                          <p:val>
                                            <p:strVal val="1+#ppt_w/2"/>
                                          </p:val>
                                        </p:tav>
                                        <p:tav tm="100000">
                                          <p:val>
                                            <p:strVal val="#ppt_x"/>
                                          </p:val>
                                        </p:tav>
                                      </p:tavLst>
                                    </p:anim>
                                    <p:anim calcmode="lin" valueType="num">
                                      <p:cBhvr additive="base">
                                        <p:cTn id="13" dur="2000" fill="hold"/>
                                        <p:tgtEl>
                                          <p:spTgt spid="614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6" grpId="0" autoUpdateAnimBg="0"/>
      <p:bldP spid="6144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E6DCAC"/>
            </a:gs>
            <a:gs pos="12000">
              <a:srgbClr val="E6D78A"/>
            </a:gs>
            <a:gs pos="30000">
              <a:srgbClr val="C7AC4C"/>
            </a:gs>
            <a:gs pos="45000">
              <a:srgbClr val="E6D78A"/>
            </a:gs>
            <a:gs pos="77000">
              <a:srgbClr val="C7AC4C"/>
            </a:gs>
            <a:gs pos="100000">
              <a:srgbClr val="E6DCAC"/>
            </a:gs>
          </a:gsLst>
          <a:lin ang="5400000" scaled="0"/>
          <a:tileRect/>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145" y="317305"/>
            <a:ext cx="6678759" cy="6071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comb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8100000" scaled="1"/>
          <a:tileRect/>
        </a:gradFill>
        <a:effectLst/>
      </p:bgPr>
    </p:bg>
    <p:spTree>
      <p:nvGrpSpPr>
        <p:cNvPr id="1" name=""/>
        <p:cNvGrpSpPr/>
        <p:nvPr/>
      </p:nvGrpSpPr>
      <p:grpSpPr>
        <a:xfrm>
          <a:off x="0" y="0"/>
          <a:ext cx="0" cy="0"/>
          <a:chOff x="0" y="0"/>
          <a:chExt cx="0" cy="0"/>
        </a:xfrm>
      </p:grpSpPr>
      <p:pic>
        <p:nvPicPr>
          <p:cNvPr id="6146" name="Picture 7" descr="Balls"/>
          <p:cNvPicPr>
            <a:picLocks noChangeAspect="1" noChangeArrowheads="1"/>
          </p:cNvPicPr>
          <p:nvPr/>
        </p:nvPicPr>
        <p:blipFill>
          <a:blip r:embed="rId2" cstate="print"/>
          <a:stretch>
            <a:fillRect/>
          </a:stretch>
        </p:blipFill>
        <p:spPr bwMode="auto">
          <a:xfrm>
            <a:off x="0" y="57912"/>
            <a:ext cx="9144000" cy="674217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9224" name="Rectangle 8"/>
          <p:cNvSpPr>
            <a:spLocks noChangeArrowheads="1"/>
          </p:cNvSpPr>
          <p:nvPr/>
        </p:nvSpPr>
        <p:spPr bwMode="auto">
          <a:xfrm>
            <a:off x="1219200" y="1752600"/>
            <a:ext cx="7086600" cy="3429000"/>
          </a:xfrm>
          <a:prstGeom prst="rect">
            <a:avLst/>
          </a:prstGeom>
          <a:noFill/>
          <a:ln w="9525">
            <a:noFill/>
            <a:miter lim="800000"/>
            <a:headEnd/>
            <a:tailEnd/>
          </a:ln>
        </p:spPr>
        <p:txBody>
          <a:bodyPr wrap="none" anchor="ctr"/>
          <a:lstStyle/>
          <a:p>
            <a:pPr algn="ctr"/>
            <a:endParaRPr lang="en-US" sz="4400" b="1">
              <a:solidFill>
                <a:srgbClr val="9900FF"/>
              </a:solidFill>
              <a:cs typeface="ACS  Zomorrod Bold" pitchFamily="2" charset="-78"/>
            </a:endParaRPr>
          </a:p>
        </p:txBody>
      </p:sp>
      <p:sp>
        <p:nvSpPr>
          <p:cNvPr id="12292" name="Rectangle 3"/>
          <p:cNvSpPr>
            <a:spLocks noChangeArrowheads="1"/>
          </p:cNvSpPr>
          <p:nvPr/>
        </p:nvSpPr>
        <p:spPr bwMode="auto">
          <a:xfrm>
            <a:off x="245985" y="1371600"/>
            <a:ext cx="8727925" cy="2554545"/>
          </a:xfrm>
          <a:prstGeom prst="rect">
            <a:avLst/>
          </a:prstGeom>
          <a:solidFill>
            <a:schemeClr val="accent2"/>
          </a:solidFill>
          <a:ln w="9525">
            <a:noFill/>
            <a:miter lim="800000"/>
            <a:headEnd/>
            <a:tailEnd/>
          </a:ln>
        </p:spPr>
        <p:txBody>
          <a:bodyPr wrap="square">
            <a:spAutoFit/>
          </a:bodyPr>
          <a:lstStyle/>
          <a:p>
            <a:pPr algn="ctr"/>
            <a:r>
              <a:rPr lang="ar-SA" sz="8000" b="1" dirty="0" smtClean="0"/>
              <a:t>نشأة وتطور مراجعة الحسابات</a:t>
            </a:r>
            <a:endParaRPr lang="en-US" sz="8000" b="1" dirty="0">
              <a:solidFill>
                <a:schemeClr val="bg1"/>
              </a:solidFill>
            </a:endParaRPr>
          </a:p>
        </p:txBody>
      </p:sp>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2292"/>
                                        </p:tgtEl>
                                        <p:attrNameLst>
                                          <p:attrName>style.visibility</p:attrName>
                                        </p:attrNameLst>
                                      </p:cBhvr>
                                      <p:to>
                                        <p:strVal val="visible"/>
                                      </p:to>
                                    </p:set>
                                    <p:anim calcmode="discrete" valueType="clr">
                                      <p:cBhvr override="childStyle">
                                        <p:cTn id="7" dur="80"/>
                                        <p:tgtEl>
                                          <p:spTgt spid="1229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2292"/>
                                        </p:tgtEl>
                                        <p:attrNameLst>
                                          <p:attrName>fillcolor</p:attrName>
                                        </p:attrNameLst>
                                      </p:cBhvr>
                                      <p:tavLst>
                                        <p:tav tm="0">
                                          <p:val>
                                            <p:clrVal>
                                              <a:schemeClr val="accent2"/>
                                            </p:clrVal>
                                          </p:val>
                                        </p:tav>
                                        <p:tav tm="50000">
                                          <p:val>
                                            <p:clrVal>
                                              <a:schemeClr val="hlink"/>
                                            </p:clrVal>
                                          </p:val>
                                        </p:tav>
                                      </p:tavLst>
                                    </p:anim>
                                    <p:set>
                                      <p:cBhvr>
                                        <p:cTn id="9" dur="80"/>
                                        <p:tgtEl>
                                          <p:spTgt spid="1229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lin ang="8100000" scaled="1"/>
          <a:tileRect/>
        </a:gradFill>
        <a:effectLst/>
      </p:bgPr>
    </p:bg>
    <p:spTree>
      <p:nvGrpSpPr>
        <p:cNvPr id="1" name=""/>
        <p:cNvGrpSpPr/>
        <p:nvPr/>
      </p:nvGrpSpPr>
      <p:grpSpPr>
        <a:xfrm>
          <a:off x="0" y="0"/>
          <a:ext cx="0" cy="0"/>
          <a:chOff x="0" y="0"/>
          <a:chExt cx="0" cy="0"/>
        </a:xfrm>
      </p:grpSpPr>
      <p:sp>
        <p:nvSpPr>
          <p:cNvPr id="4" name="Rectangle 3"/>
          <p:cNvSpPr/>
          <p:nvPr/>
        </p:nvSpPr>
        <p:spPr>
          <a:xfrm>
            <a:off x="381000" y="604421"/>
            <a:ext cx="8382000" cy="5262979"/>
          </a:xfrm>
          <a:prstGeom prst="rect">
            <a:avLst/>
          </a:prstGeom>
          <a:blipFill>
            <a:blip r:embed="rId2" cstate="print"/>
            <a:tile tx="0" ty="0" sx="100000" sy="100000" flip="none" algn="tl"/>
          </a:blipFill>
          <a:ln w="57150">
            <a:solidFill>
              <a:schemeClr val="accent6">
                <a:lumMod val="75000"/>
              </a:schemeClr>
            </a:solidFill>
          </a:ln>
        </p:spPr>
        <p:txBody>
          <a:bodyPr wrap="square">
            <a:spAutoFit/>
          </a:bodyPr>
          <a:lstStyle/>
          <a:p>
            <a:pPr algn="just"/>
            <a:r>
              <a:rPr lang="ar-SA" sz="4800" b="1" dirty="0" smtClean="0"/>
              <a:t>يعود تاريخ مراجعة الحسابات إلى عهود قديمة حيث كان المراجعون يقدمون تقاريرهم منذ أيام الحضارتين المصرية والرومانية والتي كانت تراجع مراجعة دقيقة، وقد ظلت مهنة المراجعة في تطور حتى ظهرت المنظمات المهنية والتي أسهمت كثيراً في تطوير هذه المهنة</a:t>
            </a:r>
            <a:endParaRPr lang="en-US" sz="4500" b="1" dirty="0">
              <a:cs typeface="MCS Gulf S_I normal." pitchFamily="2" charset="-78"/>
            </a:endParaRPr>
          </a:p>
        </p:txBody>
      </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lin ang="8100000" scaled="1"/>
          <a:tileRect/>
        </a:gradFill>
        <a:effectLst/>
      </p:bgPr>
    </p:bg>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endParaRPr lang="en-US" smtClean="0">
              <a:cs typeface="Times New Roman" pitchFamily="18" charset="0"/>
            </a:endParaRPr>
          </a:p>
        </p:txBody>
      </p:sp>
      <p:pic>
        <p:nvPicPr>
          <p:cNvPr id="3" name="Picture 6" descr="16"/>
          <p:cNvPicPr>
            <a:picLocks noChangeAspect="1" noChangeArrowheads="1"/>
          </p:cNvPicPr>
          <p:nvPr/>
        </p:nvPicPr>
        <p:blipFill>
          <a:blip r:embed="rId2" cstate="print"/>
          <a:srcRect/>
          <a:stretch>
            <a:fillRect/>
          </a:stretch>
        </p:blipFill>
        <p:spPr bwMode="auto">
          <a:xfrm>
            <a:off x="0" y="0"/>
            <a:ext cx="9144000" cy="7086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1269" name="Rectangle 4"/>
          <p:cNvSpPr>
            <a:spLocks noChangeArrowheads="1"/>
          </p:cNvSpPr>
          <p:nvPr/>
        </p:nvSpPr>
        <p:spPr bwMode="auto">
          <a:xfrm>
            <a:off x="304800" y="381000"/>
            <a:ext cx="8534400" cy="6001643"/>
          </a:xfrm>
          <a:prstGeom prst="rect">
            <a:avLst/>
          </a:prstGeom>
          <a:solidFill>
            <a:srgbClr val="FF6600"/>
          </a:solidFill>
          <a:ln w="9525">
            <a:noFill/>
            <a:miter lim="800000"/>
            <a:headEnd/>
            <a:tailEnd/>
          </a:ln>
        </p:spPr>
        <p:txBody>
          <a:bodyPr>
            <a:spAutoFit/>
          </a:bodyPr>
          <a:lstStyle/>
          <a:p>
            <a:pPr algn="just"/>
            <a:r>
              <a:rPr lang="ar-SA" sz="4800" b="1" dirty="0" smtClean="0"/>
              <a:t>وقد ظهرت أول منظمة مهنية للمراجعة في العالم في بريطانيا وهي جمعية المحاسبين </a:t>
            </a:r>
            <a:r>
              <a:rPr lang="ar-SA" sz="4800" b="1" dirty="0" err="1" smtClean="0"/>
              <a:t>أدنبرة</a:t>
            </a:r>
            <a:r>
              <a:rPr lang="ar-SA" sz="4800" b="1" dirty="0" smtClean="0"/>
              <a:t> وذلك في عام 1845م ثم لحقت بها كندا </a:t>
            </a:r>
            <a:r>
              <a:rPr lang="ar-SA" sz="4800" b="1" dirty="0" err="1" smtClean="0"/>
              <a:t>والتى</a:t>
            </a:r>
            <a:r>
              <a:rPr lang="ar-SA" sz="4800" b="1" dirty="0" smtClean="0"/>
              <a:t> ظهرت بها أول منظمة مهنية للمراجعة عام 1880م، ثم فرنسا عام 1881م، والولايات المتحدة الأمريكية عام 1882م والمانيا 1896م واستراليا 1904م وفنلندا عام 1911م </a:t>
            </a:r>
            <a:endParaRPr lang="en-US" sz="4700" b="1" dirty="0">
              <a:solidFill>
                <a:schemeClr val="bg1"/>
              </a:solidFill>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after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11269"/>
                                        </p:tgtEl>
                                        <p:attrNameLst>
                                          <p:attrName>ppt_x</p:attrName>
                                          <p:attrName>ppt_y</p:attrName>
                                        </p:attrNameLst>
                                      </p:cBhvr>
                                    </p:animMotion>
                                    <p:animRot by="1500000">
                                      <p:cBhvr>
                                        <p:cTn id="7" dur="125" fill="hold">
                                          <p:stCondLst>
                                            <p:cond delay="0"/>
                                          </p:stCondLst>
                                        </p:cTn>
                                        <p:tgtEl>
                                          <p:spTgt spid="11269"/>
                                        </p:tgtEl>
                                        <p:attrNameLst>
                                          <p:attrName>r</p:attrName>
                                        </p:attrNameLst>
                                      </p:cBhvr>
                                    </p:animRot>
                                    <p:animRot by="-1500000">
                                      <p:cBhvr>
                                        <p:cTn id="8" dur="125" fill="hold">
                                          <p:stCondLst>
                                            <p:cond delay="125"/>
                                          </p:stCondLst>
                                        </p:cTn>
                                        <p:tgtEl>
                                          <p:spTgt spid="11269"/>
                                        </p:tgtEl>
                                        <p:attrNameLst>
                                          <p:attrName>r</p:attrName>
                                        </p:attrNameLst>
                                      </p:cBhvr>
                                    </p:animRot>
                                    <p:animRot by="-1500000">
                                      <p:cBhvr>
                                        <p:cTn id="9" dur="125" fill="hold">
                                          <p:stCondLst>
                                            <p:cond delay="250"/>
                                          </p:stCondLst>
                                        </p:cTn>
                                        <p:tgtEl>
                                          <p:spTgt spid="11269"/>
                                        </p:tgtEl>
                                        <p:attrNameLst>
                                          <p:attrName>r</p:attrName>
                                        </p:attrNameLst>
                                      </p:cBhvr>
                                    </p:animRot>
                                    <p:animRot by="1500000">
                                      <p:cBhvr>
                                        <p:cTn id="10" dur="125" fill="hold">
                                          <p:stCondLst>
                                            <p:cond delay="375"/>
                                          </p:stCondLst>
                                        </p:cTn>
                                        <p:tgtEl>
                                          <p:spTgt spid="1126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lin ang="8100000" scaled="1"/>
          <a:tileRect/>
        </a:gradFill>
        <a:effectLst/>
      </p:bgPr>
    </p:bg>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endParaRPr lang="en-US" smtClean="0">
              <a:cs typeface="Times New Roman" pitchFamily="18" charset="0"/>
            </a:endParaRPr>
          </a:p>
        </p:txBody>
      </p:sp>
      <p:pic>
        <p:nvPicPr>
          <p:cNvPr id="3" name="Picture 6" descr="16"/>
          <p:cNvPicPr>
            <a:picLocks noChangeAspect="1" noChangeArrowheads="1"/>
          </p:cNvPicPr>
          <p:nvPr/>
        </p:nvPicPr>
        <p:blipFill>
          <a:blip r:embed="rId2" cstate="print"/>
          <a:srcRect/>
          <a:stretch>
            <a:fillRect/>
          </a:stretch>
        </p:blipFill>
        <p:spPr bwMode="auto">
          <a:xfrm>
            <a:off x="0" y="0"/>
            <a:ext cx="9144000" cy="7086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1269" name="Rectangle 4"/>
          <p:cNvSpPr>
            <a:spLocks noChangeArrowheads="1"/>
          </p:cNvSpPr>
          <p:nvPr/>
        </p:nvSpPr>
        <p:spPr bwMode="auto">
          <a:xfrm>
            <a:off x="304800" y="1093887"/>
            <a:ext cx="8534400" cy="5078313"/>
          </a:xfrm>
          <a:prstGeom prst="rect">
            <a:avLst/>
          </a:prstGeom>
          <a:solidFill>
            <a:srgbClr val="DD9FAF"/>
          </a:solidFill>
          <a:ln w="9525">
            <a:noFill/>
            <a:miter lim="800000"/>
            <a:headEnd/>
            <a:tailEnd/>
          </a:ln>
          <a:effectLst>
            <a:outerShdw blurRad="50800" dist="38100" dir="10800000" algn="r" rotWithShape="0">
              <a:prstClr val="black">
                <a:alpha val="40000"/>
              </a:prstClr>
            </a:outerShdw>
          </a:effectLst>
          <a:scene3d>
            <a:camera prst="obliqueTopRight"/>
            <a:lightRig rig="threePt" dir="t"/>
          </a:scene3d>
        </p:spPr>
        <p:txBody>
          <a:bodyPr>
            <a:spAutoFit/>
          </a:bodyPr>
          <a:lstStyle/>
          <a:p>
            <a:pPr algn="just"/>
            <a:r>
              <a:rPr lang="ar-SA" sz="3600" b="1" dirty="0" smtClean="0"/>
              <a:t>ومنذ ذلك الحين حدث تطور كبير فقد أسست كثير من الدول الأخرى منظماتها المهنية للمراجعة وأصبحت تصدر النشرات والتوصيات الخاصة بقواعد وأسس وأساليب المراجعة وأصبحت المراجعة علماً له أصوله وقواعده العلمية وقد طرأت العديد من التغيرات في أهدافه وأساليبه والتي أصبح من أهم أهدافها التحقق من صدق وعدالة القوائم المالية، كما زاد الاهتمام بنظم الرقابة الداخلية من قبل المراجعين وذلك لتحديد مدى ونطاق الفحص </a:t>
            </a:r>
            <a:r>
              <a:rPr lang="ar-SA" sz="3600" b="1" dirty="0" err="1" smtClean="0"/>
              <a:t>الاختبارى</a:t>
            </a:r>
            <a:r>
              <a:rPr lang="ar-SA" sz="3600" b="1" dirty="0" smtClean="0"/>
              <a:t> اللازم لإتمام عملية المراجعة </a:t>
            </a:r>
            <a:endParaRPr lang="en-US" sz="3600" b="1" dirty="0">
              <a:solidFill>
                <a:schemeClr val="bg1"/>
              </a:solidFill>
              <a:cs typeface="+mj-cs"/>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9"/>
                                        </p:tgtEl>
                                        <p:attrNameLst>
                                          <p:attrName>style.visibility</p:attrName>
                                        </p:attrNameLst>
                                      </p:cBhvr>
                                      <p:to>
                                        <p:strVal val="visible"/>
                                      </p:to>
                                    </p:set>
                                    <p:anim calcmode="lin" valueType="num">
                                      <p:cBhvr additive="base">
                                        <p:cTn id="7" dur="500" fill="hold"/>
                                        <p:tgtEl>
                                          <p:spTgt spid="11269"/>
                                        </p:tgtEl>
                                        <p:attrNameLst>
                                          <p:attrName>ppt_x</p:attrName>
                                        </p:attrNameLst>
                                      </p:cBhvr>
                                      <p:tavLst>
                                        <p:tav tm="0">
                                          <p:val>
                                            <p:strVal val="#ppt_x"/>
                                          </p:val>
                                        </p:tav>
                                        <p:tav tm="100000">
                                          <p:val>
                                            <p:strVal val="#ppt_x"/>
                                          </p:val>
                                        </p:tav>
                                      </p:tavLst>
                                    </p:anim>
                                    <p:anim calcmode="lin" valueType="num">
                                      <p:cBhvr additive="base">
                                        <p:cTn id="8" dur="500" fill="hold"/>
                                        <p:tgtEl>
                                          <p:spTgt spid="112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endParaRPr lang="en-US" smtClean="0">
              <a:cs typeface="Times New Roman" pitchFamily="18" charset="0"/>
            </a:endParaRPr>
          </a:p>
        </p:txBody>
      </p:sp>
      <p:pic>
        <p:nvPicPr>
          <p:cNvPr id="3" name="Picture 6" descr="16"/>
          <p:cNvPicPr>
            <a:picLocks noChangeAspect="1" noChangeArrowheads="1"/>
          </p:cNvPicPr>
          <p:nvPr/>
        </p:nvPicPr>
        <p:blipFill>
          <a:blip r:embed="rId2" cstate="print"/>
          <a:srcRect/>
          <a:stretch>
            <a:fillRect/>
          </a:stretch>
        </p:blipFill>
        <p:spPr bwMode="auto">
          <a:xfrm>
            <a:off x="0" y="0"/>
            <a:ext cx="9144000" cy="7086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4" name="Rectangle 7"/>
          <p:cNvSpPr>
            <a:spLocks noChangeArrowheads="1"/>
          </p:cNvSpPr>
          <p:nvPr/>
        </p:nvSpPr>
        <p:spPr bwMode="auto">
          <a:xfrm>
            <a:off x="380999" y="304800"/>
            <a:ext cx="8502655" cy="1200329"/>
          </a:xfrm>
          <a:prstGeom prst="rect">
            <a:avLst/>
          </a:prstGeom>
          <a:solidFill>
            <a:schemeClr val="bg1"/>
          </a:solidFill>
          <a:ln w="9525">
            <a:miter lim="800000"/>
            <a:headEnd/>
            <a:tailEnd/>
          </a:ln>
          <a:scene3d>
            <a:camera prst="legacyPerspectiveBottom"/>
            <a:lightRig rig="legacyFlat3" dir="t"/>
          </a:scene3d>
          <a:sp3d extrusionH="887400" prstMaterial="legacyMatte">
            <a:bevelT w="13500" h="13500" prst="angle"/>
            <a:bevelB w="13500" h="13500" prst="angle"/>
            <a:extrusionClr>
              <a:schemeClr val="bg1"/>
            </a:extrusionClr>
          </a:sp3d>
        </p:spPr>
        <p:txBody>
          <a:bodyPr wrap="square">
            <a:spAutoFit/>
            <a:flatTx/>
          </a:bodyPr>
          <a:lstStyle/>
          <a:p>
            <a:pPr algn="ctr"/>
            <a:r>
              <a:rPr lang="ar-SA" sz="3600" b="1" dirty="0" smtClean="0"/>
              <a:t>جدول يوضح التطور التاريخي لظهور المنظمات المهنية للمراجعة في العالم</a:t>
            </a:r>
            <a:endParaRPr lang="en-US" sz="3600" dirty="0"/>
          </a:p>
        </p:txBody>
      </p:sp>
      <p:graphicFrame>
        <p:nvGraphicFramePr>
          <p:cNvPr id="7" name="جدول 6"/>
          <p:cNvGraphicFramePr>
            <a:graphicFrameLocks noGrp="1"/>
          </p:cNvGraphicFramePr>
          <p:nvPr/>
        </p:nvGraphicFramePr>
        <p:xfrm>
          <a:off x="2514600" y="2057400"/>
          <a:ext cx="4600575" cy="4389120"/>
        </p:xfrm>
        <a:graphic>
          <a:graphicData uri="http://schemas.openxmlformats.org/drawingml/2006/table">
            <a:tbl>
              <a:tblPr rtl="1"/>
              <a:tblGrid>
                <a:gridCol w="2535011"/>
                <a:gridCol w="2065564"/>
              </a:tblGrid>
              <a:tr h="0">
                <a:tc>
                  <a:txBody>
                    <a:bodyPr/>
                    <a:lstStyle/>
                    <a:p>
                      <a:pPr marL="0" marR="0" algn="ctr" rtl="1">
                        <a:spcBef>
                          <a:spcPts val="300"/>
                        </a:spcBef>
                        <a:spcAft>
                          <a:spcPts val="300"/>
                        </a:spcAft>
                      </a:pPr>
                      <a:r>
                        <a:rPr lang="ar-SA" sz="3600" b="1" dirty="0">
                          <a:latin typeface="Times New Roman"/>
                          <a:ea typeface="Times New Roman"/>
                          <a:cs typeface="Simplified Arabic"/>
                        </a:rPr>
                        <a:t>الدولة</a:t>
                      </a:r>
                      <a:endParaRPr lang="en-US" sz="28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gn="ctr" rtl="1">
                        <a:spcBef>
                          <a:spcPts val="300"/>
                        </a:spcBef>
                        <a:spcAft>
                          <a:spcPts val="300"/>
                        </a:spcAft>
                      </a:pPr>
                      <a:r>
                        <a:rPr lang="ar-SA" sz="3600" b="1" dirty="0">
                          <a:latin typeface="Times New Roman"/>
                          <a:ea typeface="Times New Roman"/>
                          <a:cs typeface="Simplified Arabic"/>
                        </a:rPr>
                        <a:t>السنة</a:t>
                      </a:r>
                      <a:endParaRPr lang="en-US" sz="28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0">
                <a:tc>
                  <a:txBody>
                    <a:bodyPr/>
                    <a:lstStyle/>
                    <a:p>
                      <a:pPr marL="0" marR="0" algn="ctr" rtl="1">
                        <a:spcBef>
                          <a:spcPts val="300"/>
                        </a:spcBef>
                        <a:spcAft>
                          <a:spcPts val="300"/>
                        </a:spcAft>
                      </a:pPr>
                      <a:r>
                        <a:rPr lang="ar-SA" sz="3600" b="1" dirty="0">
                          <a:latin typeface="Times New Roman"/>
                          <a:ea typeface="Times New Roman"/>
                          <a:cs typeface="Simplified Arabic"/>
                        </a:rPr>
                        <a:t>بريطانيا</a:t>
                      </a:r>
                      <a:endParaRPr lang="en-US" sz="28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600"/>
                    </a:solidFill>
                  </a:tcPr>
                </a:tc>
                <a:tc>
                  <a:txBody>
                    <a:bodyPr/>
                    <a:lstStyle/>
                    <a:p>
                      <a:pPr marL="0" marR="0" algn="ctr" rtl="1">
                        <a:spcBef>
                          <a:spcPts val="300"/>
                        </a:spcBef>
                        <a:spcAft>
                          <a:spcPts val="300"/>
                        </a:spcAft>
                      </a:pPr>
                      <a:r>
                        <a:rPr lang="ar-SA" sz="3600" b="1">
                          <a:latin typeface="Times New Roman"/>
                          <a:ea typeface="Times New Roman"/>
                          <a:cs typeface="Simplified Arabic"/>
                        </a:rPr>
                        <a:t>1845</a:t>
                      </a:r>
                      <a:endParaRPr lang="en-US" sz="280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600"/>
                    </a:solidFill>
                  </a:tcPr>
                </a:tc>
              </a:tr>
              <a:tr h="0">
                <a:tc>
                  <a:txBody>
                    <a:bodyPr/>
                    <a:lstStyle/>
                    <a:p>
                      <a:pPr marL="0" marR="0" algn="ctr" rtl="1">
                        <a:spcBef>
                          <a:spcPts val="300"/>
                        </a:spcBef>
                        <a:spcAft>
                          <a:spcPts val="300"/>
                        </a:spcAft>
                      </a:pPr>
                      <a:r>
                        <a:rPr lang="ar-SA" sz="3600" b="1" dirty="0">
                          <a:latin typeface="Times New Roman"/>
                          <a:ea typeface="Times New Roman"/>
                          <a:cs typeface="Simplified Arabic"/>
                        </a:rPr>
                        <a:t>كندا</a:t>
                      </a:r>
                      <a:endParaRPr lang="en-US" sz="28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600"/>
                    </a:solidFill>
                  </a:tcPr>
                </a:tc>
                <a:tc>
                  <a:txBody>
                    <a:bodyPr/>
                    <a:lstStyle/>
                    <a:p>
                      <a:pPr marL="0" marR="0" algn="ctr" rtl="1">
                        <a:spcBef>
                          <a:spcPts val="300"/>
                        </a:spcBef>
                        <a:spcAft>
                          <a:spcPts val="300"/>
                        </a:spcAft>
                      </a:pPr>
                      <a:r>
                        <a:rPr lang="ar-SA" sz="3600" b="1" dirty="0">
                          <a:latin typeface="Times New Roman"/>
                          <a:ea typeface="Times New Roman"/>
                          <a:cs typeface="Simplified Arabic"/>
                        </a:rPr>
                        <a:t>1880</a:t>
                      </a:r>
                      <a:endParaRPr lang="en-US" sz="28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600"/>
                    </a:solidFill>
                  </a:tcPr>
                </a:tc>
              </a:tr>
              <a:tr h="0">
                <a:tc>
                  <a:txBody>
                    <a:bodyPr/>
                    <a:lstStyle/>
                    <a:p>
                      <a:pPr marL="0" marR="0" algn="ctr" rtl="1">
                        <a:spcBef>
                          <a:spcPts val="300"/>
                        </a:spcBef>
                        <a:spcAft>
                          <a:spcPts val="300"/>
                        </a:spcAft>
                      </a:pPr>
                      <a:r>
                        <a:rPr lang="ar-SA" sz="3600" b="1">
                          <a:latin typeface="Times New Roman"/>
                          <a:ea typeface="Times New Roman"/>
                          <a:cs typeface="Simplified Arabic"/>
                        </a:rPr>
                        <a:t>فرنسا</a:t>
                      </a:r>
                      <a:endParaRPr lang="en-US" sz="280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600"/>
                    </a:solidFill>
                  </a:tcPr>
                </a:tc>
                <a:tc>
                  <a:txBody>
                    <a:bodyPr/>
                    <a:lstStyle/>
                    <a:p>
                      <a:pPr marL="0" marR="0" algn="ctr" rtl="1">
                        <a:spcBef>
                          <a:spcPts val="300"/>
                        </a:spcBef>
                        <a:spcAft>
                          <a:spcPts val="300"/>
                        </a:spcAft>
                      </a:pPr>
                      <a:r>
                        <a:rPr lang="ar-SA" sz="3600" b="1" dirty="0">
                          <a:latin typeface="Times New Roman"/>
                          <a:ea typeface="Times New Roman"/>
                          <a:cs typeface="Simplified Arabic"/>
                        </a:rPr>
                        <a:t>1881</a:t>
                      </a:r>
                      <a:endParaRPr lang="en-US" sz="28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600"/>
                    </a:solidFill>
                  </a:tcPr>
                </a:tc>
              </a:tr>
              <a:tr h="0">
                <a:tc>
                  <a:txBody>
                    <a:bodyPr/>
                    <a:lstStyle/>
                    <a:p>
                      <a:pPr marL="0" marR="0" algn="ctr" rtl="1">
                        <a:spcBef>
                          <a:spcPts val="300"/>
                        </a:spcBef>
                        <a:spcAft>
                          <a:spcPts val="300"/>
                        </a:spcAft>
                      </a:pPr>
                      <a:r>
                        <a:rPr lang="ar-SA" sz="3600" b="1">
                          <a:latin typeface="Times New Roman"/>
                          <a:ea typeface="Times New Roman"/>
                          <a:cs typeface="Simplified Arabic"/>
                        </a:rPr>
                        <a:t>أمريكا</a:t>
                      </a:r>
                      <a:endParaRPr lang="en-US" sz="280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600"/>
                    </a:solidFill>
                  </a:tcPr>
                </a:tc>
                <a:tc>
                  <a:txBody>
                    <a:bodyPr/>
                    <a:lstStyle/>
                    <a:p>
                      <a:pPr marL="0" marR="0" algn="ctr" rtl="1">
                        <a:spcBef>
                          <a:spcPts val="300"/>
                        </a:spcBef>
                        <a:spcAft>
                          <a:spcPts val="300"/>
                        </a:spcAft>
                      </a:pPr>
                      <a:r>
                        <a:rPr lang="ar-SA" sz="3600" b="1" dirty="0">
                          <a:latin typeface="Times New Roman"/>
                          <a:ea typeface="Times New Roman"/>
                          <a:cs typeface="Simplified Arabic"/>
                        </a:rPr>
                        <a:t>1882</a:t>
                      </a:r>
                      <a:endParaRPr lang="en-US" sz="28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600"/>
                    </a:solidFill>
                  </a:tcPr>
                </a:tc>
              </a:tr>
              <a:tr h="0">
                <a:tc>
                  <a:txBody>
                    <a:bodyPr/>
                    <a:lstStyle/>
                    <a:p>
                      <a:pPr marL="0" marR="0" algn="ctr" rtl="1">
                        <a:spcBef>
                          <a:spcPts val="300"/>
                        </a:spcBef>
                        <a:spcAft>
                          <a:spcPts val="300"/>
                        </a:spcAft>
                      </a:pPr>
                      <a:r>
                        <a:rPr lang="ar-SA" sz="3600" b="1">
                          <a:latin typeface="Times New Roman"/>
                          <a:ea typeface="Times New Roman"/>
                          <a:cs typeface="Simplified Arabic"/>
                        </a:rPr>
                        <a:t>ألمانيا</a:t>
                      </a:r>
                      <a:endParaRPr lang="en-US" sz="280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600"/>
                    </a:solidFill>
                  </a:tcPr>
                </a:tc>
                <a:tc>
                  <a:txBody>
                    <a:bodyPr/>
                    <a:lstStyle/>
                    <a:p>
                      <a:pPr marL="0" marR="0" algn="ctr" rtl="1">
                        <a:spcBef>
                          <a:spcPts val="300"/>
                        </a:spcBef>
                        <a:spcAft>
                          <a:spcPts val="300"/>
                        </a:spcAft>
                      </a:pPr>
                      <a:r>
                        <a:rPr lang="ar-SA" sz="3600" b="1" dirty="0">
                          <a:latin typeface="Times New Roman"/>
                          <a:ea typeface="Times New Roman"/>
                          <a:cs typeface="Simplified Arabic"/>
                        </a:rPr>
                        <a:t>1896</a:t>
                      </a:r>
                      <a:endParaRPr lang="en-US" sz="28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600"/>
                    </a:solidFill>
                  </a:tcPr>
                </a:tc>
              </a:tr>
              <a:tr h="0">
                <a:tc>
                  <a:txBody>
                    <a:bodyPr/>
                    <a:lstStyle/>
                    <a:p>
                      <a:pPr marL="0" marR="0" algn="ctr" rtl="1">
                        <a:spcBef>
                          <a:spcPts val="300"/>
                        </a:spcBef>
                        <a:spcAft>
                          <a:spcPts val="300"/>
                        </a:spcAft>
                      </a:pPr>
                      <a:r>
                        <a:rPr lang="ar-SA" sz="3600" b="1">
                          <a:latin typeface="Times New Roman"/>
                          <a:ea typeface="Times New Roman"/>
                          <a:cs typeface="Simplified Arabic"/>
                        </a:rPr>
                        <a:t>استراليا</a:t>
                      </a:r>
                      <a:endParaRPr lang="en-US" sz="280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600"/>
                    </a:solidFill>
                  </a:tcPr>
                </a:tc>
                <a:tc>
                  <a:txBody>
                    <a:bodyPr/>
                    <a:lstStyle/>
                    <a:p>
                      <a:pPr marL="0" marR="0" algn="ctr" rtl="1">
                        <a:spcBef>
                          <a:spcPts val="300"/>
                        </a:spcBef>
                        <a:spcAft>
                          <a:spcPts val="300"/>
                        </a:spcAft>
                      </a:pPr>
                      <a:r>
                        <a:rPr lang="ar-SA" sz="3600" b="1" dirty="0">
                          <a:latin typeface="Times New Roman"/>
                          <a:ea typeface="Times New Roman"/>
                          <a:cs typeface="Simplified Arabic"/>
                        </a:rPr>
                        <a:t>1904</a:t>
                      </a:r>
                      <a:endParaRPr lang="en-US" sz="28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600"/>
                    </a:solidFill>
                  </a:tcPr>
                </a:tc>
              </a:tr>
              <a:tr h="0">
                <a:tc>
                  <a:txBody>
                    <a:bodyPr/>
                    <a:lstStyle/>
                    <a:p>
                      <a:pPr marL="0" marR="0" algn="ctr" rtl="1">
                        <a:spcBef>
                          <a:spcPts val="300"/>
                        </a:spcBef>
                        <a:spcAft>
                          <a:spcPts val="300"/>
                        </a:spcAft>
                      </a:pPr>
                      <a:r>
                        <a:rPr lang="ar-SA" sz="3600" b="1">
                          <a:latin typeface="Times New Roman"/>
                          <a:ea typeface="Times New Roman"/>
                          <a:cs typeface="Simplified Arabic"/>
                        </a:rPr>
                        <a:t>فنلندا</a:t>
                      </a:r>
                      <a:endParaRPr lang="en-US" sz="280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600"/>
                    </a:solidFill>
                  </a:tcPr>
                </a:tc>
                <a:tc>
                  <a:txBody>
                    <a:bodyPr/>
                    <a:lstStyle/>
                    <a:p>
                      <a:pPr marL="0" marR="0" algn="ctr" rtl="1">
                        <a:spcBef>
                          <a:spcPts val="300"/>
                        </a:spcBef>
                        <a:spcAft>
                          <a:spcPts val="300"/>
                        </a:spcAft>
                      </a:pPr>
                      <a:r>
                        <a:rPr lang="ar-SA" sz="3600" b="1" dirty="0">
                          <a:latin typeface="Times New Roman"/>
                          <a:ea typeface="Times New Roman"/>
                          <a:cs typeface="Simplified Arabic"/>
                        </a:rPr>
                        <a:t>1911</a:t>
                      </a:r>
                      <a:endParaRPr lang="en-US" sz="2800" dirty="0">
                        <a:latin typeface="Times New Roman"/>
                        <a:ea typeface="Times New Roman"/>
                        <a:cs typeface="Simplified Arab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600"/>
                    </a:solidFill>
                  </a:tcPr>
                </a:tc>
              </a:tr>
            </a:tbl>
          </a:graphicData>
        </a:graphic>
      </p:graphicFrame>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Module</Template>
  <TotalTime>5597</TotalTime>
  <Words>899</Words>
  <Application>Microsoft Office PowerPoint</Application>
  <PresentationFormat>On-screen Show (4:3)</PresentationFormat>
  <Paragraphs>93</Paragraphs>
  <Slides>25</Slides>
  <Notes>2</Notes>
  <HiddenSlides>0</HiddenSlides>
  <MMClips>0</MMClips>
  <ScaleCrop>false</ScaleCrop>
  <HeadingPairs>
    <vt:vector size="4" baseType="variant">
      <vt:variant>
        <vt:lpstr>Theme</vt:lpstr>
      </vt:variant>
      <vt:variant>
        <vt:i4>5</vt:i4>
      </vt:variant>
      <vt:variant>
        <vt:lpstr>Slide Titles</vt:lpstr>
      </vt:variant>
      <vt:variant>
        <vt:i4>25</vt:i4>
      </vt:variant>
    </vt:vector>
  </HeadingPairs>
  <TitlesOfParts>
    <vt:vector size="30" baseType="lpstr">
      <vt:lpstr>Flow</vt:lpstr>
      <vt:lpstr>Concourse</vt:lpstr>
      <vt:lpstr>Trek</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مفهوم مراجعة الحسابات</vt:lpstr>
      <vt:lpstr>PowerPoint Presentation</vt:lpstr>
      <vt:lpstr>PowerPoint Presentation</vt:lpstr>
      <vt:lpstr>الفرق بين المحاسبة والمراجعة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ALI SAHIUNY</cp:lastModifiedBy>
  <cp:revision>801</cp:revision>
  <cp:lastPrinted>1601-01-01T00:00:00Z</cp:lastPrinted>
  <dcterms:created xsi:type="dcterms:W3CDTF">1601-01-01T00:00:00Z</dcterms:created>
  <dcterms:modified xsi:type="dcterms:W3CDTF">2021-05-24T04:46:19Z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