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38" r:id="rId1"/>
    <p:sldMasterId id="2147483910" r:id="rId2"/>
    <p:sldMasterId id="2147483922" r:id="rId3"/>
  </p:sldMasterIdLst>
  <p:notesMasterIdLst>
    <p:notesMasterId r:id="rId24"/>
  </p:notesMasterIdLst>
  <p:sldIdLst>
    <p:sldId id="294" r:id="rId4"/>
    <p:sldId id="503" r:id="rId5"/>
    <p:sldId id="518" r:id="rId6"/>
    <p:sldId id="528" r:id="rId7"/>
    <p:sldId id="529" r:id="rId8"/>
    <p:sldId id="531" r:id="rId9"/>
    <p:sldId id="530" r:id="rId10"/>
    <p:sldId id="532" r:id="rId11"/>
    <p:sldId id="533" r:id="rId12"/>
    <p:sldId id="534" r:id="rId13"/>
    <p:sldId id="527" r:id="rId14"/>
    <p:sldId id="536" r:id="rId15"/>
    <p:sldId id="535" r:id="rId16"/>
    <p:sldId id="526" r:id="rId17"/>
    <p:sldId id="521" r:id="rId18"/>
    <p:sldId id="522" r:id="rId19"/>
    <p:sldId id="524" r:id="rId20"/>
    <p:sldId id="523" r:id="rId21"/>
    <p:sldId id="525" r:id="rId22"/>
    <p:sldId id="510" r:id="rId23"/>
  </p:sldIdLst>
  <p:sldSz cx="9144000" cy="6858000" type="screen4x3"/>
  <p:notesSz cx="6858000" cy="9144000"/>
  <p:defaultTextStyle>
    <a:defPPr>
      <a:defRPr lang="ar-SA"/>
    </a:defPPr>
    <a:lvl1pPr algn="r" rtl="1" fontAlgn="base">
      <a:spcBef>
        <a:spcPct val="0"/>
      </a:spcBef>
      <a:spcAft>
        <a:spcPct val="0"/>
      </a:spcAft>
      <a:defRPr kern="1200">
        <a:solidFill>
          <a:schemeClr val="tx1"/>
        </a:solidFill>
        <a:latin typeface="Edwardian Script ITC" pitchFamily="66" charset="0"/>
        <a:ea typeface="+mn-ea"/>
        <a:cs typeface="Arial" pitchFamily="34" charset="0"/>
      </a:defRPr>
    </a:lvl1pPr>
    <a:lvl2pPr marL="457200" algn="r" rtl="1" fontAlgn="base">
      <a:spcBef>
        <a:spcPct val="0"/>
      </a:spcBef>
      <a:spcAft>
        <a:spcPct val="0"/>
      </a:spcAft>
      <a:defRPr kern="1200">
        <a:solidFill>
          <a:schemeClr val="tx1"/>
        </a:solidFill>
        <a:latin typeface="Edwardian Script ITC" pitchFamily="66" charset="0"/>
        <a:ea typeface="+mn-ea"/>
        <a:cs typeface="Arial" pitchFamily="34" charset="0"/>
      </a:defRPr>
    </a:lvl2pPr>
    <a:lvl3pPr marL="914400" algn="r" rtl="1" fontAlgn="base">
      <a:spcBef>
        <a:spcPct val="0"/>
      </a:spcBef>
      <a:spcAft>
        <a:spcPct val="0"/>
      </a:spcAft>
      <a:defRPr kern="1200">
        <a:solidFill>
          <a:schemeClr val="tx1"/>
        </a:solidFill>
        <a:latin typeface="Edwardian Script ITC" pitchFamily="66" charset="0"/>
        <a:ea typeface="+mn-ea"/>
        <a:cs typeface="Arial" pitchFamily="34" charset="0"/>
      </a:defRPr>
    </a:lvl3pPr>
    <a:lvl4pPr marL="1371600" algn="r" rtl="1" fontAlgn="base">
      <a:spcBef>
        <a:spcPct val="0"/>
      </a:spcBef>
      <a:spcAft>
        <a:spcPct val="0"/>
      </a:spcAft>
      <a:defRPr kern="1200">
        <a:solidFill>
          <a:schemeClr val="tx1"/>
        </a:solidFill>
        <a:latin typeface="Edwardian Script ITC" pitchFamily="66" charset="0"/>
        <a:ea typeface="+mn-ea"/>
        <a:cs typeface="Arial" pitchFamily="34" charset="0"/>
      </a:defRPr>
    </a:lvl4pPr>
    <a:lvl5pPr marL="1828800" algn="r" rtl="1" fontAlgn="base">
      <a:spcBef>
        <a:spcPct val="0"/>
      </a:spcBef>
      <a:spcAft>
        <a:spcPct val="0"/>
      </a:spcAft>
      <a:defRPr kern="1200">
        <a:solidFill>
          <a:schemeClr val="tx1"/>
        </a:solidFill>
        <a:latin typeface="Edwardian Script ITC" pitchFamily="66" charset="0"/>
        <a:ea typeface="+mn-ea"/>
        <a:cs typeface="Arial" pitchFamily="34" charset="0"/>
      </a:defRPr>
    </a:lvl5pPr>
    <a:lvl6pPr marL="2286000" algn="l" defTabSz="914400" rtl="0" eaLnBrk="1" latinLnBrk="0" hangingPunct="1">
      <a:defRPr kern="1200">
        <a:solidFill>
          <a:schemeClr val="tx1"/>
        </a:solidFill>
        <a:latin typeface="Edwardian Script ITC" pitchFamily="66" charset="0"/>
        <a:ea typeface="+mn-ea"/>
        <a:cs typeface="Arial" pitchFamily="34" charset="0"/>
      </a:defRPr>
    </a:lvl6pPr>
    <a:lvl7pPr marL="2743200" algn="l" defTabSz="914400" rtl="0" eaLnBrk="1" latinLnBrk="0" hangingPunct="1">
      <a:defRPr kern="1200">
        <a:solidFill>
          <a:schemeClr val="tx1"/>
        </a:solidFill>
        <a:latin typeface="Edwardian Script ITC" pitchFamily="66" charset="0"/>
        <a:ea typeface="+mn-ea"/>
        <a:cs typeface="Arial" pitchFamily="34" charset="0"/>
      </a:defRPr>
    </a:lvl7pPr>
    <a:lvl8pPr marL="3200400" algn="l" defTabSz="914400" rtl="0" eaLnBrk="1" latinLnBrk="0" hangingPunct="1">
      <a:defRPr kern="1200">
        <a:solidFill>
          <a:schemeClr val="tx1"/>
        </a:solidFill>
        <a:latin typeface="Edwardian Script ITC" pitchFamily="66" charset="0"/>
        <a:ea typeface="+mn-ea"/>
        <a:cs typeface="Arial" pitchFamily="34" charset="0"/>
      </a:defRPr>
    </a:lvl8pPr>
    <a:lvl9pPr marL="3657600" algn="l" defTabSz="914400" rtl="0" eaLnBrk="1" latinLnBrk="0" hangingPunct="1">
      <a:defRPr kern="1200">
        <a:solidFill>
          <a:schemeClr val="tx1"/>
        </a:solidFill>
        <a:latin typeface="Edwardian Script ITC" pitchFamily="66"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FF33"/>
    <a:srgbClr val="FF66FF"/>
    <a:srgbClr val="A9C6FF"/>
    <a:srgbClr val="3333FF"/>
    <a:srgbClr val="006600"/>
    <a:srgbClr val="FFFF00"/>
    <a:srgbClr val="DD9FAF"/>
    <a:srgbClr val="FF6600"/>
    <a:srgbClr val="CC9900"/>
    <a:srgbClr val="FFA74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0157" autoAdjust="0"/>
    <p:restoredTop sz="94180" autoAdjust="0"/>
  </p:normalViewPr>
  <p:slideViewPr>
    <p:cSldViewPr>
      <p:cViewPr>
        <p:scale>
          <a:sx n="60" d="100"/>
          <a:sy n="60" d="100"/>
        </p:scale>
        <p:origin x="-1398" y="-204"/>
      </p:cViewPr>
      <p:guideLst>
        <p:guide orient="horz" pos="2160"/>
        <p:guide pos="2880"/>
      </p:guideLst>
    </p:cSldViewPr>
  </p:slideViewPr>
  <p:outlineViewPr>
    <p:cViewPr>
      <p:scale>
        <a:sx n="33" d="100"/>
        <a:sy n="33" d="100"/>
      </p:scale>
      <p:origin x="0" y="2766"/>
    </p:cViewPr>
  </p:outlineViewPr>
  <p:notesTextViewPr>
    <p:cViewPr>
      <p:scale>
        <a:sx n="100" d="100"/>
        <a:sy n="100" d="100"/>
      </p:scale>
      <p:origin x="0" y="0"/>
    </p:cViewPr>
  </p:notesTextViewPr>
  <p:sorterViewPr>
    <p:cViewPr>
      <p:scale>
        <a:sx n="48" d="100"/>
        <a:sy n="48" d="100"/>
      </p:scale>
      <p:origin x="-90" y="438"/>
    </p:cViewPr>
  </p:sorterViewPr>
  <p:gridSpacing cx="75895" cy="75895"/>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93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atin typeface="Arial" pitchFamily="34" charset="0"/>
                <a:cs typeface="Arial" pitchFamily="34" charset="0"/>
              </a:defRPr>
            </a:lvl1pPr>
          </a:lstStyle>
          <a:p>
            <a:pPr>
              <a:defRPr/>
            </a:pPr>
            <a:endParaRPr lang="en-US"/>
          </a:p>
        </p:txBody>
      </p:sp>
      <p:sp>
        <p:nvSpPr>
          <p:cNvPr id="5939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pitchFamily="34" charset="0"/>
                <a:cs typeface="Arial" pitchFamily="34" charset="0"/>
              </a:defRPr>
            </a:lvl1pPr>
          </a:lstStyle>
          <a:p>
            <a:pPr>
              <a:defRPr/>
            </a:pPr>
            <a:endParaRPr lang="en-US"/>
          </a:p>
        </p:txBody>
      </p:sp>
      <p:sp>
        <p:nvSpPr>
          <p:cNvPr id="389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5939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939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atin typeface="Arial" pitchFamily="34" charset="0"/>
                <a:cs typeface="Arial" pitchFamily="34" charset="0"/>
              </a:defRPr>
            </a:lvl1pPr>
          </a:lstStyle>
          <a:p>
            <a:pPr>
              <a:defRPr/>
            </a:pPr>
            <a:endParaRPr lang="en-US"/>
          </a:p>
        </p:txBody>
      </p:sp>
      <p:sp>
        <p:nvSpPr>
          <p:cNvPr id="5939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pitchFamily="34" charset="0"/>
                <a:cs typeface="Arial" pitchFamily="34" charset="0"/>
              </a:defRPr>
            </a:lvl1pPr>
          </a:lstStyle>
          <a:p>
            <a:pPr>
              <a:defRPr/>
            </a:pPr>
            <a:fld id="{DC385046-1F00-493C-9ACD-F5374566A98A}" type="slidenum">
              <a:rPr lang="en-US"/>
              <a:pPr>
                <a:defRPr/>
              </a:pPr>
              <a:t>‹#›</a:t>
            </a:fld>
            <a:endParaRPr lang="en-US"/>
          </a:p>
        </p:txBody>
      </p:sp>
    </p:spTree>
    <p:extLst>
      <p:ext uri="{BB962C8B-B14F-4D97-AF65-F5344CB8AC3E}">
        <p14:creationId xmlns:p14="http://schemas.microsoft.com/office/powerpoint/2010/main" val="3017065268"/>
      </p:ext>
    </p:extLst>
  </p:cSld>
  <p:clrMap bg1="lt1" tx1="dk1" bg2="lt2" tx2="dk2" accent1="accent1" accent2="accent2" accent3="accent3" accent4="accent4" accent5="accent5" accent6="accent6" hlink="hlink" folHlink="folHlink"/>
  <p:notesStyle>
    <a:lvl1pPr algn="r" rtl="1" eaLnBrk="0" fontAlgn="base" hangingPunct="0">
      <a:spcBef>
        <a:spcPct val="30000"/>
      </a:spcBef>
      <a:spcAft>
        <a:spcPct val="0"/>
      </a:spcAft>
      <a:defRPr sz="1200" kern="1200">
        <a:solidFill>
          <a:schemeClr val="tx1"/>
        </a:solidFill>
        <a:latin typeface="Arial" pitchFamily="34" charset="0"/>
        <a:ea typeface="+mn-ea"/>
        <a:cs typeface="Arial" pitchFamily="34" charset="0"/>
      </a:defRPr>
    </a:lvl1pPr>
    <a:lvl2pPr marL="457200" algn="r" rtl="1" eaLnBrk="0" fontAlgn="base" hangingPunct="0">
      <a:spcBef>
        <a:spcPct val="30000"/>
      </a:spcBef>
      <a:spcAft>
        <a:spcPct val="0"/>
      </a:spcAft>
      <a:defRPr sz="1200" kern="1200">
        <a:solidFill>
          <a:schemeClr val="tx1"/>
        </a:solidFill>
        <a:latin typeface="Arial" pitchFamily="34" charset="0"/>
        <a:ea typeface="+mn-ea"/>
        <a:cs typeface="Arial" pitchFamily="34" charset="0"/>
      </a:defRPr>
    </a:lvl2pPr>
    <a:lvl3pPr marL="914400" algn="r" rtl="1" eaLnBrk="0" fontAlgn="base" hangingPunct="0">
      <a:spcBef>
        <a:spcPct val="30000"/>
      </a:spcBef>
      <a:spcAft>
        <a:spcPct val="0"/>
      </a:spcAft>
      <a:defRPr sz="1200" kern="1200">
        <a:solidFill>
          <a:schemeClr val="tx1"/>
        </a:solidFill>
        <a:latin typeface="Arial" pitchFamily="34" charset="0"/>
        <a:ea typeface="+mn-ea"/>
        <a:cs typeface="Arial" pitchFamily="34" charset="0"/>
      </a:defRPr>
    </a:lvl3pPr>
    <a:lvl4pPr marL="1371600" algn="r" rtl="1" eaLnBrk="0" fontAlgn="base" hangingPunct="0">
      <a:spcBef>
        <a:spcPct val="30000"/>
      </a:spcBef>
      <a:spcAft>
        <a:spcPct val="0"/>
      </a:spcAft>
      <a:defRPr sz="1200" kern="1200">
        <a:solidFill>
          <a:schemeClr val="tx1"/>
        </a:solidFill>
        <a:latin typeface="Arial" pitchFamily="34" charset="0"/>
        <a:ea typeface="+mn-ea"/>
        <a:cs typeface="Arial" pitchFamily="34" charset="0"/>
      </a:defRPr>
    </a:lvl4pPr>
    <a:lvl5pPr marL="1828800" algn="r" rtl="1" eaLnBrk="0" fontAlgn="base" hangingPunct="0">
      <a:spcBef>
        <a:spcPct val="30000"/>
      </a:spcBef>
      <a:spcAft>
        <a:spcPct val="0"/>
      </a:spcAft>
      <a:defRPr sz="1200" kern="1200">
        <a:solidFill>
          <a:schemeClr val="tx1"/>
        </a:solidFill>
        <a:latin typeface="Arial" pitchFamily="34" charset="0"/>
        <a:ea typeface="+mn-ea"/>
        <a:cs typeface="Arial" pitchFamily="34" charset="0"/>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E13D4CA0-F2F1-4744-B203-8BC7DA97C715}" type="slidenum">
              <a:rPr lang="en-US" smtClean="0"/>
              <a:pPr/>
              <a:t>1</a:t>
            </a:fld>
            <a:endParaRPr lang="en-US" smtClean="0"/>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12C20615-2EEB-4200-841C-3868CFEB8318}" type="slidenum">
              <a:rPr lang="en-US" smtClean="0"/>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5F79BC50-87AC-4350-9CB0-BCB8A6CB7796}"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C53D9A44-12AB-4790-AEA6-3D8F381DF98B}" type="slidenum">
              <a:rPr lang="en-US" smtClean="0"/>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pPr>
              <a:defRPr/>
            </a:pPr>
            <a:endParaRPr lang="en-US"/>
          </a:p>
        </p:txBody>
      </p:sp>
      <p:sp>
        <p:nvSpPr>
          <p:cNvPr id="2" name="Footer Placeholder 1"/>
          <p:cNvSpPr>
            <a:spLocks noGrp="1"/>
          </p:cNvSpPr>
          <p:nvPr>
            <p:ph type="ftr" sz="quarter" idx="11"/>
          </p:nvPr>
        </p:nvSpPr>
        <p:spPr/>
        <p:txBody>
          <a:bodyPr/>
          <a:lstStyle/>
          <a:p>
            <a:pPr>
              <a:defRPr/>
            </a:pPr>
            <a:endParaRPr lang="en-US"/>
          </a:p>
        </p:txBody>
      </p:sp>
      <p:sp>
        <p:nvSpPr>
          <p:cNvPr id="15" name="Slide Number Placeholder 14"/>
          <p:cNvSpPr>
            <a:spLocks noGrp="1"/>
          </p:cNvSpPr>
          <p:nvPr>
            <p:ph type="sldNum" sz="quarter" idx="12"/>
          </p:nvPr>
        </p:nvSpPr>
        <p:spPr>
          <a:xfrm>
            <a:off x="8229600" y="6473952"/>
            <a:ext cx="758952" cy="246888"/>
          </a:xfrm>
        </p:spPr>
        <p:txBody>
          <a:bodyPr/>
          <a:lstStyle/>
          <a:p>
            <a:pPr>
              <a:defRPr/>
            </a:pPr>
            <a:fld id="{12C20615-2EEB-4200-841C-3868CFEB8318}" type="slidenum">
              <a:rPr lang="en-US" smtClean="0"/>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pPr>
              <a:defRPr/>
            </a:pPr>
            <a:endParaRPr lang="en-US"/>
          </a:p>
        </p:txBody>
      </p:sp>
      <p:sp>
        <p:nvSpPr>
          <p:cNvPr id="19" name="Footer Placeholder 18"/>
          <p:cNvSpPr>
            <a:spLocks noGrp="1"/>
          </p:cNvSpPr>
          <p:nvPr>
            <p:ph type="ftr" sz="quarter" idx="11"/>
          </p:nvPr>
        </p:nvSpPr>
        <p:spPr>
          <a:xfrm>
            <a:off x="3581400" y="76200"/>
            <a:ext cx="2895600" cy="288925"/>
          </a:xfrm>
        </p:spPr>
        <p:txBody>
          <a:bodyPr/>
          <a:lstStyle/>
          <a:p>
            <a:pPr>
              <a:defRPr/>
            </a:pPr>
            <a:endParaRPr lang="en-US"/>
          </a:p>
        </p:txBody>
      </p:sp>
      <p:sp>
        <p:nvSpPr>
          <p:cNvPr id="16" name="Slide Number Placeholder 15"/>
          <p:cNvSpPr>
            <a:spLocks noGrp="1"/>
          </p:cNvSpPr>
          <p:nvPr>
            <p:ph type="sldNum" sz="quarter" idx="12"/>
          </p:nvPr>
        </p:nvSpPr>
        <p:spPr>
          <a:xfrm>
            <a:off x="8229600" y="6473952"/>
            <a:ext cx="758952" cy="246888"/>
          </a:xfrm>
        </p:spPr>
        <p:txBody>
          <a:bodyPr/>
          <a:lstStyle/>
          <a:p>
            <a:pPr>
              <a:defRPr/>
            </a:pPr>
            <a:fld id="{A8484A06-91F3-4673-8094-9DA69091EE72}" type="slidenum">
              <a:rPr lang="en-US" smtClean="0"/>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pPr>
              <a:defRPr/>
            </a:pPr>
            <a:endParaRPr lang="en-US"/>
          </a:p>
        </p:txBody>
      </p:sp>
      <p:sp>
        <p:nvSpPr>
          <p:cNvPr id="11" name="Footer Placeholder 10"/>
          <p:cNvSpPr>
            <a:spLocks noGrp="1"/>
          </p:cNvSpPr>
          <p:nvPr>
            <p:ph type="ftr" sz="quarter" idx="11"/>
          </p:nvPr>
        </p:nvSpPr>
        <p:spPr/>
        <p:txBody>
          <a:bodyPr/>
          <a:lstStyle/>
          <a:p>
            <a:pPr>
              <a:defRPr/>
            </a:pPr>
            <a:endParaRPr lang="en-US"/>
          </a:p>
        </p:txBody>
      </p:sp>
      <p:sp>
        <p:nvSpPr>
          <p:cNvPr id="16" name="Slide Number Placeholder 15"/>
          <p:cNvSpPr>
            <a:spLocks noGrp="1"/>
          </p:cNvSpPr>
          <p:nvPr>
            <p:ph type="sldNum" sz="quarter" idx="12"/>
          </p:nvPr>
        </p:nvSpPr>
        <p:spPr/>
        <p:txBody>
          <a:bodyPr/>
          <a:lstStyle/>
          <a:p>
            <a:pPr>
              <a:defRPr/>
            </a:pPr>
            <a:fld id="{19F04618-FE45-4A7F-BC08-06DB9B228A8D}" type="slidenum">
              <a:rPr lang="en-US" smtClean="0"/>
              <a:pPr>
                <a:defRPr/>
              </a:pPr>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pPr>
              <a:defRPr/>
            </a:pPr>
            <a:endParaRPr lang="en-US"/>
          </a:p>
        </p:txBody>
      </p:sp>
      <p:sp>
        <p:nvSpPr>
          <p:cNvPr id="10" name="Footer Placeholder 9"/>
          <p:cNvSpPr>
            <a:spLocks noGrp="1"/>
          </p:cNvSpPr>
          <p:nvPr>
            <p:ph type="ftr" sz="quarter" idx="11"/>
          </p:nvPr>
        </p:nvSpPr>
        <p:spPr/>
        <p:txBody>
          <a:bodyPr/>
          <a:lstStyle/>
          <a:p>
            <a:pPr>
              <a:defRPr/>
            </a:pPr>
            <a:endParaRPr lang="en-US"/>
          </a:p>
        </p:txBody>
      </p:sp>
      <p:sp>
        <p:nvSpPr>
          <p:cNvPr id="31" name="Slide Number Placeholder 30"/>
          <p:cNvSpPr>
            <a:spLocks noGrp="1"/>
          </p:cNvSpPr>
          <p:nvPr>
            <p:ph type="sldNum" sz="quarter" idx="12"/>
          </p:nvPr>
        </p:nvSpPr>
        <p:spPr/>
        <p:txBody>
          <a:bodyPr/>
          <a:lstStyle/>
          <a:p>
            <a:pPr>
              <a:defRPr/>
            </a:pPr>
            <a:fld id="{7AFF20F4-3163-40D5-8669-28F0D655234D}" type="slidenum">
              <a:rPr lang="en-US" smtClean="0"/>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a:xfrm>
            <a:off x="8229600" y="6477000"/>
            <a:ext cx="762000" cy="246888"/>
          </a:xfrm>
        </p:spPr>
        <p:txBody>
          <a:bodyPr/>
          <a:lstStyle/>
          <a:p>
            <a:pPr>
              <a:defRPr/>
            </a:pPr>
            <a:fld id="{F523D27E-7DA3-448A-B1E9-6BB2FB7A786C}" type="slidenum">
              <a:rPr lang="en-US" smtClean="0"/>
              <a:pPr>
                <a:defRPr/>
              </a:pPr>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pPr>
              <a:defRPr/>
            </a:pPr>
            <a:endParaRPr lang="en-US"/>
          </a:p>
        </p:txBody>
      </p:sp>
      <p:sp>
        <p:nvSpPr>
          <p:cNvPr id="21" name="Footer Placeholder 20"/>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795EDCDF-2394-4A21-92FA-CBA54C7C5372}" type="slidenum">
              <a:rPr lang="en-US" smtClean="0"/>
              <a:pPr>
                <a:defRPr/>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pPr>
              <a:defRPr/>
            </a:pPr>
            <a:endParaRPr lang="en-US"/>
          </a:p>
        </p:txBody>
      </p:sp>
      <p:sp>
        <p:nvSpPr>
          <p:cNvPr id="24" name="Footer Placeholder 23"/>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97B052AD-D30C-4935-8D8A-5DB7F4647FBB}" type="slidenum">
              <a:rPr lang="en-US" smtClean="0"/>
              <a:pPr>
                <a:defRPr/>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pPr>
              <a:defRPr/>
            </a:pPr>
            <a:endParaRPr lang="en-US"/>
          </a:p>
        </p:txBody>
      </p:sp>
      <p:sp>
        <p:nvSpPr>
          <p:cNvPr id="29" name="Footer Placeholder 28"/>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4D93F67A-1804-4D7F-8C02-038552F49CCD}"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A8484A06-91F3-4673-8094-9DA69091EE72}" type="slidenum">
              <a:rPr lang="en-US" smtClean="0"/>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31" name="Slide Number Placeholder 30"/>
          <p:cNvSpPr>
            <a:spLocks noGrp="1"/>
          </p:cNvSpPr>
          <p:nvPr>
            <p:ph type="sldNum" sz="quarter" idx="12"/>
          </p:nvPr>
        </p:nvSpPr>
        <p:spPr/>
        <p:txBody>
          <a:bodyPr/>
          <a:lstStyle/>
          <a:p>
            <a:pPr>
              <a:defRPr/>
            </a:pPr>
            <a:fld id="{3917C20A-23E8-436A-9EAD-56B7A9E19741}" type="slidenum">
              <a:rPr lang="en-US" smtClean="0"/>
              <a:pPr>
                <a:defRPr/>
              </a:pPr>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5F79BC50-87AC-4350-9CB0-BCB8A6CB7796}" type="slidenum">
              <a:rPr lang="en-US" smtClean="0"/>
              <a:pPr>
                <a:defRPr/>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C53D9A44-12AB-4790-AEA6-3D8F381DF98B}" type="slidenum">
              <a:rPr lang="en-US" smtClean="0"/>
              <a:pPr>
                <a:defRPr/>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12C20615-2EEB-4200-841C-3868CFEB8318}" type="slidenum">
              <a:rPr lang="en-US" smtClean="0"/>
              <a:pPr>
                <a:defRPr/>
              </a:pPr>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A8484A06-91F3-4673-8094-9DA69091EE72}" type="slidenum">
              <a:rPr lang="en-US" smtClean="0"/>
              <a:pPr>
                <a:defRPr/>
              </a:pPr>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19F04618-FE45-4A7F-BC08-06DB9B228A8D}" type="slidenum">
              <a:rPr lang="en-US" smtClean="0"/>
              <a:pPr>
                <a:defRPr/>
              </a:pPr>
              <a:t>‹#›</a:t>
            </a:fld>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7AFF20F4-3163-40D5-8669-28F0D655234D}" type="slidenum">
              <a:rPr lang="en-US" smtClean="0"/>
              <a:pPr>
                <a:defRPr/>
              </a:pPr>
              <a:t>‹#›</a:t>
            </a:fld>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F523D27E-7DA3-448A-B1E9-6BB2FB7A786C}" type="slidenum">
              <a:rPr lang="en-US" smtClean="0"/>
              <a:pPr>
                <a:defRPr/>
              </a:pPr>
              <a:t>‹#›</a:t>
            </a:fld>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795EDCDF-2394-4A21-92FA-CBA54C7C5372}" type="slidenum">
              <a:rPr lang="en-US" smtClean="0"/>
              <a:pPr>
                <a:defRPr/>
              </a:pPr>
              <a:t>‹#›</a:t>
            </a:fld>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97B052AD-D30C-4935-8D8A-5DB7F4647FBB}" type="slidenum">
              <a:rPr 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19F04618-FE45-4A7F-BC08-06DB9B228A8D}" type="slidenum">
              <a:rPr lang="en-US" smtClean="0"/>
              <a:pPr>
                <a:defRPr/>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4D93F67A-1804-4D7F-8C02-038552F49CCD}" type="slidenum">
              <a:rPr lang="en-US" smtClean="0"/>
              <a:pPr>
                <a:defRPr/>
              </a:pPr>
              <a:t>‹#›</a:t>
            </a:fld>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3917C20A-23E8-436A-9EAD-56B7A9E19741}" type="slidenum">
              <a:rPr lang="en-US" smtClean="0"/>
              <a:pPr>
                <a:defRPr/>
              </a:pPr>
              <a:t>‹#›</a:t>
            </a:fld>
            <a:endParaRPr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5F79BC50-87AC-4350-9CB0-BCB8A6CB7796}" type="slidenum">
              <a:rPr lang="en-US" smtClean="0"/>
              <a:pPr>
                <a:defRPr/>
              </a:pPr>
              <a:t>‹#›</a:t>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C53D9A44-12AB-4790-AEA6-3D8F381DF98B}" type="slidenum">
              <a:rPr lang="en-US" smtClean="0"/>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7AFF20F4-3163-40D5-8669-28F0D655234D}" type="slidenum">
              <a:rPr lang="en-US" smtClean="0"/>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F523D27E-7DA3-448A-B1E9-6BB2FB7A786C}" type="slidenum">
              <a:rPr lang="en-US" smtClean="0"/>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795EDCDF-2394-4A21-92FA-CBA54C7C5372}"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97B052AD-D30C-4935-8D8A-5DB7F4647FBB}"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4D93F67A-1804-4D7F-8C02-038552F49CCD}" type="slidenum">
              <a:rPr lang="en-US" smtClean="0"/>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3917C20A-23E8-436A-9EAD-56B7A9E19741}" type="slidenum">
              <a:rPr lang="en-US" smtClean="0"/>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90530CB8-2FB2-408E-8C00-FF68A18781D7}" type="slidenum">
              <a:rPr lang="en-US" smtClean="0"/>
              <a:pPr>
                <a:defRPr/>
              </a:pPr>
              <a:t>‹#›</a:t>
            </a:fld>
            <a:endParaRPr lang="en-US"/>
          </a:p>
        </p:txBody>
      </p:sp>
    </p:spTree>
  </p:cSld>
  <p:clrMap bg1="lt1" tx1="dk1" bg2="lt2" tx2="dk2" accent1="accent1" accent2="accent2" accent3="accent3" accent4="accent4" accent5="accent5" accent6="accent6" hlink="hlink" folHlink="folHlink"/>
  <p:sldLayoutIdLst>
    <p:sldLayoutId id="2147483839" r:id="rId1"/>
    <p:sldLayoutId id="2147483840" r:id="rId2"/>
    <p:sldLayoutId id="2147483841" r:id="rId3"/>
    <p:sldLayoutId id="2147483842" r:id="rId4"/>
    <p:sldLayoutId id="2147483843" r:id="rId5"/>
    <p:sldLayoutId id="2147483844" r:id="rId6"/>
    <p:sldLayoutId id="2147483845" r:id="rId7"/>
    <p:sldLayoutId id="2147483846" r:id="rId8"/>
    <p:sldLayoutId id="2147483847" r:id="rId9"/>
    <p:sldLayoutId id="2147483848" r:id="rId10"/>
    <p:sldLayoutId id="214748384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pPr>
              <a:defRPr/>
            </a:pPr>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pPr>
              <a:defRPr/>
            </a:pPr>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pPr>
              <a:defRPr/>
            </a:pPr>
            <a:fld id="{90530CB8-2FB2-408E-8C00-FF68A18781D7}" type="slidenum">
              <a:rPr lang="en-US" smtClean="0"/>
              <a:pPr>
                <a:defRPr/>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911" r:id="rId1"/>
    <p:sldLayoutId id="2147483912" r:id="rId2"/>
    <p:sldLayoutId id="2147483913" r:id="rId3"/>
    <p:sldLayoutId id="2147483914" r:id="rId4"/>
    <p:sldLayoutId id="2147483915" r:id="rId5"/>
    <p:sldLayoutId id="2147483916" r:id="rId6"/>
    <p:sldLayoutId id="2147483917" r:id="rId7"/>
    <p:sldLayoutId id="2147483918" r:id="rId8"/>
    <p:sldLayoutId id="2147483919" r:id="rId9"/>
    <p:sldLayoutId id="2147483920" r:id="rId10"/>
    <p:sldLayoutId id="214748392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90530CB8-2FB2-408E-8C00-FF68A18781D7}" type="slidenum">
              <a:rPr lang="en-US" smtClean="0"/>
              <a:pPr>
                <a:defRPr/>
              </a:pPr>
              <a:t>‹#›</a:t>
            </a:fld>
            <a:endParaRPr lang="en-US"/>
          </a:p>
        </p:txBody>
      </p:sp>
    </p:spTree>
  </p:cSld>
  <p:clrMap bg1="lt1" tx1="dk1" bg2="lt2" tx2="dk2" accent1="accent1" accent2="accent2" accent3="accent3" accent4="accent4" accent5="accent5" accent6="accent6" hlink="hlink" folHlink="folHlink"/>
  <p:sldLayoutIdLst>
    <p:sldLayoutId id="2147483923" r:id="rId1"/>
    <p:sldLayoutId id="2147483924" r:id="rId2"/>
    <p:sldLayoutId id="2147483925" r:id="rId3"/>
    <p:sldLayoutId id="2147483926" r:id="rId4"/>
    <p:sldLayoutId id="2147483927" r:id="rId5"/>
    <p:sldLayoutId id="2147483928" r:id="rId6"/>
    <p:sldLayoutId id="2147483929" r:id="rId7"/>
    <p:sldLayoutId id="2147483930" r:id="rId8"/>
    <p:sldLayoutId id="2147483931" r:id="rId9"/>
    <p:sldLayoutId id="2147483932" r:id="rId10"/>
    <p:sldLayoutId id="214748393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0.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5.jpeg"/><Relationship Id="rId7" Type="http://schemas.openxmlformats.org/officeDocument/2006/relationships/image" Target="../media/image9.jpeg"/><Relationship Id="rId2" Type="http://schemas.openxmlformats.org/officeDocument/2006/relationships/image" Target="../media/image4.jpeg"/><Relationship Id="rId1" Type="http://schemas.openxmlformats.org/officeDocument/2006/relationships/slideLayout" Target="../slideLayouts/slideLayout24.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EGLARE"/>
          <p:cNvPicPr>
            <a:picLocks noChangeAspect="1" noChangeArrowheads="1"/>
          </p:cNvPicPr>
          <p:nvPr/>
        </p:nvPicPr>
        <p:blipFill>
          <a:blip r:embed="rId3" cstate="print">
            <a:lum bright="6000"/>
          </a:blip>
          <a:srcRect/>
          <a:stretch>
            <a:fillRect/>
          </a:stretch>
        </p:blipFill>
        <p:spPr bwMode="auto">
          <a:xfrm>
            <a:off x="18300" y="13725"/>
            <a:ext cx="9125700" cy="6844275"/>
          </a:xfrm>
          <a:prstGeom prst="rect">
            <a:avLst/>
          </a:prstGeom>
          <a:noFill/>
          <a:ln w="9525">
            <a:noFill/>
            <a:miter lim="800000"/>
            <a:headEnd/>
            <a:tailEnd/>
          </a:ln>
        </p:spPr>
      </p:pic>
      <p:sp>
        <p:nvSpPr>
          <p:cNvPr id="58371" name="Oval 3"/>
          <p:cNvSpPr>
            <a:spLocks noChangeArrowheads="1"/>
          </p:cNvSpPr>
          <p:nvPr/>
        </p:nvSpPr>
        <p:spPr bwMode="auto">
          <a:xfrm>
            <a:off x="473670" y="1628775"/>
            <a:ext cx="8196660" cy="2562225"/>
          </a:xfrm>
          <a:prstGeom prst="ellipse">
            <a:avLst/>
          </a:prstGeom>
          <a:gradFill rotWithShape="1">
            <a:gsLst>
              <a:gs pos="0">
                <a:srgbClr val="FFCCFF">
                  <a:alpha val="60001"/>
                </a:srgbClr>
              </a:gs>
              <a:gs pos="100000">
                <a:srgbClr val="FFCCFF">
                  <a:gamma/>
                  <a:shade val="46275"/>
                  <a:invGamma/>
                  <a:alpha val="39999"/>
                </a:srgbClr>
              </a:gs>
            </a:gsLst>
            <a:path path="shape">
              <a:fillToRect l="50000" t="50000" r="50000" b="50000"/>
            </a:path>
          </a:gradFill>
          <a:ln w="76200" algn="ctr">
            <a:solidFill>
              <a:srgbClr val="FFCCFF"/>
            </a:solidFill>
            <a:round/>
            <a:headEnd/>
            <a:tailEnd/>
          </a:ln>
          <a:effectLst/>
        </p:spPr>
        <p:txBody>
          <a:bodyPr wrap="none" anchor="ctr"/>
          <a:lstStyle/>
          <a:p>
            <a:pPr marL="342900" indent="-342900" algn="ctr">
              <a:spcBef>
                <a:spcPct val="20000"/>
              </a:spcBef>
              <a:defRPr/>
            </a:pPr>
            <a:r>
              <a:rPr lang="ar-SA" sz="8000" b="1" dirty="0">
                <a:solidFill>
                  <a:srgbClr val="FFFF00"/>
                </a:solidFill>
                <a:effectLst>
                  <a:outerShdw blurRad="38100" dist="38100" dir="2700000" algn="tl">
                    <a:srgbClr val="000000"/>
                  </a:outerShdw>
                </a:effectLst>
                <a:latin typeface="Times New Roman" pitchFamily="18" charset="0"/>
                <a:cs typeface="Old Antic Decorative" pitchFamily="2" charset="-78"/>
              </a:rPr>
              <a:t>بسم الله الرحمن الرحيم</a:t>
            </a:r>
            <a:endParaRPr lang="en-US" sz="8000" b="1" dirty="0">
              <a:solidFill>
                <a:srgbClr val="FFFF00"/>
              </a:solidFill>
              <a:effectLst>
                <a:outerShdw blurRad="38100" dist="38100" dir="2700000" algn="tl">
                  <a:srgbClr val="000000"/>
                </a:outerShdw>
              </a:effectLst>
              <a:latin typeface="Times New Roman" pitchFamily="18" charset="0"/>
              <a:cs typeface="Old Antic Decorative" pitchFamily="2" charset="-78"/>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58371"/>
                                        </p:tgtEl>
                                        <p:attrNameLst>
                                          <p:attrName>style.visibility</p:attrName>
                                        </p:attrNameLst>
                                      </p:cBhvr>
                                      <p:to>
                                        <p:strVal val="visible"/>
                                      </p:to>
                                    </p:set>
                                    <p:anim calcmode="lin" valueType="num">
                                      <p:cBhvr>
                                        <p:cTn id="7" dur="1000" fill="hold"/>
                                        <p:tgtEl>
                                          <p:spTgt spid="58371"/>
                                        </p:tgtEl>
                                        <p:attrNameLst>
                                          <p:attrName>ppt_w</p:attrName>
                                        </p:attrNameLst>
                                      </p:cBhvr>
                                      <p:tavLst>
                                        <p:tav tm="0">
                                          <p:val>
                                            <p:fltVal val="0"/>
                                          </p:val>
                                        </p:tav>
                                        <p:tav tm="100000">
                                          <p:val>
                                            <p:strVal val="#ppt_w"/>
                                          </p:val>
                                        </p:tav>
                                      </p:tavLst>
                                    </p:anim>
                                    <p:anim calcmode="lin" valueType="num">
                                      <p:cBhvr>
                                        <p:cTn id="8" dur="1000" fill="hold"/>
                                        <p:tgtEl>
                                          <p:spTgt spid="58371"/>
                                        </p:tgtEl>
                                        <p:attrNameLst>
                                          <p:attrName>ppt_h</p:attrName>
                                        </p:attrNameLst>
                                      </p:cBhvr>
                                      <p:tavLst>
                                        <p:tav tm="0">
                                          <p:val>
                                            <p:fltVal val="0"/>
                                          </p:val>
                                        </p:tav>
                                        <p:tav tm="100000">
                                          <p:val>
                                            <p:strVal val="#ppt_h"/>
                                          </p:val>
                                        </p:tav>
                                      </p:tavLst>
                                    </p:anim>
                                    <p:anim calcmode="lin" valueType="num">
                                      <p:cBhvr>
                                        <p:cTn id="9" dur="1000" fill="hold"/>
                                        <p:tgtEl>
                                          <p:spTgt spid="58371"/>
                                        </p:tgtEl>
                                        <p:attrNameLst>
                                          <p:attrName>ppt_x</p:attrName>
                                        </p:attrNameLst>
                                      </p:cBhvr>
                                      <p:tavLst>
                                        <p:tav tm="0">
                                          <p:val>
                                            <p:fltVal val="0.5"/>
                                          </p:val>
                                        </p:tav>
                                        <p:tav tm="100000">
                                          <p:val>
                                            <p:strVal val="#ppt_x"/>
                                          </p:val>
                                        </p:tav>
                                      </p:tavLst>
                                    </p:anim>
                                    <p:anim calcmode="lin" valueType="num">
                                      <p:cBhvr>
                                        <p:cTn id="10" dur="1000" fill="hold"/>
                                        <p:tgtEl>
                                          <p:spTgt spid="58371"/>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1" grpId="0" animBg="1"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130315"/>
            <a:ext cx="8763000" cy="5632311"/>
          </a:xfrm>
          <a:prstGeom prst="rect">
            <a:avLst/>
          </a:prstGeom>
          <a:solidFill>
            <a:srgbClr val="A9C6FF"/>
          </a:solidFill>
        </p:spPr>
        <p:txBody>
          <a:bodyPr wrap="square">
            <a:spAutoFit/>
          </a:bodyPr>
          <a:lstStyle/>
          <a:p>
            <a:pPr marL="742950" lvl="1" indent="-285750">
              <a:buFont typeface="Arial" pitchFamily="34" charset="0"/>
              <a:buChar char="•"/>
            </a:pPr>
            <a:r>
              <a:rPr lang="ar-SA" sz="4000" b="1" dirty="0"/>
              <a:t>مبدأ الإنصاف </a:t>
            </a:r>
            <a:endParaRPr lang="en-US" sz="3600" dirty="0"/>
          </a:p>
          <a:p>
            <a:r>
              <a:rPr lang="ar-SA" sz="4000" dirty="0"/>
              <a:t>حيث يجب أن تكون محتويات تقرير مراجع الحسابات الخارجي، والتقارير المالية محل المراجعة منصفة لجميع المرتبطين والمهتمين بالمنشأة، سواء أكانوا داخلها أو خارجها. </a:t>
            </a:r>
            <a:endParaRPr lang="en-US" sz="4000" dirty="0"/>
          </a:p>
          <a:p>
            <a:pPr marL="742950" lvl="1" indent="-285750">
              <a:buFont typeface="Arial" pitchFamily="34" charset="0"/>
              <a:buChar char="•"/>
            </a:pPr>
            <a:r>
              <a:rPr lang="ar-SA" sz="4000" b="1" dirty="0"/>
              <a:t>مبدأ السببية </a:t>
            </a:r>
            <a:endParaRPr lang="en-US" sz="3600" dirty="0"/>
          </a:p>
          <a:p>
            <a:r>
              <a:rPr lang="ar-SA" sz="4000" dirty="0"/>
              <a:t>حيث يجب أن يحوي التقرير تفسيراً لكل تصرف غير عادي، كما يجب أن يبنى مراجع الحسابات تحفظاته ومقترحاته على أسباب حقيقية وموضوعية.</a:t>
            </a:r>
            <a:endParaRPr lang="en-US" sz="4000" dirty="0"/>
          </a:p>
        </p:txBody>
      </p:sp>
    </p:spTree>
    <p:extLst>
      <p:ext uri="{BB962C8B-B14F-4D97-AF65-F5344CB8AC3E}">
        <p14:creationId xmlns:p14="http://schemas.microsoft.com/office/powerpoint/2010/main" val="4187115427"/>
      </p:ext>
    </p:extLst>
  </p:cSld>
  <p:clrMapOvr>
    <a:masterClrMapping/>
  </p:clrMapOvr>
  <p:transition>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8" presetClass="entr" presetSubtype="0" accel="5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2"/>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2"/>
                                        </p:tgtEl>
                                        <p:attrNameLst>
                                          <p:attrName>ppt_y</p:attrName>
                                        </p:attrNameLst>
                                      </p:cBhvr>
                                      <p:tavLst>
                                        <p:tav tm="0">
                                          <p:val>
                                            <p:strVal val="#ppt_y"/>
                                          </p:val>
                                        </p:tav>
                                        <p:tav tm="100000">
                                          <p:val>
                                            <p:strVal val="#ppt_y"/>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0000"/>
            </a:gs>
            <a:gs pos="25000">
              <a:srgbClr val="FF6633"/>
            </a:gs>
            <a:gs pos="50000">
              <a:srgbClr val="FFFF00"/>
            </a:gs>
            <a:gs pos="75000">
              <a:srgbClr val="01A78F"/>
            </a:gs>
            <a:gs pos="100000">
              <a:srgbClr val="3366FF"/>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182273" name="Rectangle 1"/>
          <p:cNvSpPr>
            <a:spLocks noChangeArrowheads="1"/>
          </p:cNvSpPr>
          <p:nvPr/>
        </p:nvSpPr>
        <p:spPr bwMode="auto">
          <a:xfrm>
            <a:off x="457200" y="1957864"/>
            <a:ext cx="8077200" cy="1938992"/>
          </a:xfrm>
          <a:prstGeom prst="rect">
            <a:avLst/>
          </a:prstGeom>
          <a:solidFill>
            <a:srgbClr val="FF66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ar-SA" sz="6000" b="1" dirty="0" smtClean="0">
                <a:latin typeface="Arial" pitchFamily="34" charset="0"/>
                <a:cs typeface="Monotype Koufi" pitchFamily="2" charset="-78"/>
              </a:rPr>
              <a:t>المعايير </a:t>
            </a:r>
            <a:r>
              <a:rPr lang="ar-SA" sz="6000" b="1" dirty="0">
                <a:latin typeface="Arial" pitchFamily="34" charset="0"/>
                <a:cs typeface="Monotype Koufi" pitchFamily="2" charset="-78"/>
              </a:rPr>
              <a:t>العامة لمراجعة الحسابات</a:t>
            </a:r>
            <a:endParaRPr lang="en-US" sz="6000" b="1" dirty="0">
              <a:latin typeface="Arial" pitchFamily="34" charset="0"/>
              <a:cs typeface="Monotype Koufi" pitchFamily="2" charset="-78"/>
            </a:endParaRPr>
          </a:p>
        </p:txBody>
      </p:sp>
    </p:spTree>
    <p:extLst>
      <p:ext uri="{BB962C8B-B14F-4D97-AF65-F5344CB8AC3E}">
        <p14:creationId xmlns:p14="http://schemas.microsoft.com/office/powerpoint/2010/main" val="3198694662"/>
      </p:ext>
    </p:extLst>
  </p:cSld>
  <p:clrMapOvr>
    <a:masterClrMapping/>
  </p:clrMapOvr>
  <p:transition>
    <p:cover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82273"/>
                                        </p:tgtEl>
                                        <p:attrNameLst>
                                          <p:attrName>style.visibility</p:attrName>
                                        </p:attrNameLst>
                                      </p:cBhvr>
                                      <p:to>
                                        <p:strVal val="visible"/>
                                      </p:to>
                                    </p:set>
                                    <p:anim calcmode="lin" valueType="num">
                                      <p:cBhvr>
                                        <p:cTn id="7" dur="500" fill="hold"/>
                                        <p:tgtEl>
                                          <p:spTgt spid="18227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82273"/>
                                        </p:tgtEl>
                                        <p:attrNameLst>
                                          <p:attrName>ppt_y</p:attrName>
                                        </p:attrNameLst>
                                      </p:cBhvr>
                                      <p:tavLst>
                                        <p:tav tm="0">
                                          <p:val>
                                            <p:strVal val="#ppt_y"/>
                                          </p:val>
                                        </p:tav>
                                        <p:tav tm="100000">
                                          <p:val>
                                            <p:strVal val="#ppt_y"/>
                                          </p:val>
                                        </p:tav>
                                      </p:tavLst>
                                    </p:anim>
                                    <p:anim calcmode="lin" valueType="num">
                                      <p:cBhvr>
                                        <p:cTn id="9" dur="500" fill="hold"/>
                                        <p:tgtEl>
                                          <p:spTgt spid="18227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8227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822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227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130315"/>
            <a:ext cx="8763000" cy="1323439"/>
          </a:xfrm>
          <a:prstGeom prst="rect">
            <a:avLst/>
          </a:prstGeom>
          <a:solidFill>
            <a:srgbClr val="66FF33"/>
          </a:solidFill>
        </p:spPr>
        <p:txBody>
          <a:bodyPr wrap="square">
            <a:spAutoFit/>
          </a:bodyPr>
          <a:lstStyle/>
          <a:p>
            <a:pPr marL="111125" lvl="1" algn="just"/>
            <a:r>
              <a:rPr lang="ar-SA" sz="4000" b="1" dirty="0"/>
              <a:t>قسم المعهد الأمريكي للمحاسبيين القانونيين المعايير العامة لمراجعة الحسابات إلى ثلاث مجموعات هي : </a:t>
            </a:r>
            <a:endParaRPr lang="en-US" sz="4000" b="1" dirty="0"/>
          </a:p>
        </p:txBody>
      </p:sp>
      <p:grpSp>
        <p:nvGrpSpPr>
          <p:cNvPr id="4" name="Group 1"/>
          <p:cNvGrpSpPr>
            <a:grpSpLocks/>
          </p:cNvGrpSpPr>
          <p:nvPr/>
        </p:nvGrpSpPr>
        <p:grpSpPr bwMode="auto">
          <a:xfrm>
            <a:off x="397775" y="2145016"/>
            <a:ext cx="8196660" cy="4016203"/>
            <a:chOff x="2421" y="7501"/>
            <a:chExt cx="7800" cy="5479"/>
          </a:xfrm>
        </p:grpSpPr>
        <p:sp>
          <p:nvSpPr>
            <p:cNvPr id="5" name="Rectangle 17"/>
            <p:cNvSpPr>
              <a:spLocks noChangeArrowheads="1"/>
            </p:cNvSpPr>
            <p:nvPr/>
          </p:nvSpPr>
          <p:spPr bwMode="auto">
            <a:xfrm>
              <a:off x="2421" y="7501"/>
              <a:ext cx="7800" cy="5479"/>
            </a:xfrm>
            <a:prstGeom prst="rect">
              <a:avLst/>
            </a:prstGeom>
            <a:gradFill rotWithShape="1">
              <a:gsLst>
                <a:gs pos="0">
                  <a:srgbClr val="FFFFFF">
                    <a:gamma/>
                    <a:shade val="66275"/>
                    <a:invGamma/>
                  </a:srgbClr>
                </a:gs>
                <a:gs pos="50000">
                  <a:srgbClr val="FFFFFF"/>
                </a:gs>
                <a:gs pos="100000">
                  <a:srgbClr val="FFFFFF">
                    <a:gamma/>
                    <a:shade val="66275"/>
                    <a:invGamma/>
                  </a:srgbClr>
                </a:gs>
              </a:gsLst>
              <a:lin ang="5400000" scaled="1"/>
            </a:gradFill>
            <a:ln w="76200" cmpd="tri">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 name="AutoShape 16"/>
            <p:cNvSpPr>
              <a:spLocks noChangeArrowheads="1"/>
            </p:cNvSpPr>
            <p:nvPr/>
          </p:nvSpPr>
          <p:spPr bwMode="auto">
            <a:xfrm>
              <a:off x="4061" y="7600"/>
              <a:ext cx="4440" cy="580"/>
            </a:xfrm>
            <a:prstGeom prst="roundRect">
              <a:avLst>
                <a:gd name="adj" fmla="val 16667"/>
              </a:avLst>
            </a:prstGeom>
            <a:gradFill rotWithShape="1">
              <a:gsLst>
                <a:gs pos="0">
                  <a:srgbClr val="FFFFFF">
                    <a:gamma/>
                    <a:shade val="66275"/>
                    <a:invGamma/>
                  </a:srgbClr>
                </a:gs>
                <a:gs pos="50000">
                  <a:srgbClr val="FFFFFF"/>
                </a:gs>
                <a:gs pos="100000">
                  <a:srgbClr val="FFFFFF">
                    <a:gamma/>
                    <a:shade val="66275"/>
                    <a:invGamma/>
                  </a:srgbClr>
                </a:gs>
              </a:gsLst>
              <a:lin ang="5400000" scaled="1"/>
            </a:gra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smtClean="0">
                  <a:ln>
                    <a:noFill/>
                  </a:ln>
                  <a:solidFill>
                    <a:schemeClr val="tx1"/>
                  </a:solidFill>
                  <a:effectLst/>
                  <a:latin typeface="Times New Roman" pitchFamily="18" charset="0"/>
                  <a:ea typeface="Times New Roman" pitchFamily="18" charset="0"/>
                  <a:cs typeface="Arabic Transparent" pitchFamily="2" charset="-78"/>
                </a:rPr>
                <a:t>معايير المراجعة المتعارف عليها</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7" name="Line 15"/>
            <p:cNvSpPr>
              <a:spLocks noChangeShapeType="1"/>
            </p:cNvSpPr>
            <p:nvPr/>
          </p:nvSpPr>
          <p:spPr bwMode="auto">
            <a:xfrm>
              <a:off x="6221" y="8161"/>
              <a:ext cx="0" cy="48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Line 14"/>
            <p:cNvSpPr>
              <a:spLocks noChangeShapeType="1"/>
            </p:cNvSpPr>
            <p:nvPr/>
          </p:nvSpPr>
          <p:spPr bwMode="auto">
            <a:xfrm>
              <a:off x="8941" y="8621"/>
              <a:ext cx="0" cy="48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Line 13"/>
            <p:cNvSpPr>
              <a:spLocks noChangeShapeType="1"/>
            </p:cNvSpPr>
            <p:nvPr/>
          </p:nvSpPr>
          <p:spPr bwMode="auto">
            <a:xfrm>
              <a:off x="3501" y="8621"/>
              <a:ext cx="0" cy="48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 name="Line 12"/>
            <p:cNvSpPr>
              <a:spLocks noChangeShapeType="1"/>
            </p:cNvSpPr>
            <p:nvPr/>
          </p:nvSpPr>
          <p:spPr bwMode="auto">
            <a:xfrm>
              <a:off x="6221" y="8641"/>
              <a:ext cx="0" cy="48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 name="AutoShape 11"/>
            <p:cNvSpPr>
              <a:spLocks noChangeArrowheads="1"/>
            </p:cNvSpPr>
            <p:nvPr/>
          </p:nvSpPr>
          <p:spPr bwMode="auto">
            <a:xfrm>
              <a:off x="5261" y="9141"/>
              <a:ext cx="1920" cy="720"/>
            </a:xfrm>
            <a:prstGeom prst="octagon">
              <a:avLst>
                <a:gd name="adj" fmla="val 29287"/>
              </a:avLst>
            </a:prstGeom>
            <a:gradFill rotWithShape="1">
              <a:gsLst>
                <a:gs pos="0">
                  <a:srgbClr val="FFFFFF">
                    <a:gamma/>
                    <a:shade val="66275"/>
                    <a:invGamma/>
                  </a:srgbClr>
                </a:gs>
                <a:gs pos="50000">
                  <a:srgbClr val="FFFFFF"/>
                </a:gs>
                <a:gs pos="100000">
                  <a:srgbClr val="FFFFFF">
                    <a:gamma/>
                    <a:shade val="66275"/>
                    <a:invGamma/>
                  </a:srgbClr>
                </a:gs>
              </a:gsLst>
              <a:lin ang="5400000" scaled="1"/>
            </a:gra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200" b="0" i="0" u="none" strike="noStrike" cap="none" normalizeH="0" baseline="0" smtClean="0">
                  <a:ln>
                    <a:noFill/>
                  </a:ln>
                  <a:solidFill>
                    <a:schemeClr val="tx1"/>
                  </a:solidFill>
                  <a:effectLst/>
                  <a:latin typeface="Times New Roman" pitchFamily="18" charset="0"/>
                  <a:ea typeface="Times New Roman" pitchFamily="18" charset="0"/>
                  <a:cs typeface="Simplified Arabic" pitchFamily="18" charset="-78"/>
                </a:rPr>
                <a:t>معايير شخصية</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2" name="AutoShape 10"/>
            <p:cNvSpPr>
              <a:spLocks noChangeArrowheads="1"/>
            </p:cNvSpPr>
            <p:nvPr/>
          </p:nvSpPr>
          <p:spPr bwMode="auto">
            <a:xfrm>
              <a:off x="7821" y="9121"/>
              <a:ext cx="2260" cy="820"/>
            </a:xfrm>
            <a:prstGeom prst="octagon">
              <a:avLst>
                <a:gd name="adj" fmla="val 29287"/>
              </a:avLst>
            </a:prstGeom>
            <a:gradFill rotWithShape="1">
              <a:gsLst>
                <a:gs pos="0">
                  <a:srgbClr val="FFFFFF">
                    <a:gamma/>
                    <a:shade val="56078"/>
                    <a:invGamma/>
                  </a:srgbClr>
                </a:gs>
                <a:gs pos="50000">
                  <a:srgbClr val="FFFFFF"/>
                </a:gs>
                <a:gs pos="100000">
                  <a:srgbClr val="FFFFFF">
                    <a:gamma/>
                    <a:shade val="56078"/>
                    <a:invGamma/>
                  </a:srgbClr>
                </a:gs>
              </a:gsLst>
              <a:lin ang="5400000" scaled="1"/>
            </a:gra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200" b="0" i="0" u="none" strike="noStrike" cap="none" normalizeH="0" baseline="0" smtClean="0">
                  <a:ln>
                    <a:noFill/>
                  </a:ln>
                  <a:solidFill>
                    <a:schemeClr val="tx1"/>
                  </a:solidFill>
                  <a:effectLst/>
                  <a:latin typeface="Times New Roman" pitchFamily="18" charset="0"/>
                  <a:ea typeface="Times New Roman" pitchFamily="18" charset="0"/>
                  <a:cs typeface="Simplified Arabic" pitchFamily="18" charset="-78"/>
                </a:rPr>
                <a:t>معايير العمل الميداني</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3" name="AutoShape 9"/>
            <p:cNvSpPr>
              <a:spLocks noChangeArrowheads="1"/>
            </p:cNvSpPr>
            <p:nvPr/>
          </p:nvSpPr>
          <p:spPr bwMode="auto">
            <a:xfrm>
              <a:off x="2541" y="9121"/>
              <a:ext cx="2520" cy="1180"/>
            </a:xfrm>
            <a:prstGeom prst="octagon">
              <a:avLst>
                <a:gd name="adj" fmla="val 29287"/>
              </a:avLst>
            </a:prstGeom>
            <a:gradFill rotWithShape="1">
              <a:gsLst>
                <a:gs pos="0">
                  <a:srgbClr val="FFFFFF">
                    <a:gamma/>
                    <a:shade val="66275"/>
                    <a:invGamma/>
                  </a:srgbClr>
                </a:gs>
                <a:gs pos="50000">
                  <a:srgbClr val="FFFFFF"/>
                </a:gs>
                <a:gs pos="100000">
                  <a:srgbClr val="FFFFFF">
                    <a:gamma/>
                    <a:shade val="66275"/>
                    <a:invGamma/>
                  </a:srgbClr>
                </a:gs>
              </a:gsLst>
              <a:lin ang="5400000" scaled="1"/>
            </a:gra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200" b="0" i="0" u="none" strike="noStrike" cap="none" normalizeH="0" baseline="0" smtClean="0">
                  <a:ln>
                    <a:noFill/>
                  </a:ln>
                  <a:solidFill>
                    <a:schemeClr val="tx1"/>
                  </a:solidFill>
                  <a:effectLst/>
                  <a:latin typeface="Times New Roman" pitchFamily="18" charset="0"/>
                  <a:ea typeface="Times New Roman" pitchFamily="18" charset="0"/>
                  <a:cs typeface="Simplified Arabic" pitchFamily="18" charset="-78"/>
                </a:rPr>
                <a:t>معايير تقرير مراجع الحسابات</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4" name="Line 8"/>
            <p:cNvSpPr>
              <a:spLocks noChangeShapeType="1"/>
            </p:cNvSpPr>
            <p:nvPr/>
          </p:nvSpPr>
          <p:spPr bwMode="auto">
            <a:xfrm>
              <a:off x="3521" y="8621"/>
              <a:ext cx="540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 name="Text Box 7"/>
            <p:cNvSpPr txBox="1">
              <a:spLocks noChangeArrowheads="1"/>
            </p:cNvSpPr>
            <p:nvPr/>
          </p:nvSpPr>
          <p:spPr bwMode="auto">
            <a:xfrm>
              <a:off x="5041" y="10281"/>
              <a:ext cx="3020" cy="1500"/>
            </a:xfrm>
            <a:prstGeom prst="rect">
              <a:avLst/>
            </a:prstGeom>
            <a:noFill/>
            <a:ln>
              <a:noFill/>
            </a:ln>
            <a:extLst>
              <a:ext uri="{909E8E84-426E-40DD-AFC4-6F175D3DCCD1}">
                <a14:hiddenFill xmlns:a14="http://schemas.microsoft.com/office/drawing/2010/main">
                  <a:gradFill rotWithShape="1">
                    <a:gsLst>
                      <a:gs pos="0">
                        <a:srgbClr val="FFFFFF">
                          <a:gamma/>
                          <a:shade val="66275"/>
                          <a:invGamma/>
                        </a:srgbClr>
                      </a:gs>
                      <a:gs pos="50000">
                        <a:srgbClr val="FFFFFF"/>
                      </a:gs>
                      <a:gs pos="100000">
                        <a:srgbClr val="FFFFFF">
                          <a:gamma/>
                          <a:shade val="66275"/>
                          <a:invGamma/>
                        </a:srgbClr>
                      </a:gs>
                    </a:gsLst>
                    <a:lin ang="5400000" scaled="1"/>
                  </a:gra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a:tabLst>
                  <a:tab pos="312738" algn="l"/>
                </a:tabLst>
                <a:defRPr>
                  <a:solidFill>
                    <a:schemeClr val="tx1"/>
                  </a:solidFill>
                  <a:latin typeface="Arial" pitchFamily="34" charset="0"/>
                  <a:cs typeface="Arial" pitchFamily="34" charset="0"/>
                </a:defRPr>
              </a:lvl1pPr>
              <a:lvl2pPr algn="l" rtl="0">
                <a:tabLst>
                  <a:tab pos="312738" algn="l"/>
                </a:tabLst>
                <a:defRPr>
                  <a:solidFill>
                    <a:schemeClr val="tx1"/>
                  </a:solidFill>
                  <a:latin typeface="Arial" pitchFamily="34" charset="0"/>
                  <a:cs typeface="Arial" pitchFamily="34" charset="0"/>
                </a:defRPr>
              </a:lvl2pPr>
              <a:lvl3pPr algn="l" rtl="0">
                <a:tabLst>
                  <a:tab pos="312738" algn="l"/>
                </a:tabLst>
                <a:defRPr>
                  <a:solidFill>
                    <a:schemeClr val="tx1"/>
                  </a:solidFill>
                  <a:latin typeface="Arial" pitchFamily="34" charset="0"/>
                  <a:cs typeface="Arial" pitchFamily="34" charset="0"/>
                </a:defRPr>
              </a:lvl3pPr>
              <a:lvl4pPr algn="l" rtl="0">
                <a:tabLst>
                  <a:tab pos="312738" algn="l"/>
                </a:tabLst>
                <a:defRPr>
                  <a:solidFill>
                    <a:schemeClr val="tx1"/>
                  </a:solidFill>
                  <a:latin typeface="Arial" pitchFamily="34" charset="0"/>
                  <a:cs typeface="Arial" pitchFamily="34" charset="0"/>
                </a:defRPr>
              </a:lvl4pPr>
              <a:lvl5pPr algn="l" rtl="0">
                <a:tabLst>
                  <a:tab pos="312738" algn="l"/>
                </a:tabLst>
                <a:defRPr>
                  <a:solidFill>
                    <a:schemeClr val="tx1"/>
                  </a:solidFill>
                  <a:latin typeface="Arial" pitchFamily="34" charset="0"/>
                  <a:cs typeface="Arial" pitchFamily="34" charset="0"/>
                </a:defRPr>
              </a:lvl5pPr>
              <a:lvl6pPr fontAlgn="base">
                <a:spcBef>
                  <a:spcPct val="0"/>
                </a:spcBef>
                <a:spcAft>
                  <a:spcPct val="0"/>
                </a:spcAft>
                <a:tabLst>
                  <a:tab pos="312738" algn="l"/>
                </a:tabLst>
                <a:defRPr>
                  <a:solidFill>
                    <a:schemeClr val="tx1"/>
                  </a:solidFill>
                  <a:latin typeface="Arial" pitchFamily="34" charset="0"/>
                  <a:cs typeface="Arial" pitchFamily="34" charset="0"/>
                </a:defRPr>
              </a:lvl6pPr>
              <a:lvl7pPr fontAlgn="base">
                <a:spcBef>
                  <a:spcPct val="0"/>
                </a:spcBef>
                <a:spcAft>
                  <a:spcPct val="0"/>
                </a:spcAft>
                <a:tabLst>
                  <a:tab pos="312738" algn="l"/>
                </a:tabLst>
                <a:defRPr>
                  <a:solidFill>
                    <a:schemeClr val="tx1"/>
                  </a:solidFill>
                  <a:latin typeface="Arial" pitchFamily="34" charset="0"/>
                  <a:cs typeface="Arial" pitchFamily="34" charset="0"/>
                </a:defRPr>
              </a:lvl7pPr>
              <a:lvl8pPr fontAlgn="base">
                <a:spcBef>
                  <a:spcPct val="0"/>
                </a:spcBef>
                <a:spcAft>
                  <a:spcPct val="0"/>
                </a:spcAft>
                <a:tabLst>
                  <a:tab pos="312738" algn="l"/>
                </a:tabLst>
                <a:defRPr>
                  <a:solidFill>
                    <a:schemeClr val="tx1"/>
                  </a:solidFill>
                  <a:latin typeface="Arial" pitchFamily="34" charset="0"/>
                  <a:cs typeface="Arial" pitchFamily="34" charset="0"/>
                </a:defRPr>
              </a:lvl8pPr>
              <a:lvl9pPr fontAlgn="base">
                <a:spcBef>
                  <a:spcPct val="0"/>
                </a:spcBef>
                <a:spcAft>
                  <a:spcPct val="0"/>
                </a:spcAft>
                <a:tabLst>
                  <a:tab pos="312738" algn="l"/>
                </a:tabLst>
                <a:defRPr>
                  <a:solidFill>
                    <a:schemeClr val="tx1"/>
                  </a:solidFill>
                  <a:latin typeface="Arial" pitchFamily="34" charset="0"/>
                  <a:cs typeface="Arial" pitchFamily="34" charset="0"/>
                </a:defRPr>
              </a:lvl9pPr>
            </a:lstStyle>
            <a:p>
              <a:pPr marL="0" marR="0" lvl="0" indent="0" algn="justLow" defTabSz="914400" rtl="1" eaLnBrk="1" fontAlgn="base" latinLnBrk="0" hangingPunct="1">
                <a:lnSpc>
                  <a:spcPct val="100000"/>
                </a:lnSpc>
                <a:spcBef>
                  <a:spcPct val="0"/>
                </a:spcBef>
                <a:spcAft>
                  <a:spcPct val="0"/>
                </a:spcAft>
                <a:buClrTx/>
                <a:buSzTx/>
                <a:buFontTx/>
                <a:buChar char="•"/>
                <a:tabLst>
                  <a:tab pos="312738" algn="l"/>
                </a:tabLst>
              </a:pPr>
              <a:r>
                <a:rPr kumimoji="0" lang="en-US" sz="1200" b="0" i="0" u="none" strike="noStrike" cap="none" normalizeH="0" baseline="0" smtClean="0">
                  <a:ln>
                    <a:noFill/>
                  </a:ln>
                  <a:solidFill>
                    <a:schemeClr val="tx1"/>
                  </a:solidFill>
                  <a:effectLst/>
                  <a:latin typeface="Times New Roman" pitchFamily="18" charset="0"/>
                  <a:ea typeface="Times New Roman" pitchFamily="18" charset="0"/>
                  <a:cs typeface="Arabic Transparent" pitchFamily="2" charset="-78"/>
                </a:rPr>
                <a:t> </a:t>
              </a:r>
              <a:r>
                <a:rPr kumimoji="0" lang="ar-SA" sz="1200" b="0" i="0" u="none" strike="noStrike" cap="none" normalizeH="0" baseline="0" smtClean="0">
                  <a:ln>
                    <a:noFill/>
                  </a:ln>
                  <a:solidFill>
                    <a:schemeClr val="tx1"/>
                  </a:solidFill>
                  <a:effectLst/>
                  <a:latin typeface="Times New Roman" pitchFamily="18" charset="0"/>
                  <a:ea typeface="Times New Roman" pitchFamily="18" charset="0"/>
                  <a:cs typeface="Arabic Transparent" pitchFamily="2" charset="-78"/>
                </a:rPr>
                <a:t>التأهيل العلمي والعملي </a:t>
              </a:r>
              <a:endParaRPr kumimoji="0" lang="en-US" sz="800" b="0" i="0" u="none" strike="noStrike" cap="none" normalizeH="0" baseline="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tab pos="312738" algn="l"/>
                </a:tabLst>
              </a:pPr>
              <a:r>
                <a:rPr kumimoji="0" lang="ar-SA" sz="1200" b="0" i="0" u="none" strike="noStrike" cap="none" normalizeH="0" baseline="0" smtClean="0">
                  <a:ln>
                    <a:noFill/>
                  </a:ln>
                  <a:solidFill>
                    <a:schemeClr val="tx1"/>
                  </a:solidFill>
                  <a:effectLst/>
                  <a:latin typeface="Times New Roman" pitchFamily="18" charset="0"/>
                  <a:ea typeface="Times New Roman" pitchFamily="18" charset="0"/>
                  <a:cs typeface="Arabic Transparent" pitchFamily="2" charset="-78"/>
                </a:rPr>
                <a:t>استقلال مراجع الحسابات.</a:t>
              </a:r>
              <a:endParaRPr kumimoji="0" lang="en-US" sz="800" b="0" i="0" u="none" strike="noStrike" cap="none" normalizeH="0" baseline="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tab pos="312738" algn="l"/>
                </a:tabLst>
              </a:pPr>
              <a:r>
                <a:rPr kumimoji="0" lang="ar-SA" sz="1200" b="0" i="0" u="none" strike="noStrike" cap="none" normalizeH="0" baseline="0" smtClean="0">
                  <a:ln>
                    <a:noFill/>
                  </a:ln>
                  <a:solidFill>
                    <a:schemeClr val="tx1"/>
                  </a:solidFill>
                  <a:effectLst/>
                  <a:latin typeface="Times New Roman" pitchFamily="18" charset="0"/>
                  <a:ea typeface="Times New Roman" pitchFamily="18" charset="0"/>
                  <a:cs typeface="Arabic Transparent" pitchFamily="2" charset="-78"/>
                </a:rPr>
                <a:t>بذل العناية المهنية والالتزام بقواعد السلوك.</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6" name="Text Box 6"/>
            <p:cNvSpPr txBox="1">
              <a:spLocks noChangeArrowheads="1"/>
            </p:cNvSpPr>
            <p:nvPr/>
          </p:nvSpPr>
          <p:spPr bwMode="auto">
            <a:xfrm>
              <a:off x="2421" y="10727"/>
              <a:ext cx="2880" cy="2213"/>
            </a:xfrm>
            <a:prstGeom prst="rect">
              <a:avLst/>
            </a:prstGeom>
            <a:noFill/>
            <a:ln>
              <a:noFill/>
            </a:ln>
            <a:extLst>
              <a:ext uri="{909E8E84-426E-40DD-AFC4-6F175D3DCCD1}">
                <a14:hiddenFill xmlns:a14="http://schemas.microsoft.com/office/drawing/2010/main">
                  <a:gradFill rotWithShape="1">
                    <a:gsLst>
                      <a:gs pos="0">
                        <a:srgbClr val="FFFFFF">
                          <a:gamma/>
                          <a:shade val="66275"/>
                          <a:invGamma/>
                        </a:srgbClr>
                      </a:gs>
                      <a:gs pos="50000">
                        <a:srgbClr val="FFFFFF"/>
                      </a:gs>
                      <a:gs pos="100000">
                        <a:srgbClr val="FFFFFF">
                          <a:gamma/>
                          <a:shade val="66275"/>
                          <a:invGamma/>
                        </a:srgbClr>
                      </a:gs>
                    </a:gsLst>
                    <a:lin ang="5400000" scaled="1"/>
                  </a:gra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a:tabLst>
                  <a:tab pos="258763" algn="l"/>
                </a:tabLst>
                <a:defRPr>
                  <a:solidFill>
                    <a:schemeClr val="tx1"/>
                  </a:solidFill>
                  <a:latin typeface="Arial" pitchFamily="34" charset="0"/>
                  <a:cs typeface="Arial" pitchFamily="34" charset="0"/>
                </a:defRPr>
              </a:lvl1pPr>
              <a:lvl2pPr algn="l" rtl="0">
                <a:tabLst>
                  <a:tab pos="258763" algn="l"/>
                </a:tabLst>
                <a:defRPr>
                  <a:solidFill>
                    <a:schemeClr val="tx1"/>
                  </a:solidFill>
                  <a:latin typeface="Arial" pitchFamily="34" charset="0"/>
                  <a:cs typeface="Arial" pitchFamily="34" charset="0"/>
                </a:defRPr>
              </a:lvl2pPr>
              <a:lvl3pPr algn="l" rtl="0">
                <a:tabLst>
                  <a:tab pos="258763" algn="l"/>
                </a:tabLst>
                <a:defRPr>
                  <a:solidFill>
                    <a:schemeClr val="tx1"/>
                  </a:solidFill>
                  <a:latin typeface="Arial" pitchFamily="34" charset="0"/>
                  <a:cs typeface="Arial" pitchFamily="34" charset="0"/>
                </a:defRPr>
              </a:lvl3pPr>
              <a:lvl4pPr algn="l" rtl="0">
                <a:tabLst>
                  <a:tab pos="258763" algn="l"/>
                </a:tabLst>
                <a:defRPr>
                  <a:solidFill>
                    <a:schemeClr val="tx1"/>
                  </a:solidFill>
                  <a:latin typeface="Arial" pitchFamily="34" charset="0"/>
                  <a:cs typeface="Arial" pitchFamily="34" charset="0"/>
                </a:defRPr>
              </a:lvl4pPr>
              <a:lvl5pPr algn="l" rtl="0">
                <a:tabLst>
                  <a:tab pos="258763" algn="l"/>
                </a:tabLst>
                <a:defRPr>
                  <a:solidFill>
                    <a:schemeClr val="tx1"/>
                  </a:solidFill>
                  <a:latin typeface="Arial" pitchFamily="34" charset="0"/>
                  <a:cs typeface="Arial" pitchFamily="34" charset="0"/>
                </a:defRPr>
              </a:lvl5pPr>
              <a:lvl6pPr fontAlgn="base">
                <a:spcBef>
                  <a:spcPct val="0"/>
                </a:spcBef>
                <a:spcAft>
                  <a:spcPct val="0"/>
                </a:spcAft>
                <a:tabLst>
                  <a:tab pos="258763" algn="l"/>
                </a:tabLst>
                <a:defRPr>
                  <a:solidFill>
                    <a:schemeClr val="tx1"/>
                  </a:solidFill>
                  <a:latin typeface="Arial" pitchFamily="34" charset="0"/>
                  <a:cs typeface="Arial" pitchFamily="34" charset="0"/>
                </a:defRPr>
              </a:lvl6pPr>
              <a:lvl7pPr fontAlgn="base">
                <a:spcBef>
                  <a:spcPct val="0"/>
                </a:spcBef>
                <a:spcAft>
                  <a:spcPct val="0"/>
                </a:spcAft>
                <a:tabLst>
                  <a:tab pos="258763" algn="l"/>
                </a:tabLst>
                <a:defRPr>
                  <a:solidFill>
                    <a:schemeClr val="tx1"/>
                  </a:solidFill>
                  <a:latin typeface="Arial" pitchFamily="34" charset="0"/>
                  <a:cs typeface="Arial" pitchFamily="34" charset="0"/>
                </a:defRPr>
              </a:lvl7pPr>
              <a:lvl8pPr fontAlgn="base">
                <a:spcBef>
                  <a:spcPct val="0"/>
                </a:spcBef>
                <a:spcAft>
                  <a:spcPct val="0"/>
                </a:spcAft>
                <a:tabLst>
                  <a:tab pos="258763" algn="l"/>
                </a:tabLst>
                <a:defRPr>
                  <a:solidFill>
                    <a:schemeClr val="tx1"/>
                  </a:solidFill>
                  <a:latin typeface="Arial" pitchFamily="34" charset="0"/>
                  <a:cs typeface="Arial" pitchFamily="34" charset="0"/>
                </a:defRPr>
              </a:lvl8pPr>
              <a:lvl9pPr fontAlgn="base">
                <a:spcBef>
                  <a:spcPct val="0"/>
                </a:spcBef>
                <a:spcAft>
                  <a:spcPct val="0"/>
                </a:spcAft>
                <a:tabLst>
                  <a:tab pos="258763" algn="l"/>
                </a:tabLst>
                <a:defRPr>
                  <a:solidFill>
                    <a:schemeClr val="tx1"/>
                  </a:solidFill>
                  <a:latin typeface="Arial" pitchFamily="34" charset="0"/>
                  <a:cs typeface="Arial" pitchFamily="34" charset="0"/>
                </a:defRPr>
              </a:lvl9pPr>
            </a:lstStyle>
            <a:p>
              <a:pPr marL="0" marR="0" lvl="0" indent="0" algn="r" defTabSz="914400" rtl="1" eaLnBrk="1" fontAlgn="base" latinLnBrk="0" hangingPunct="1">
                <a:lnSpc>
                  <a:spcPct val="100000"/>
                </a:lnSpc>
                <a:spcBef>
                  <a:spcPct val="0"/>
                </a:spcBef>
                <a:spcAft>
                  <a:spcPct val="0"/>
                </a:spcAft>
                <a:buClrTx/>
                <a:buSzTx/>
                <a:buFontTx/>
                <a:buChar char="•"/>
                <a:tabLst>
                  <a:tab pos="258763" algn="l"/>
                </a:tabLst>
              </a:pPr>
              <a:r>
                <a:rPr kumimoji="0" lang="ar-SA" sz="1200" b="0" i="0" u="none" strike="noStrike" cap="none" normalizeH="0" baseline="0" smtClean="0">
                  <a:ln>
                    <a:noFill/>
                  </a:ln>
                  <a:solidFill>
                    <a:schemeClr val="tx1"/>
                  </a:solidFill>
                  <a:effectLst/>
                  <a:latin typeface="Times New Roman" pitchFamily="18" charset="0"/>
                  <a:ea typeface="Times New Roman" pitchFamily="18" charset="0"/>
                  <a:cs typeface="Arabic Transparent" pitchFamily="2" charset="-78"/>
                </a:rPr>
                <a:t>المبادئ العامة .</a:t>
              </a:r>
              <a:endParaRPr kumimoji="0" lang="en-US" sz="800" b="0" i="0" u="none" strike="noStrike" cap="none" normalizeH="0" baseline="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Char char="•"/>
                <a:tabLst>
                  <a:tab pos="258763" algn="l"/>
                </a:tabLst>
              </a:pPr>
              <a:r>
                <a:rPr kumimoji="0" lang="ar-SA" sz="1200" b="0" i="0" u="none" strike="noStrike" cap="none" normalizeH="0" baseline="0" smtClean="0">
                  <a:ln>
                    <a:noFill/>
                  </a:ln>
                  <a:solidFill>
                    <a:schemeClr val="tx1"/>
                  </a:solidFill>
                  <a:effectLst/>
                  <a:latin typeface="Times New Roman" pitchFamily="18" charset="0"/>
                  <a:ea typeface="Times New Roman" pitchFamily="18" charset="0"/>
                  <a:cs typeface="Arabic Transparent" pitchFamily="2" charset="-78"/>
                </a:rPr>
                <a:t>مبادئ متعلقة بالربح .</a:t>
              </a:r>
              <a:endParaRPr kumimoji="0" lang="en-US" sz="800" b="0" i="0" u="none" strike="noStrike" cap="none" normalizeH="0" baseline="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Char char="•"/>
                <a:tabLst>
                  <a:tab pos="258763" algn="l"/>
                </a:tabLst>
              </a:pPr>
              <a:r>
                <a:rPr kumimoji="0" lang="ar-SA" sz="1200" b="0" i="0" u="none" strike="noStrike" cap="none" normalizeH="0" baseline="0" smtClean="0">
                  <a:ln>
                    <a:noFill/>
                  </a:ln>
                  <a:solidFill>
                    <a:schemeClr val="tx1"/>
                  </a:solidFill>
                  <a:effectLst/>
                  <a:latin typeface="Times New Roman" pitchFamily="18" charset="0"/>
                  <a:ea typeface="Times New Roman" pitchFamily="18" charset="0"/>
                  <a:cs typeface="Arabic Transparent" pitchFamily="2" charset="-78"/>
                </a:rPr>
                <a:t>مبادئ علمية مرتبطة بالمركز المالي .</a:t>
              </a:r>
              <a:endParaRPr kumimoji="0" lang="en-US" sz="800" b="0" i="0" u="none" strike="noStrike" cap="none" normalizeH="0" baseline="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tab pos="258763" algn="l"/>
                </a:tabLst>
              </a:pPr>
              <a:r>
                <a:rPr kumimoji="0" lang="ar-SA" sz="1200" b="0" i="0" u="none" strike="noStrike" cap="none" normalizeH="0" baseline="0" smtClean="0">
                  <a:ln>
                    <a:noFill/>
                  </a:ln>
                  <a:solidFill>
                    <a:schemeClr val="tx1"/>
                  </a:solidFill>
                  <a:effectLst/>
                  <a:latin typeface="Times New Roman" pitchFamily="18" charset="0"/>
                  <a:ea typeface="Times New Roman" pitchFamily="18" charset="0"/>
                  <a:cs typeface="Arabic Transparent" pitchFamily="2" charset="-78"/>
                </a:rPr>
                <a:t>تطبيق المبادئ المحاسبية.</a:t>
              </a:r>
              <a:endParaRPr kumimoji="0" lang="en-US" sz="800" b="0" i="0" u="none" strike="noStrike" cap="none" normalizeH="0" baseline="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tab pos="258763" algn="l"/>
                </a:tabLst>
              </a:pPr>
              <a:r>
                <a:rPr kumimoji="0" lang="ar-SA" sz="1200" b="0" i="0" u="none" strike="noStrike" cap="none" normalizeH="0" baseline="0" smtClean="0">
                  <a:ln>
                    <a:noFill/>
                  </a:ln>
                  <a:solidFill>
                    <a:schemeClr val="tx1"/>
                  </a:solidFill>
                  <a:effectLst/>
                  <a:latin typeface="Times New Roman" pitchFamily="18" charset="0"/>
                  <a:ea typeface="Times New Roman" pitchFamily="18" charset="0"/>
                  <a:cs typeface="Arabic Transparent" pitchFamily="2" charset="-78"/>
                </a:rPr>
                <a:t>التقرير الفني مع بيان طبيعة الفحص ودرجة المسئولية .</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7" name="Line 5"/>
            <p:cNvSpPr>
              <a:spLocks noChangeShapeType="1"/>
            </p:cNvSpPr>
            <p:nvPr/>
          </p:nvSpPr>
          <p:spPr bwMode="auto">
            <a:xfrm>
              <a:off x="8981" y="9941"/>
              <a:ext cx="0" cy="48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 name="Line 4"/>
            <p:cNvSpPr>
              <a:spLocks noChangeShapeType="1"/>
            </p:cNvSpPr>
            <p:nvPr/>
          </p:nvSpPr>
          <p:spPr bwMode="auto">
            <a:xfrm>
              <a:off x="6221" y="9881"/>
              <a:ext cx="0" cy="48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 name="Line 3"/>
            <p:cNvSpPr>
              <a:spLocks noChangeShapeType="1"/>
            </p:cNvSpPr>
            <p:nvPr/>
          </p:nvSpPr>
          <p:spPr bwMode="auto">
            <a:xfrm>
              <a:off x="3681" y="10301"/>
              <a:ext cx="0" cy="48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 name="Text Box 2"/>
            <p:cNvSpPr txBox="1">
              <a:spLocks noChangeArrowheads="1"/>
            </p:cNvSpPr>
            <p:nvPr/>
          </p:nvSpPr>
          <p:spPr bwMode="auto">
            <a:xfrm>
              <a:off x="7821" y="10381"/>
              <a:ext cx="2280" cy="1600"/>
            </a:xfrm>
            <a:prstGeom prst="rect">
              <a:avLst/>
            </a:prstGeom>
            <a:noFill/>
            <a:ln>
              <a:noFill/>
            </a:ln>
            <a:extLst>
              <a:ext uri="{909E8E84-426E-40DD-AFC4-6F175D3DCCD1}">
                <a14:hiddenFill xmlns:a14="http://schemas.microsoft.com/office/drawing/2010/main">
                  <a:gradFill rotWithShape="1">
                    <a:gsLst>
                      <a:gs pos="0">
                        <a:srgbClr val="FFFFFF">
                          <a:gamma/>
                          <a:shade val="66275"/>
                          <a:invGamma/>
                        </a:srgbClr>
                      </a:gs>
                      <a:gs pos="50000">
                        <a:srgbClr val="FFFFFF"/>
                      </a:gs>
                      <a:gs pos="100000">
                        <a:srgbClr val="FFFFFF">
                          <a:gamma/>
                          <a:shade val="66275"/>
                          <a:invGamma/>
                        </a:srgbClr>
                      </a:gs>
                    </a:gsLst>
                    <a:lin ang="5400000" scaled="1"/>
                  </a:gra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a:tabLst>
                  <a:tab pos="190500" algn="l"/>
                </a:tabLst>
                <a:defRPr>
                  <a:solidFill>
                    <a:schemeClr val="tx1"/>
                  </a:solidFill>
                  <a:latin typeface="Arial" pitchFamily="34" charset="0"/>
                  <a:cs typeface="Arial" pitchFamily="34" charset="0"/>
                </a:defRPr>
              </a:lvl1pPr>
              <a:lvl2pPr algn="l" rtl="0">
                <a:tabLst>
                  <a:tab pos="190500" algn="l"/>
                </a:tabLst>
                <a:defRPr>
                  <a:solidFill>
                    <a:schemeClr val="tx1"/>
                  </a:solidFill>
                  <a:latin typeface="Arial" pitchFamily="34" charset="0"/>
                  <a:cs typeface="Arial" pitchFamily="34" charset="0"/>
                </a:defRPr>
              </a:lvl2pPr>
              <a:lvl3pPr algn="l" rtl="0">
                <a:tabLst>
                  <a:tab pos="190500" algn="l"/>
                </a:tabLst>
                <a:defRPr>
                  <a:solidFill>
                    <a:schemeClr val="tx1"/>
                  </a:solidFill>
                  <a:latin typeface="Arial" pitchFamily="34" charset="0"/>
                  <a:cs typeface="Arial" pitchFamily="34" charset="0"/>
                </a:defRPr>
              </a:lvl3pPr>
              <a:lvl4pPr algn="l" rtl="0">
                <a:tabLst>
                  <a:tab pos="190500" algn="l"/>
                </a:tabLst>
                <a:defRPr>
                  <a:solidFill>
                    <a:schemeClr val="tx1"/>
                  </a:solidFill>
                  <a:latin typeface="Arial" pitchFamily="34" charset="0"/>
                  <a:cs typeface="Arial" pitchFamily="34" charset="0"/>
                </a:defRPr>
              </a:lvl4pPr>
              <a:lvl5pPr algn="l" rtl="0">
                <a:tabLst>
                  <a:tab pos="190500" algn="l"/>
                </a:tabLst>
                <a:defRPr>
                  <a:solidFill>
                    <a:schemeClr val="tx1"/>
                  </a:solidFill>
                  <a:latin typeface="Arial" pitchFamily="34" charset="0"/>
                  <a:cs typeface="Arial" pitchFamily="34" charset="0"/>
                </a:defRPr>
              </a:lvl5pPr>
              <a:lvl6pPr fontAlgn="base">
                <a:spcBef>
                  <a:spcPct val="0"/>
                </a:spcBef>
                <a:spcAft>
                  <a:spcPct val="0"/>
                </a:spcAft>
                <a:tabLst>
                  <a:tab pos="190500" algn="l"/>
                </a:tabLst>
                <a:defRPr>
                  <a:solidFill>
                    <a:schemeClr val="tx1"/>
                  </a:solidFill>
                  <a:latin typeface="Arial" pitchFamily="34" charset="0"/>
                  <a:cs typeface="Arial" pitchFamily="34" charset="0"/>
                </a:defRPr>
              </a:lvl6pPr>
              <a:lvl7pPr fontAlgn="base">
                <a:spcBef>
                  <a:spcPct val="0"/>
                </a:spcBef>
                <a:spcAft>
                  <a:spcPct val="0"/>
                </a:spcAft>
                <a:tabLst>
                  <a:tab pos="190500" algn="l"/>
                </a:tabLst>
                <a:defRPr>
                  <a:solidFill>
                    <a:schemeClr val="tx1"/>
                  </a:solidFill>
                  <a:latin typeface="Arial" pitchFamily="34" charset="0"/>
                  <a:cs typeface="Arial" pitchFamily="34" charset="0"/>
                </a:defRPr>
              </a:lvl7pPr>
              <a:lvl8pPr fontAlgn="base">
                <a:spcBef>
                  <a:spcPct val="0"/>
                </a:spcBef>
                <a:spcAft>
                  <a:spcPct val="0"/>
                </a:spcAft>
                <a:tabLst>
                  <a:tab pos="190500" algn="l"/>
                </a:tabLst>
                <a:defRPr>
                  <a:solidFill>
                    <a:schemeClr val="tx1"/>
                  </a:solidFill>
                  <a:latin typeface="Arial" pitchFamily="34" charset="0"/>
                  <a:cs typeface="Arial" pitchFamily="34" charset="0"/>
                </a:defRPr>
              </a:lvl8pPr>
              <a:lvl9pPr fontAlgn="base">
                <a:spcBef>
                  <a:spcPct val="0"/>
                </a:spcBef>
                <a:spcAft>
                  <a:spcPct val="0"/>
                </a:spcAft>
                <a:tabLst>
                  <a:tab pos="190500" algn="l"/>
                </a:tabLst>
                <a:defRPr>
                  <a:solidFill>
                    <a:schemeClr val="tx1"/>
                  </a:solidFill>
                  <a:latin typeface="Arial" pitchFamily="34" charset="0"/>
                  <a:cs typeface="Arial" pitchFamily="34" charset="0"/>
                </a:defRPr>
              </a:lvl9pPr>
            </a:lstStyle>
            <a:p>
              <a:pPr marL="0" marR="0" lvl="0" indent="0" algn="r" defTabSz="914400" rtl="1" eaLnBrk="1" fontAlgn="base" latinLnBrk="0" hangingPunct="1">
                <a:lnSpc>
                  <a:spcPct val="100000"/>
                </a:lnSpc>
                <a:spcBef>
                  <a:spcPct val="0"/>
                </a:spcBef>
                <a:spcAft>
                  <a:spcPct val="0"/>
                </a:spcAft>
                <a:buClrTx/>
                <a:buSzTx/>
                <a:buFontTx/>
                <a:buChar char="•"/>
                <a:tabLst>
                  <a:tab pos="190500" algn="l"/>
                </a:tabLst>
              </a:pPr>
              <a:r>
                <a:rPr kumimoji="0" lang="ar-SA" sz="1200" b="0" i="0" u="none" strike="noStrike" cap="none" normalizeH="0" baseline="0" smtClean="0">
                  <a:ln>
                    <a:noFill/>
                  </a:ln>
                  <a:solidFill>
                    <a:schemeClr val="tx1"/>
                  </a:solidFill>
                  <a:effectLst/>
                  <a:latin typeface="Times New Roman" pitchFamily="18" charset="0"/>
                  <a:ea typeface="Times New Roman" pitchFamily="18" charset="0"/>
                  <a:cs typeface="Arabic Transparent" pitchFamily="2" charset="-78"/>
                </a:rPr>
                <a:t>الفرض</a:t>
              </a:r>
              <a:endParaRPr kumimoji="0" lang="en-US" sz="800" b="0" i="0" u="none" strike="noStrike" cap="none" normalizeH="0" baseline="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Char char="•"/>
                <a:tabLst>
                  <a:tab pos="190500" algn="l"/>
                </a:tabLst>
              </a:pPr>
              <a:r>
                <a:rPr kumimoji="0" lang="ar-SA" sz="1200" b="0" i="0" u="none" strike="noStrike" cap="none" normalizeH="0" baseline="0" smtClean="0">
                  <a:ln>
                    <a:noFill/>
                  </a:ln>
                  <a:solidFill>
                    <a:schemeClr val="tx1"/>
                  </a:solidFill>
                  <a:effectLst/>
                  <a:latin typeface="Times New Roman" pitchFamily="18" charset="0"/>
                  <a:ea typeface="Times New Roman" pitchFamily="18" charset="0"/>
                  <a:cs typeface="Arabic Transparent" pitchFamily="2" charset="-78"/>
                </a:rPr>
                <a:t>الاعتماد على نظام الرقابة الداخلية .</a:t>
              </a:r>
              <a:endParaRPr kumimoji="0" lang="en-US" sz="800" b="0" i="0" u="none" strike="noStrike" cap="none" normalizeH="0" baseline="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Char char="•"/>
                <a:tabLst>
                  <a:tab pos="190500" algn="l"/>
                </a:tabLst>
              </a:pPr>
              <a:r>
                <a:rPr kumimoji="0" lang="ar-SA" sz="1200" b="0" i="0" u="none" strike="noStrike" cap="none" normalizeH="0" baseline="0" smtClean="0">
                  <a:ln>
                    <a:noFill/>
                  </a:ln>
                  <a:solidFill>
                    <a:schemeClr val="tx1"/>
                  </a:solidFill>
                  <a:effectLst/>
                  <a:latin typeface="Times New Roman" pitchFamily="18" charset="0"/>
                  <a:ea typeface="Times New Roman" pitchFamily="18" charset="0"/>
                  <a:cs typeface="Arabic Transparent" pitchFamily="2" charset="-78"/>
                </a:rPr>
                <a:t>الحصول على الأدلة الكافية .</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21" name="Rectangle 26"/>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352425"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354643814"/>
      </p:ext>
    </p:extLst>
  </p:cSld>
  <p:clrMapOvr>
    <a:masterClrMapping/>
  </p:clrMapOvr>
  <p:transition>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8" presetClass="entr" presetSubtype="0" accel="5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2"/>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2"/>
                                        </p:tgtEl>
                                        <p:attrNameLst>
                                          <p:attrName>ppt_y</p:attrName>
                                        </p:attrNameLst>
                                      </p:cBhvr>
                                      <p:tavLst>
                                        <p:tav tm="0">
                                          <p:val>
                                            <p:strVal val="#ppt_y"/>
                                          </p:val>
                                        </p:tav>
                                        <p:tav tm="100000">
                                          <p:val>
                                            <p:strVal val="#ppt_y"/>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0000"/>
            </a:gs>
            <a:gs pos="25000">
              <a:srgbClr val="FF6633"/>
            </a:gs>
            <a:gs pos="50000">
              <a:srgbClr val="FFFF00"/>
            </a:gs>
            <a:gs pos="75000">
              <a:srgbClr val="01A78F"/>
            </a:gs>
            <a:gs pos="100000">
              <a:srgbClr val="3366FF"/>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182273" name="Rectangle 1"/>
          <p:cNvSpPr>
            <a:spLocks noChangeArrowheads="1"/>
          </p:cNvSpPr>
          <p:nvPr/>
        </p:nvSpPr>
        <p:spPr bwMode="auto">
          <a:xfrm>
            <a:off x="457200" y="1219200"/>
            <a:ext cx="8077200" cy="3416320"/>
          </a:xfrm>
          <a:prstGeom prst="rect">
            <a:avLst/>
          </a:prstGeom>
          <a:solidFill>
            <a:schemeClr val="accent2">
              <a:lumMod val="20000"/>
              <a:lumOff val="80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ar-SA" sz="7200" b="1" dirty="0" smtClean="0">
                <a:latin typeface="Arial" pitchFamily="34" charset="0"/>
                <a:cs typeface="Monotype Koufi" pitchFamily="2" charset="-78"/>
              </a:rPr>
              <a:t>القوانين السودانية ودورها في </a:t>
            </a:r>
            <a:r>
              <a:rPr lang="ar-SA" sz="7200" b="1" dirty="0" smtClean="0">
                <a:latin typeface="Arial" pitchFamily="34" charset="0"/>
                <a:cs typeface="Monotype Koufi" pitchFamily="2" charset="-78"/>
              </a:rPr>
              <a:t>الإلزام </a:t>
            </a:r>
            <a:r>
              <a:rPr lang="ar-SA" sz="7200" b="1" dirty="0" smtClean="0">
                <a:latin typeface="Arial" pitchFamily="34" charset="0"/>
                <a:cs typeface="Monotype Koufi" pitchFamily="2" charset="-78"/>
              </a:rPr>
              <a:t>بمراجعة الحسابات</a:t>
            </a:r>
            <a:endParaRPr lang="en-US" sz="7200" b="1" dirty="0" smtClean="0">
              <a:latin typeface="Arial" pitchFamily="34" charset="0"/>
              <a:cs typeface="Monotype Koufi" pitchFamily="2" charset="-78"/>
            </a:endParaRPr>
          </a:p>
        </p:txBody>
      </p:sp>
    </p:spTree>
    <p:extLst>
      <p:ext uri="{BB962C8B-B14F-4D97-AF65-F5344CB8AC3E}">
        <p14:creationId xmlns:p14="http://schemas.microsoft.com/office/powerpoint/2010/main" val="2356733223"/>
      </p:ext>
    </p:extLst>
  </p:cSld>
  <p:clrMapOvr>
    <a:masterClrMapping/>
  </p:clrMapOvr>
  <p:transition>
    <p:cover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82273"/>
                                        </p:tgtEl>
                                        <p:attrNameLst>
                                          <p:attrName>style.visibility</p:attrName>
                                        </p:attrNameLst>
                                      </p:cBhvr>
                                      <p:to>
                                        <p:strVal val="visible"/>
                                      </p:to>
                                    </p:set>
                                    <p:anim calcmode="lin" valueType="num">
                                      <p:cBhvr>
                                        <p:cTn id="7" dur="500" fill="hold"/>
                                        <p:tgtEl>
                                          <p:spTgt spid="18227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82273"/>
                                        </p:tgtEl>
                                        <p:attrNameLst>
                                          <p:attrName>ppt_y</p:attrName>
                                        </p:attrNameLst>
                                      </p:cBhvr>
                                      <p:tavLst>
                                        <p:tav tm="0">
                                          <p:val>
                                            <p:strVal val="#ppt_y"/>
                                          </p:val>
                                        </p:tav>
                                        <p:tav tm="100000">
                                          <p:val>
                                            <p:strVal val="#ppt_y"/>
                                          </p:val>
                                        </p:tav>
                                      </p:tavLst>
                                    </p:anim>
                                    <p:anim calcmode="lin" valueType="num">
                                      <p:cBhvr>
                                        <p:cTn id="9" dur="500" fill="hold"/>
                                        <p:tgtEl>
                                          <p:spTgt spid="18227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8227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822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227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130315"/>
            <a:ext cx="8763000" cy="3046988"/>
          </a:xfrm>
          <a:prstGeom prst="rect">
            <a:avLst/>
          </a:prstGeom>
          <a:solidFill>
            <a:srgbClr val="FFFF00"/>
          </a:solidFill>
        </p:spPr>
        <p:txBody>
          <a:bodyPr wrap="square">
            <a:spAutoFit/>
          </a:bodyPr>
          <a:lstStyle/>
          <a:p>
            <a:pPr algn="just"/>
            <a:r>
              <a:rPr lang="ar-SA" sz="3200" b="1" dirty="0" smtClean="0"/>
              <a:t>قانون الشركات لسنة</a:t>
            </a:r>
            <a:r>
              <a:rPr lang="ar-SA" sz="3200" dirty="0" smtClean="0"/>
              <a:t> </a:t>
            </a:r>
            <a:r>
              <a:rPr lang="ar-SA" sz="3200" b="1" dirty="0" smtClean="0"/>
              <a:t>1925م</a:t>
            </a:r>
            <a:endParaRPr lang="en-US" sz="3200" dirty="0" smtClean="0"/>
          </a:p>
          <a:p>
            <a:pPr algn="just"/>
            <a:r>
              <a:rPr lang="ar-SA" sz="3200" dirty="0" smtClean="0"/>
              <a:t>جاء في البند (2) من المادة (124) الميزانية السنوية أنه يجب على مراجع الشركة مراجعة الميزانية على الوجه المقرر فيما بعد أن يرفق </a:t>
            </a:r>
            <a:r>
              <a:rPr lang="ar-SA" sz="3200" dirty="0" err="1" smtClean="0"/>
              <a:t>بها</a:t>
            </a:r>
            <a:r>
              <a:rPr lang="ar-SA" sz="3200" dirty="0" smtClean="0"/>
              <a:t> تقريره أو يضع في نهايتها إشارة </a:t>
            </a:r>
            <a:r>
              <a:rPr lang="ar-SA" sz="3200" dirty="0" err="1" smtClean="0"/>
              <a:t>الى</a:t>
            </a:r>
            <a:r>
              <a:rPr lang="ar-SA" sz="3200" dirty="0" smtClean="0"/>
              <a:t> تقريره ويتلو التقرير أمام الشركة في </a:t>
            </a:r>
            <a:r>
              <a:rPr lang="ar-SA" sz="3200" dirty="0" err="1" smtClean="0"/>
              <a:t>الإجتماع</a:t>
            </a:r>
            <a:r>
              <a:rPr lang="ar-SA" sz="3200" dirty="0" smtClean="0"/>
              <a:t> العام ويجب أن يكون معروضاً ليطلع عليه أعضاء الشركة . </a:t>
            </a:r>
            <a:endParaRPr lang="en-US" sz="3200" dirty="0" smtClean="0"/>
          </a:p>
        </p:txBody>
      </p:sp>
    </p:spTree>
    <p:extLst>
      <p:ext uri="{BB962C8B-B14F-4D97-AF65-F5344CB8AC3E}">
        <p14:creationId xmlns:p14="http://schemas.microsoft.com/office/powerpoint/2010/main" val="2941741982"/>
      </p:ext>
    </p:extLst>
  </p:cSld>
  <p:clrMapOvr>
    <a:masterClrMapping/>
  </p:clrMapOvr>
  <p:transition>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8" presetClass="entr" presetSubtype="0" accel="5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2"/>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2"/>
                                        </p:tgtEl>
                                        <p:attrNameLst>
                                          <p:attrName>ppt_y</p:attrName>
                                        </p:attrNameLst>
                                      </p:cBhvr>
                                      <p:tavLst>
                                        <p:tav tm="0">
                                          <p:val>
                                            <p:strVal val="#ppt_y"/>
                                          </p:val>
                                        </p:tav>
                                        <p:tav tm="100000">
                                          <p:val>
                                            <p:strVal val="#ppt_y"/>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Text Box 2"/>
          <p:cNvSpPr txBox="1">
            <a:spLocks noChangeArrowheads="1"/>
          </p:cNvSpPr>
          <p:nvPr/>
        </p:nvSpPr>
        <p:spPr bwMode="auto">
          <a:xfrm>
            <a:off x="304801" y="152400"/>
            <a:ext cx="8458200" cy="2971800"/>
          </a:xfrm>
          <a:prstGeom prst="rect">
            <a:avLst/>
          </a:prstGeom>
          <a:solidFill>
            <a:srgbClr val="FFFFFF"/>
          </a:solidFill>
          <a:ln w="9525">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pPr marL="0" lvl="0" indent="0" algn="just" eaLnBrk="1" fontAlgn="base" latinLnBrk="0" hangingPunct="1">
              <a:lnSpc>
                <a:spcPct val="100000"/>
              </a:lnSpc>
              <a:spcBef>
                <a:spcPts val="300"/>
              </a:spcBef>
              <a:spcAft>
                <a:spcPts val="300"/>
              </a:spcAft>
              <a:tabLst/>
            </a:pPr>
            <a:r>
              <a:rPr kumimoji="0" lang="ar-SA" sz="2400" b="1" i="0" u="none" strike="noStrike" cap="none" normalizeH="0" baseline="0" smtClean="0">
                <a:ln>
                  <a:noFill/>
                </a:ln>
                <a:solidFill>
                  <a:schemeClr val="tx1"/>
                </a:solidFill>
                <a:effectLst/>
                <a:latin typeface="Simplified Arabic" pitchFamily="18" charset="-78"/>
                <a:ea typeface="Arial" pitchFamily="34" charset="0"/>
                <a:cs typeface="Simplified Arabic" pitchFamily="18" charset="-78"/>
              </a:rPr>
              <a:t>جاء في البند (3) من المادة(124) أنه يجب على كل شركة غير الشركات الخاصة أن ترسل صورة من ميزانيتها التى روجعت إلى كل عضو في الشركة عن طريق عنوانه المسجل قبل الاجتماع الذي ستعرض فيه الميزانية علي الأعضاء بسبع أيام علي الأقل ، ويجب علي الشركة ان تودع صورة منها في مكتب الشركة المسجل لمدة لا تقل عن سبعة أيام قبل الاجتماع ليطلع عليها أعضاء الشركة كما تنص المادة 128 علي أنه فيما عدا ما تنص أحكام هذا القانون علي خلافه ، يكون لكل عضو فى الشركة الحق في أن تعطي له نسخه من الميزانيه ومن تقرير المراجع اذا دفع رسما قدره عشره قروش عن كل مائة كلمة أو كسر منها.</a:t>
            </a:r>
            <a:endParaRPr kumimoji="0" lang="ar-SA" sz="3200" b="1" i="0" u="none" strike="noStrike" cap="none" normalizeH="0" baseline="0" smtClean="0">
              <a:ln>
                <a:noFill/>
              </a:ln>
              <a:solidFill>
                <a:schemeClr val="tx1"/>
              </a:solidFill>
              <a:effectLst/>
              <a:latin typeface="Arial" pitchFamily="34" charset="0"/>
              <a:cs typeface="Arial" pitchFamily="34" charset="0"/>
            </a:endParaRPr>
          </a:p>
        </p:txBody>
      </p:sp>
      <p:sp>
        <p:nvSpPr>
          <p:cNvPr id="149507" name="Text Box 3"/>
          <p:cNvSpPr txBox="1">
            <a:spLocks noChangeArrowheads="1"/>
          </p:cNvSpPr>
          <p:nvPr/>
        </p:nvSpPr>
        <p:spPr bwMode="auto">
          <a:xfrm>
            <a:off x="447674" y="3352800"/>
            <a:ext cx="8467725" cy="3086100"/>
          </a:xfrm>
          <a:prstGeom prst="rect">
            <a:avLst/>
          </a:prstGeom>
          <a:solidFill>
            <a:srgbClr val="FFFFFF"/>
          </a:solidFill>
          <a:ln w="9525">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pPr marL="0" marR="77788" lvl="0" indent="0" algn="just" defTabSz="914400" rtl="1" eaLnBrk="1" fontAlgn="base" latinLnBrk="0" hangingPunct="1">
              <a:lnSpc>
                <a:spcPct val="100000"/>
              </a:lnSpc>
              <a:spcBef>
                <a:spcPts val="300"/>
              </a:spcBef>
              <a:spcAft>
                <a:spcPts val="300"/>
              </a:spcAft>
              <a:buClrTx/>
              <a:buSzTx/>
              <a:buFontTx/>
              <a:buNone/>
              <a:tabLst/>
            </a:pPr>
            <a:r>
              <a:rPr kumimoji="0" lang="ar-SA" sz="2800" b="1" i="0" u="none" strike="noStrike" cap="none" normalizeH="0" baseline="0" smtClean="0">
                <a:ln>
                  <a:noFill/>
                </a:ln>
                <a:solidFill>
                  <a:schemeClr val="tx1"/>
                </a:solidFill>
                <a:effectLst/>
                <a:latin typeface="Simplified Arabic" pitchFamily="18" charset="-78"/>
                <a:ea typeface="Arial" pitchFamily="34" charset="0"/>
                <a:cs typeface="Simplified Arabic" pitchFamily="18" charset="-78"/>
              </a:rPr>
              <a:t>إن تحديد مؤهلات المراجعين وتعيينهم قد جاء في المادة (137) من قانون الشركات لسنة 1925م والتي جاء في البند (1) منها أنه لا يجوز تعيين أى شخص مراجعاً إلا إذا كان يحمل شهادة من وزير المالية تخوله العمل كمراجع للشركات على أنه يجوز لمجلس الوزراء بموجب أمر ينشر في الجريدة الرسمية أن يوجه بأن يكون لأعضاء أية مؤسسة او هيئة مذكورة في هذا الأمر الحق في أن يعينوا ويعملوا كمراجعين للشركات في جميع أنحاء السودان .</a:t>
            </a:r>
          </a:p>
          <a:p>
            <a:pPr marL="0" marR="0" lvl="0" indent="0" algn="r" defTabSz="914400" rtl="1" eaLnBrk="1" fontAlgn="base" latinLnBrk="0" hangingPunct="1">
              <a:lnSpc>
                <a:spcPct val="100000"/>
              </a:lnSpc>
              <a:spcBef>
                <a:spcPct val="0"/>
              </a:spcBef>
              <a:spcAft>
                <a:spcPct val="0"/>
              </a:spcAft>
              <a:buClrTx/>
              <a:buSzTx/>
              <a:buFontTx/>
              <a:buNone/>
              <a:tabLst/>
            </a:pPr>
            <a:endParaRPr kumimoji="0" lang="ar-SA" sz="3600" b="1"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ransition>
    <p:circl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Text Box 2"/>
          <p:cNvSpPr txBox="1">
            <a:spLocks noChangeArrowheads="1"/>
          </p:cNvSpPr>
          <p:nvPr/>
        </p:nvSpPr>
        <p:spPr bwMode="auto">
          <a:xfrm>
            <a:off x="304800" y="973138"/>
            <a:ext cx="8391526" cy="45132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77788" lvl="0" indent="0" algn="just" defTabSz="914400" rtl="1" eaLnBrk="1" fontAlgn="base" latinLnBrk="0" hangingPunct="1">
              <a:lnSpc>
                <a:spcPct val="100000"/>
              </a:lnSpc>
              <a:spcBef>
                <a:spcPts val="300"/>
              </a:spcBef>
              <a:spcAft>
                <a:spcPts val="300"/>
              </a:spcAft>
              <a:buClrTx/>
              <a:buSzTx/>
              <a:buFontTx/>
              <a:buNone/>
              <a:tabLst/>
            </a:pPr>
            <a:r>
              <a:rPr kumimoji="0" lang="ar-SA" sz="36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كما جاء في البند (2) من المادة(137) أنه يجوز لمجلس الوزراء بموجب أمر ينشر في الجريدة الرسمية </a:t>
            </a:r>
            <a:r>
              <a:rPr kumimoji="0" lang="ar-SA" sz="3600" b="1" i="0" u="none" strike="noStrike" cap="none" normalizeH="0" baseline="0" dirty="0" err="1" smtClean="0">
                <a:ln>
                  <a:noFill/>
                </a:ln>
                <a:solidFill>
                  <a:schemeClr val="tx1"/>
                </a:solidFill>
                <a:effectLst/>
                <a:latin typeface="Simplified Arabic" pitchFamily="18" charset="-78"/>
                <a:ea typeface="Arial" pitchFamily="34" charset="0"/>
                <a:cs typeface="Simplified Arabic" pitchFamily="18" charset="-78"/>
              </a:rPr>
              <a:t>ان</a:t>
            </a:r>
            <a:r>
              <a:rPr kumimoji="0" lang="ar-SA" sz="36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 يضع قواعد </a:t>
            </a:r>
            <a:r>
              <a:rPr kumimoji="0" lang="ar-SA" sz="3600" b="1" i="0" u="none" strike="noStrike" cap="none" normalizeH="0" baseline="0" dirty="0" err="1" smtClean="0">
                <a:ln>
                  <a:noFill/>
                </a:ln>
                <a:solidFill>
                  <a:schemeClr val="tx1"/>
                </a:solidFill>
                <a:effectLst/>
                <a:latin typeface="Simplified Arabic" pitchFamily="18" charset="-78"/>
                <a:ea typeface="Arial" pitchFamily="34" charset="0"/>
                <a:cs typeface="Simplified Arabic" pitchFamily="18" charset="-78"/>
              </a:rPr>
              <a:t>تنص</a:t>
            </a:r>
            <a:r>
              <a:rPr kumimoji="0" lang="ar-SA" sz="36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 على إعطاء شهادات تخول حاملها حق العمل كمراجعين للشركات ويجوز أن </a:t>
            </a:r>
            <a:r>
              <a:rPr kumimoji="0" lang="ar-SA" sz="3600" b="1" i="0" u="none" strike="noStrike" cap="none" normalizeH="0" baseline="0" dirty="0" err="1" smtClean="0">
                <a:ln>
                  <a:noFill/>
                </a:ln>
                <a:solidFill>
                  <a:schemeClr val="tx1"/>
                </a:solidFill>
                <a:effectLst/>
                <a:latin typeface="Simplified Arabic" pitchFamily="18" charset="-78"/>
                <a:ea typeface="Arial" pitchFamily="34" charset="0"/>
                <a:cs typeface="Simplified Arabic" pitchFamily="18" charset="-78"/>
              </a:rPr>
              <a:t>ينص</a:t>
            </a:r>
            <a:r>
              <a:rPr kumimoji="0" lang="ar-SA" sz="36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 في هذه القواعد على الشروط والقيود الواجب مراعاتها في منح هذه الشهادات ويكون لحامل الشهادات المذكورة الحق في العمل كمراجع للشركات في جميع </a:t>
            </a:r>
            <a:r>
              <a:rPr kumimoji="0" lang="ar-SA" sz="3600" b="1" i="0" u="none" strike="noStrike" cap="none" normalizeH="0" baseline="0" dirty="0" err="1" smtClean="0">
                <a:ln>
                  <a:noFill/>
                </a:ln>
                <a:solidFill>
                  <a:schemeClr val="tx1"/>
                </a:solidFill>
                <a:effectLst/>
                <a:latin typeface="Simplified Arabic" pitchFamily="18" charset="-78"/>
                <a:ea typeface="Arial" pitchFamily="34" charset="0"/>
                <a:cs typeface="Simplified Arabic" pitchFamily="18" charset="-78"/>
              </a:rPr>
              <a:t>انحاء</a:t>
            </a:r>
            <a:r>
              <a:rPr kumimoji="0" lang="ar-SA" sz="36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 السودان إلا </a:t>
            </a:r>
            <a:r>
              <a:rPr kumimoji="0" lang="ar-SA" sz="3600" b="1" i="0" u="none" strike="noStrike" cap="none" normalizeH="0" baseline="0" dirty="0" err="1" smtClean="0">
                <a:ln>
                  <a:noFill/>
                </a:ln>
                <a:solidFill>
                  <a:schemeClr val="tx1"/>
                </a:solidFill>
                <a:effectLst/>
                <a:latin typeface="Simplified Arabic" pitchFamily="18" charset="-78"/>
                <a:ea typeface="Arial" pitchFamily="34" charset="0"/>
                <a:cs typeface="Simplified Arabic" pitchFamily="18" charset="-78"/>
              </a:rPr>
              <a:t>اذا</a:t>
            </a:r>
            <a:r>
              <a:rPr kumimoji="0" lang="ar-SA" sz="36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 قيدت أو حددت الشهادة استعمال الحق.</a:t>
            </a:r>
          </a:p>
        </p:txBody>
      </p:sp>
    </p:spTree>
  </p:cSld>
  <p:clrMapOvr>
    <a:masterClrMapping/>
  </p:clrMapOvr>
  <p:transition>
    <p:circl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130315"/>
            <a:ext cx="8763000" cy="5016758"/>
          </a:xfrm>
          <a:prstGeom prst="rect">
            <a:avLst/>
          </a:prstGeom>
          <a:solidFill>
            <a:srgbClr val="FFFF00"/>
          </a:solidFill>
        </p:spPr>
        <p:txBody>
          <a:bodyPr wrap="square">
            <a:spAutoFit/>
          </a:bodyPr>
          <a:lstStyle/>
          <a:p>
            <a:pPr algn="just"/>
            <a:r>
              <a:rPr lang="ar-SA" sz="3200" dirty="0" smtClean="0">
                <a:solidFill>
                  <a:srgbClr val="0070C0"/>
                </a:solidFill>
              </a:rPr>
              <a:t> </a:t>
            </a:r>
            <a:r>
              <a:rPr lang="ar-SA" sz="3200" b="1" dirty="0" smtClean="0">
                <a:solidFill>
                  <a:srgbClr val="0070C0"/>
                </a:solidFill>
              </a:rPr>
              <a:t>قانون ضريبة الدخل لسنة</a:t>
            </a:r>
            <a:r>
              <a:rPr lang="ar-SA" sz="3200" dirty="0" smtClean="0">
                <a:solidFill>
                  <a:srgbClr val="0070C0"/>
                </a:solidFill>
              </a:rPr>
              <a:t> </a:t>
            </a:r>
            <a:r>
              <a:rPr lang="ar-SA" sz="3200" b="1" dirty="0" smtClean="0">
                <a:solidFill>
                  <a:srgbClr val="0070C0"/>
                </a:solidFill>
              </a:rPr>
              <a:t>1986م</a:t>
            </a:r>
            <a:r>
              <a:rPr lang="ar-SA" sz="3200" dirty="0" smtClean="0">
                <a:solidFill>
                  <a:srgbClr val="0070C0"/>
                </a:solidFill>
              </a:rPr>
              <a:t> </a:t>
            </a:r>
            <a:endParaRPr lang="en-US" sz="3200" dirty="0" smtClean="0">
              <a:solidFill>
                <a:srgbClr val="0070C0"/>
              </a:solidFill>
            </a:endParaRPr>
          </a:p>
          <a:p>
            <a:pPr algn="just"/>
            <a:r>
              <a:rPr lang="ar-SA" sz="3200" dirty="0" smtClean="0"/>
              <a:t>تحت تبويب الحسابات ودفاتر الحسابات وغيرها جاءت المادة (39) من قانون ضريبة الدخل لسنة 1986م الآتي :-</a:t>
            </a:r>
            <a:endParaRPr lang="en-US" sz="3200" dirty="0" smtClean="0"/>
          </a:p>
          <a:p>
            <a:pPr algn="just"/>
            <a:r>
              <a:rPr lang="ar-SA" sz="3200" dirty="0" smtClean="0"/>
              <a:t>البند (1) إذا كان شخص يقوم </a:t>
            </a:r>
            <a:r>
              <a:rPr lang="ar-SA" sz="3200" dirty="0" err="1" smtClean="0"/>
              <a:t>بأى</a:t>
            </a:r>
            <a:r>
              <a:rPr lang="ar-SA" sz="3200" dirty="0" smtClean="0"/>
              <a:t> عمل ويعد إقراراً بالدخل لأي فترة أساس وتكون حسابات عمله لأي فترة محاسبة قد أعدت أو فحصت بواسطة شخص آخر بصفته المهنية، فيجب في هذه الحالة على ذلك الشخص أن يقدم مع إقرار الدخل المتقدم ذكره صورة من تلك الحسابات موقعة من ذلك الشخص الآخر ببيان وطبيعة دفاتر الحسابات والمستندات </a:t>
            </a:r>
            <a:r>
              <a:rPr lang="ar-SA" sz="3200" dirty="0" err="1" smtClean="0"/>
              <a:t>التى</a:t>
            </a:r>
            <a:r>
              <a:rPr lang="ar-SA" sz="3200" dirty="0" smtClean="0"/>
              <a:t> أعدت الحسابات عنها ويجب أن يُبين في تلك الشهادة أيضاً.</a:t>
            </a:r>
            <a:endParaRPr lang="en-US" sz="3200" dirty="0"/>
          </a:p>
        </p:txBody>
      </p:sp>
    </p:spTree>
  </p:cSld>
  <p:clrMapOvr>
    <a:masterClrMapping/>
  </p:clrMapOvr>
  <p:transition>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8" presetClass="entr" presetSubtype="0" accel="5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2"/>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2"/>
                                        </p:tgtEl>
                                        <p:attrNameLst>
                                          <p:attrName>ppt_y</p:attrName>
                                        </p:attrNameLst>
                                      </p:cBhvr>
                                      <p:tavLst>
                                        <p:tav tm="0">
                                          <p:val>
                                            <p:strVal val="#ppt_y"/>
                                          </p:val>
                                        </p:tav>
                                        <p:tav tm="100000">
                                          <p:val>
                                            <p:strVal val="#ppt_y"/>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Text Box 2"/>
          <p:cNvSpPr txBox="1">
            <a:spLocks noChangeArrowheads="1"/>
          </p:cNvSpPr>
          <p:nvPr/>
        </p:nvSpPr>
        <p:spPr bwMode="auto">
          <a:xfrm>
            <a:off x="304800" y="457200"/>
            <a:ext cx="8534400" cy="5791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just"/>
            <a:r>
              <a:rPr lang="ar-SA" sz="3600" b="1" dirty="0" smtClean="0"/>
              <a:t>أ. إذا كانت الحسابات قد أعدها ذلك الشخص الآخر ما إذا كان مراجعة </a:t>
            </a:r>
            <a:r>
              <a:rPr lang="ar-SA" sz="3600" b="1" dirty="0" err="1" smtClean="0"/>
              <a:t>وبأى</a:t>
            </a:r>
            <a:r>
              <a:rPr lang="ar-SA" sz="3600" b="1" dirty="0" smtClean="0"/>
              <a:t> تحفظات إن وجدت يرى أن تلك الحسابات تمثل صورة صحيحة وعادلة للمكاسب والأرباح من ذلك العمل عن تلك الفترة مع تدوين مدى مراجعته لدفاتر الحسابات والمستندات المقدمة عنها .</a:t>
            </a:r>
            <a:endParaRPr lang="en-US" sz="3600" b="1" dirty="0" smtClean="0"/>
          </a:p>
          <a:p>
            <a:pPr algn="just"/>
            <a:r>
              <a:rPr lang="ar-SA" sz="3600" b="1" dirty="0" smtClean="0"/>
              <a:t>ب. إذا كانت الحسابات قد فحصها ذلك الشخص الآخر فيبين مدى ذلك الفحص. وفي هذا البند يقصد بالحسابات الميزانية أو بيان الموجودات والديون وحساب المتاجرة وحساب </a:t>
            </a:r>
            <a:r>
              <a:rPr lang="ar-SA" sz="3600" b="1" dirty="0" err="1" smtClean="0"/>
              <a:t>الارباح</a:t>
            </a:r>
            <a:r>
              <a:rPr lang="ar-SA" sz="3600" b="1" dirty="0" smtClean="0"/>
              <a:t> والخسائر وحساب </a:t>
            </a:r>
            <a:r>
              <a:rPr lang="ar-SA" sz="3600" b="1" dirty="0" err="1" smtClean="0"/>
              <a:t>الايرادات</a:t>
            </a:r>
            <a:r>
              <a:rPr lang="ar-SA" sz="3600" b="1" dirty="0" smtClean="0"/>
              <a:t> والمدفوعات </a:t>
            </a:r>
            <a:r>
              <a:rPr lang="ar-SA" sz="3600" b="1" dirty="0" err="1" smtClean="0"/>
              <a:t>وأى</a:t>
            </a:r>
            <a:r>
              <a:rPr lang="ar-SA" sz="3600" b="1" dirty="0" smtClean="0"/>
              <a:t> حساب آخر مماثل </a:t>
            </a:r>
            <a:r>
              <a:rPr lang="ar-SA" sz="3600" b="1" dirty="0" err="1" smtClean="0"/>
              <a:t>اياً</a:t>
            </a:r>
            <a:r>
              <a:rPr lang="ar-SA" sz="3600" b="1" dirty="0" smtClean="0"/>
              <a:t> كان وصفه .</a:t>
            </a:r>
            <a:endParaRPr lang="en-US" sz="3600" b="1" dirty="0"/>
          </a:p>
        </p:txBody>
      </p:sp>
    </p:spTree>
  </p:cSld>
  <p:clrMapOvr>
    <a:masterClrMapping/>
  </p:clrMapOvr>
  <p:transition>
    <p:circl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Text Box 2"/>
          <p:cNvSpPr txBox="1">
            <a:spLocks noChangeArrowheads="1"/>
          </p:cNvSpPr>
          <p:nvPr/>
        </p:nvSpPr>
        <p:spPr bwMode="auto">
          <a:xfrm>
            <a:off x="304800" y="457200"/>
            <a:ext cx="8534400" cy="3733800"/>
          </a:xfrm>
          <a:prstGeom prst="rect">
            <a:avLst/>
          </a:prstGeom>
          <a:solidFill>
            <a:srgbClr val="A9C6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just"/>
            <a:r>
              <a:rPr lang="ar-SA" sz="4400" b="1" dirty="0" smtClean="0"/>
              <a:t>البند (2) إذا بدا للأمين أن شخصاً يقوم بأعمال خاضعة للضريبة فيجوز للأمين بإعلان مكتوب أن يطلب إلى ذلك الشخص تقديم صورة من حساباته كما هي معّرفة في البند (1) تكون معدة بواسطة محاسب معتمد .</a:t>
            </a:r>
            <a:endParaRPr lang="en-US" sz="4400" b="1" dirty="0"/>
          </a:p>
        </p:txBody>
      </p:sp>
    </p:spTree>
  </p:cSld>
  <p:clrMapOvr>
    <a:masterClrMapping/>
  </p:clrMapOvr>
  <p:transition>
    <p:circl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0000"/>
            </a:gs>
            <a:gs pos="25000">
              <a:srgbClr val="FF6633"/>
            </a:gs>
            <a:gs pos="50000">
              <a:srgbClr val="FFFF00"/>
            </a:gs>
            <a:gs pos="75000">
              <a:srgbClr val="01A78F"/>
            </a:gs>
            <a:gs pos="100000">
              <a:srgbClr val="3366FF"/>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182273" name="Rectangle 1"/>
          <p:cNvSpPr>
            <a:spLocks noChangeArrowheads="1"/>
          </p:cNvSpPr>
          <p:nvPr/>
        </p:nvSpPr>
        <p:spPr bwMode="auto">
          <a:xfrm>
            <a:off x="457200" y="2327195"/>
            <a:ext cx="8077200" cy="1200329"/>
          </a:xfrm>
          <a:prstGeom prst="rect">
            <a:avLst/>
          </a:prstGeom>
          <a:solidFill>
            <a:schemeClr val="accent2">
              <a:lumMod val="20000"/>
              <a:lumOff val="80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ar-SA" sz="7200" b="1" dirty="0" smtClean="0">
                <a:latin typeface="Arial" pitchFamily="34" charset="0"/>
                <a:cs typeface="Monotype Koufi" pitchFamily="2" charset="-78"/>
              </a:rPr>
              <a:t>فروض </a:t>
            </a:r>
            <a:r>
              <a:rPr lang="ar-SA" sz="7200" b="1" dirty="0">
                <a:latin typeface="Arial" pitchFamily="34" charset="0"/>
                <a:cs typeface="Monotype Koufi" pitchFamily="2" charset="-78"/>
              </a:rPr>
              <a:t>مراجعة الحسابات</a:t>
            </a:r>
            <a:endParaRPr lang="en-US" sz="7200" b="1" dirty="0">
              <a:latin typeface="Arial" pitchFamily="34" charset="0"/>
              <a:cs typeface="Monotype Koufi" pitchFamily="2" charset="-78"/>
            </a:endParaRPr>
          </a:p>
        </p:txBody>
      </p:sp>
    </p:spTree>
  </p:cSld>
  <p:clrMapOvr>
    <a:masterClrMapping/>
  </p:clrMapOvr>
  <p:transition>
    <p:cover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82273"/>
                                        </p:tgtEl>
                                        <p:attrNameLst>
                                          <p:attrName>style.visibility</p:attrName>
                                        </p:attrNameLst>
                                      </p:cBhvr>
                                      <p:to>
                                        <p:strVal val="visible"/>
                                      </p:to>
                                    </p:set>
                                    <p:anim calcmode="lin" valueType="num">
                                      <p:cBhvr>
                                        <p:cTn id="7" dur="500" fill="hold"/>
                                        <p:tgtEl>
                                          <p:spTgt spid="18227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82273"/>
                                        </p:tgtEl>
                                        <p:attrNameLst>
                                          <p:attrName>ppt_y</p:attrName>
                                        </p:attrNameLst>
                                      </p:cBhvr>
                                      <p:tavLst>
                                        <p:tav tm="0">
                                          <p:val>
                                            <p:strVal val="#ppt_y"/>
                                          </p:val>
                                        </p:tav>
                                        <p:tav tm="100000">
                                          <p:val>
                                            <p:strVal val="#ppt_y"/>
                                          </p:val>
                                        </p:tav>
                                      </p:tavLst>
                                    </p:anim>
                                    <p:anim calcmode="lin" valueType="num">
                                      <p:cBhvr>
                                        <p:cTn id="9" dur="500" fill="hold"/>
                                        <p:tgtEl>
                                          <p:spTgt spid="18227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8227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822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227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0642" name="Picture 2" descr="C:\Documents and Settings\Yasir Taj Elssir\My Documents\التّنزيلات\وردة 7.jpeg"/>
          <p:cNvPicPr>
            <a:picLocks noGrp="1" noChangeAspect="1" noChangeArrowheads="1"/>
          </p:cNvPicPr>
          <p:nvPr>
            <p:ph idx="1"/>
          </p:nvPr>
        </p:nvPicPr>
        <p:blipFill>
          <a:blip r:embed="rId2" cstate="print"/>
          <a:srcRect/>
          <a:stretch>
            <a:fillRect/>
          </a:stretch>
        </p:blipFill>
        <p:spPr bwMode="auto">
          <a:xfrm>
            <a:off x="0" y="0"/>
            <a:ext cx="9144000" cy="6858000"/>
          </a:xfrm>
          <a:prstGeom prst="rect">
            <a:avLst/>
          </a:prstGeom>
          <a:noFill/>
        </p:spPr>
      </p:pic>
      <p:pic>
        <p:nvPicPr>
          <p:cNvPr id="24" name="Picture 5" descr="C:\Documents and Settings\Yasir Taj Elssir\My Documents\التّنزيلات\وردة 5.jpg"/>
          <p:cNvPicPr>
            <a:picLocks noChangeAspect="1" noChangeArrowheads="1"/>
          </p:cNvPicPr>
          <p:nvPr/>
        </p:nvPicPr>
        <p:blipFill>
          <a:blip r:embed="rId3" cstate="print"/>
          <a:srcRect/>
          <a:stretch>
            <a:fillRect/>
          </a:stretch>
        </p:blipFill>
        <p:spPr bwMode="auto">
          <a:xfrm>
            <a:off x="0" y="3"/>
            <a:ext cx="9144000" cy="6857999"/>
          </a:xfrm>
          <a:prstGeom prst="rect">
            <a:avLst/>
          </a:prstGeom>
          <a:noFill/>
        </p:spPr>
      </p:pic>
      <p:pic>
        <p:nvPicPr>
          <p:cNvPr id="28" name="Picture 9" descr="C:\Documents and Settings\Yasir Taj Elssir\My Documents\التّنزيلات\وردة1.jpeg"/>
          <p:cNvPicPr>
            <a:picLocks noChangeAspect="1" noChangeArrowheads="1"/>
          </p:cNvPicPr>
          <p:nvPr/>
        </p:nvPicPr>
        <p:blipFill>
          <a:blip r:embed="rId4" cstate="print"/>
          <a:srcRect/>
          <a:stretch>
            <a:fillRect/>
          </a:stretch>
        </p:blipFill>
        <p:spPr bwMode="auto">
          <a:xfrm>
            <a:off x="1" y="-152400"/>
            <a:ext cx="9144000" cy="7162800"/>
          </a:xfrm>
          <a:prstGeom prst="rect">
            <a:avLst/>
          </a:prstGeom>
          <a:noFill/>
        </p:spPr>
      </p:pic>
      <p:pic>
        <p:nvPicPr>
          <p:cNvPr id="29" name="Picture 8" descr="C:\Documents and Settings\Yasir Taj Elssir\My Documents\التّنزيلات\وردة 10.jpeg"/>
          <p:cNvPicPr>
            <a:picLocks noChangeAspect="1" noChangeArrowheads="1"/>
          </p:cNvPicPr>
          <p:nvPr/>
        </p:nvPicPr>
        <p:blipFill>
          <a:blip r:embed="rId5" cstate="print"/>
          <a:srcRect/>
          <a:stretch>
            <a:fillRect/>
          </a:stretch>
        </p:blipFill>
        <p:spPr bwMode="auto">
          <a:xfrm>
            <a:off x="0" y="0"/>
            <a:ext cx="9144000" cy="6858000"/>
          </a:xfrm>
          <a:prstGeom prst="rect">
            <a:avLst/>
          </a:prstGeom>
          <a:noFill/>
        </p:spPr>
      </p:pic>
      <p:pic>
        <p:nvPicPr>
          <p:cNvPr id="30" name="Picture 7" descr="C:\Documents and Settings\Yasir Taj Elssir\My Documents\التّنزيلات\وردة 9.jpeg"/>
          <p:cNvPicPr>
            <a:picLocks noChangeAspect="1" noChangeArrowheads="1"/>
          </p:cNvPicPr>
          <p:nvPr/>
        </p:nvPicPr>
        <p:blipFill>
          <a:blip r:embed="rId6" cstate="print"/>
          <a:srcRect/>
          <a:stretch>
            <a:fillRect/>
          </a:stretch>
        </p:blipFill>
        <p:spPr bwMode="auto">
          <a:xfrm>
            <a:off x="3" y="0"/>
            <a:ext cx="9143999" cy="6858000"/>
          </a:xfrm>
          <a:prstGeom prst="rect">
            <a:avLst/>
          </a:prstGeom>
          <a:noFill/>
        </p:spPr>
      </p:pic>
      <p:pic>
        <p:nvPicPr>
          <p:cNvPr id="31" name="Picture 6" descr="C:\Documents and Settings\Yasir Taj Elssir\My Documents\التّنزيلات\وردة 8.jpeg"/>
          <p:cNvPicPr>
            <a:picLocks noChangeAspect="1" noChangeArrowheads="1"/>
          </p:cNvPicPr>
          <p:nvPr/>
        </p:nvPicPr>
        <p:blipFill>
          <a:blip r:embed="rId7" cstate="print"/>
          <a:srcRect/>
          <a:stretch>
            <a:fillRect/>
          </a:stretch>
        </p:blipFill>
        <p:spPr bwMode="auto">
          <a:xfrm>
            <a:off x="3" y="3"/>
            <a:ext cx="9143999" cy="6857999"/>
          </a:xfrm>
          <a:prstGeom prst="rect">
            <a:avLst/>
          </a:prstGeom>
          <a:noFill/>
        </p:spPr>
      </p:pic>
      <p:pic>
        <p:nvPicPr>
          <p:cNvPr id="32" name="Picture 5" descr="C:\Documents and Settings\Yasir Taj Elssir\My Documents\التّنزيلات\وردة 5.jpg"/>
          <p:cNvPicPr>
            <a:picLocks noChangeAspect="1" noChangeArrowheads="1"/>
          </p:cNvPicPr>
          <p:nvPr/>
        </p:nvPicPr>
        <p:blipFill>
          <a:blip r:embed="rId3" cstate="print"/>
          <a:srcRect/>
          <a:stretch>
            <a:fillRect/>
          </a:stretch>
        </p:blipFill>
        <p:spPr bwMode="auto">
          <a:xfrm>
            <a:off x="0" y="3"/>
            <a:ext cx="9144000" cy="6857999"/>
          </a:xfrm>
          <a:prstGeom prst="rect">
            <a:avLst/>
          </a:prstGeom>
          <a:noFill/>
        </p:spPr>
      </p:pic>
      <p:pic>
        <p:nvPicPr>
          <p:cNvPr id="33" name="Picture 2" descr="C:\Documents and Settings\Yasir Taj Elssir\My Documents\التّنزيلات\وردة 7.jpe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pic>
        <p:nvPicPr>
          <p:cNvPr id="880651" name="Picture 11" descr="C:\Documents and Settings\Yasir Taj Elssir\My Documents\التّنزيلات\وردة 4.jpg"/>
          <p:cNvPicPr>
            <a:picLocks noChangeAspect="1" noChangeArrowheads="1"/>
          </p:cNvPicPr>
          <p:nvPr/>
        </p:nvPicPr>
        <p:blipFill>
          <a:blip r:embed="rId8" cstate="print"/>
          <a:srcRect/>
          <a:stretch>
            <a:fillRect/>
          </a:stretch>
        </p:blipFill>
        <p:spPr bwMode="auto">
          <a:xfrm>
            <a:off x="0" y="-76200"/>
            <a:ext cx="9144000" cy="5257800"/>
          </a:xfrm>
          <a:prstGeom prst="rect">
            <a:avLst/>
          </a:prstGeom>
          <a:noFill/>
        </p:spPr>
      </p:pic>
      <p:sp>
        <p:nvSpPr>
          <p:cNvPr id="35" name="مستطيل 34"/>
          <p:cNvSpPr/>
          <p:nvPr/>
        </p:nvSpPr>
        <p:spPr>
          <a:xfrm>
            <a:off x="0" y="5212140"/>
            <a:ext cx="9144000" cy="1569660"/>
          </a:xfrm>
          <a:prstGeom prst="rect">
            <a:avLst/>
          </a:prstGeom>
          <a:solidFill>
            <a:srgbClr val="FFFF00"/>
          </a:solidFill>
        </p:spPr>
        <p:txBody>
          <a:bodyPr wrap="square">
            <a:spAutoFit/>
          </a:bodyPr>
          <a:lstStyle/>
          <a:p>
            <a:pPr algn="ctr"/>
            <a:r>
              <a:rPr lang="ar-SA" sz="4800" b="1" dirty="0" smtClean="0">
                <a:solidFill>
                  <a:srgbClr val="FF0000"/>
                </a:solidFill>
                <a:latin typeface="Monotype Koufi" pitchFamily="2" charset="-78"/>
                <a:ea typeface="Monotype Koufi" pitchFamily="2" charset="-78"/>
                <a:cs typeface="Monotype Koufi" pitchFamily="2" charset="-78"/>
              </a:rPr>
              <a:t>نشكر لكم حسن انصاتكم</a:t>
            </a:r>
            <a:r>
              <a:rPr lang="en-US" sz="4800" b="1" dirty="0" smtClean="0">
                <a:solidFill>
                  <a:srgbClr val="FF0000"/>
                </a:solidFill>
                <a:ea typeface="Monotype Koufi" pitchFamily="2" charset="-78"/>
                <a:cs typeface="Monotype Koufi" pitchFamily="2" charset="-78"/>
              </a:rPr>
              <a:t> </a:t>
            </a:r>
            <a:r>
              <a:rPr lang="ar-SA" sz="4800" b="1" dirty="0" smtClean="0">
                <a:solidFill>
                  <a:srgbClr val="FF0000"/>
                </a:solidFill>
                <a:latin typeface="Monotype Koufi" pitchFamily="2" charset="-78"/>
                <a:ea typeface="Monotype Koufi" pitchFamily="2" charset="-78"/>
                <a:cs typeface="Monotype Koufi" pitchFamily="2" charset="-78"/>
              </a:rPr>
              <a:t>وصبركم ونسأل الله لكم التوفيق </a:t>
            </a:r>
            <a:r>
              <a:rPr lang="ar-SY" sz="4800" b="1" dirty="0" smtClean="0">
                <a:solidFill>
                  <a:srgbClr val="FF0000"/>
                </a:solidFill>
                <a:latin typeface="Monotype Koufi" pitchFamily="2" charset="-78"/>
                <a:ea typeface="Monotype Koufi" pitchFamily="2" charset="-78"/>
                <a:cs typeface="Monotype Koufi" pitchFamily="2" charset="-78"/>
              </a:rPr>
              <a:t>و</a:t>
            </a:r>
            <a:r>
              <a:rPr lang="ar-SA" sz="4800" b="1" dirty="0" smtClean="0">
                <a:solidFill>
                  <a:srgbClr val="FF0000"/>
                </a:solidFill>
                <a:latin typeface="Monotype Koufi" pitchFamily="2" charset="-78"/>
                <a:ea typeface="Monotype Koufi" pitchFamily="2" charset="-78"/>
                <a:cs typeface="Monotype Koufi" pitchFamily="2" charset="-78"/>
              </a:rPr>
              <a:t>السداد</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afterEffect">
                                  <p:stCondLst>
                                    <p:cond delay="2000"/>
                                  </p:stCondLst>
                                  <p:iterate type="wd">
                                    <p:tmPct val="10000"/>
                                  </p:iterate>
                                  <p:childTnLst>
                                    <p:set>
                                      <p:cBhvr>
                                        <p:cTn id="6" dur="1" fill="hold">
                                          <p:stCondLst>
                                            <p:cond delay="0"/>
                                          </p:stCondLst>
                                        </p:cTn>
                                        <p:tgtEl>
                                          <p:spTgt spid="880642"/>
                                        </p:tgtEl>
                                        <p:attrNameLst>
                                          <p:attrName>style.visibility</p:attrName>
                                        </p:attrNameLst>
                                      </p:cBhvr>
                                      <p:to>
                                        <p:strVal val="visible"/>
                                      </p:to>
                                    </p:set>
                                    <p:anim calcmode="lin" valueType="num">
                                      <p:cBhvr>
                                        <p:cTn id="7" dur="1000" decel="50000" fill="hold">
                                          <p:stCondLst>
                                            <p:cond delay="0"/>
                                          </p:stCondLst>
                                        </p:cTn>
                                        <p:tgtEl>
                                          <p:spTgt spid="880642"/>
                                        </p:tgtEl>
                                        <p:attrNameLst>
                                          <p:attrName>style.rotation</p:attrName>
                                        </p:attrNameLst>
                                      </p:cBhvr>
                                      <p:tavLst>
                                        <p:tav tm="0">
                                          <p:val>
                                            <p:fltVal val="-90"/>
                                          </p:val>
                                        </p:tav>
                                        <p:tav tm="100000">
                                          <p:val>
                                            <p:fltVal val="0"/>
                                          </p:val>
                                        </p:tav>
                                      </p:tavLst>
                                    </p:anim>
                                    <p:anim calcmode="lin" valueType="num">
                                      <p:cBhvr>
                                        <p:cTn id="8" dur="1000" decel="50000" fill="hold">
                                          <p:stCondLst>
                                            <p:cond delay="0"/>
                                          </p:stCondLst>
                                        </p:cTn>
                                        <p:tgtEl>
                                          <p:spTgt spid="880642"/>
                                        </p:tgtEl>
                                        <p:attrNameLst>
                                          <p:attrName>ppt_w</p:attrName>
                                        </p:attrNameLst>
                                      </p:cBhvr>
                                      <p:tavLst>
                                        <p:tav tm="0">
                                          <p:val>
                                            <p:strVal val="#ppt_w"/>
                                          </p:val>
                                        </p:tav>
                                        <p:tav tm="100000">
                                          <p:val>
                                            <p:strVal val="#ppt_w*.05"/>
                                          </p:val>
                                        </p:tav>
                                      </p:tavLst>
                                    </p:anim>
                                    <p:anim calcmode="lin" valueType="num">
                                      <p:cBhvr>
                                        <p:cTn id="9" dur="1000" accel="50000" fill="hold">
                                          <p:stCondLst>
                                            <p:cond delay="1000"/>
                                          </p:stCondLst>
                                        </p:cTn>
                                        <p:tgtEl>
                                          <p:spTgt spid="880642"/>
                                        </p:tgtEl>
                                        <p:attrNameLst>
                                          <p:attrName>ppt_w</p:attrName>
                                        </p:attrNameLst>
                                      </p:cBhvr>
                                      <p:tavLst>
                                        <p:tav tm="0">
                                          <p:val>
                                            <p:strVal val="#ppt_w*.05"/>
                                          </p:val>
                                        </p:tav>
                                        <p:tav tm="100000">
                                          <p:val>
                                            <p:strVal val="#ppt_w"/>
                                          </p:val>
                                        </p:tav>
                                      </p:tavLst>
                                    </p:anim>
                                    <p:anim calcmode="lin" valueType="num">
                                      <p:cBhvr>
                                        <p:cTn id="10" dur="2000" fill="hold"/>
                                        <p:tgtEl>
                                          <p:spTgt spid="880642"/>
                                        </p:tgtEl>
                                        <p:attrNameLst>
                                          <p:attrName>ppt_h</p:attrName>
                                        </p:attrNameLst>
                                      </p:cBhvr>
                                      <p:tavLst>
                                        <p:tav tm="0">
                                          <p:val>
                                            <p:strVal val="#ppt_h"/>
                                          </p:val>
                                        </p:tav>
                                        <p:tav tm="100000">
                                          <p:val>
                                            <p:strVal val="#ppt_h"/>
                                          </p:val>
                                        </p:tav>
                                      </p:tavLst>
                                    </p:anim>
                                    <p:anim calcmode="lin" valueType="num">
                                      <p:cBhvr>
                                        <p:cTn id="11" dur="1000" decel="50000" fill="hold">
                                          <p:stCondLst>
                                            <p:cond delay="0"/>
                                          </p:stCondLst>
                                        </p:cTn>
                                        <p:tgtEl>
                                          <p:spTgt spid="880642"/>
                                        </p:tgtEl>
                                        <p:attrNameLst>
                                          <p:attrName>ppt_x</p:attrName>
                                        </p:attrNameLst>
                                      </p:cBhvr>
                                      <p:tavLst>
                                        <p:tav tm="0">
                                          <p:val>
                                            <p:strVal val="#ppt_x+.4"/>
                                          </p:val>
                                        </p:tav>
                                        <p:tav tm="100000">
                                          <p:val>
                                            <p:strVal val="#ppt_x"/>
                                          </p:val>
                                        </p:tav>
                                      </p:tavLst>
                                    </p:anim>
                                    <p:anim calcmode="lin" valueType="num">
                                      <p:cBhvr>
                                        <p:cTn id="12" dur="1000" decel="50000" fill="hold">
                                          <p:stCondLst>
                                            <p:cond delay="0"/>
                                          </p:stCondLst>
                                        </p:cTn>
                                        <p:tgtEl>
                                          <p:spTgt spid="880642"/>
                                        </p:tgtEl>
                                        <p:attrNameLst>
                                          <p:attrName>ppt_y</p:attrName>
                                        </p:attrNameLst>
                                      </p:cBhvr>
                                      <p:tavLst>
                                        <p:tav tm="0">
                                          <p:val>
                                            <p:strVal val="#ppt_y-.2"/>
                                          </p:val>
                                        </p:tav>
                                        <p:tav tm="100000">
                                          <p:val>
                                            <p:strVal val="#ppt_y+.1"/>
                                          </p:val>
                                        </p:tav>
                                      </p:tavLst>
                                    </p:anim>
                                    <p:anim calcmode="lin" valueType="num">
                                      <p:cBhvr>
                                        <p:cTn id="13" dur="1000" accel="50000" fill="hold">
                                          <p:stCondLst>
                                            <p:cond delay="1000"/>
                                          </p:stCondLst>
                                        </p:cTn>
                                        <p:tgtEl>
                                          <p:spTgt spid="880642"/>
                                        </p:tgtEl>
                                        <p:attrNameLst>
                                          <p:attrName>ppt_y</p:attrName>
                                        </p:attrNameLst>
                                      </p:cBhvr>
                                      <p:tavLst>
                                        <p:tav tm="0">
                                          <p:val>
                                            <p:strVal val="#ppt_y+.1"/>
                                          </p:val>
                                        </p:tav>
                                        <p:tav tm="100000">
                                          <p:val>
                                            <p:strVal val="#ppt_y"/>
                                          </p:val>
                                        </p:tav>
                                      </p:tavLst>
                                    </p:anim>
                                    <p:animEffect transition="in" filter="fade">
                                      <p:cBhvr>
                                        <p:cTn id="14" dur="2000" decel="50000">
                                          <p:stCondLst>
                                            <p:cond delay="0"/>
                                          </p:stCondLst>
                                        </p:cTn>
                                        <p:tgtEl>
                                          <p:spTgt spid="880642"/>
                                        </p:tgtEl>
                                      </p:cBhvr>
                                    </p:animEffect>
                                  </p:childTnLst>
                                </p:cTn>
                              </p:par>
                            </p:childTnLst>
                          </p:cTn>
                        </p:par>
                        <p:par>
                          <p:cTn id="15" fill="hold">
                            <p:stCondLst>
                              <p:cond delay="4000"/>
                            </p:stCondLst>
                            <p:childTnLst>
                              <p:par>
                                <p:cTn id="16" presetID="7" presetClass="entr" presetSubtype="4" fill="hold" nodeType="afterEffect">
                                  <p:stCondLst>
                                    <p:cond delay="1500"/>
                                  </p:stCondLst>
                                  <p:childTnLst>
                                    <p:set>
                                      <p:cBhvr>
                                        <p:cTn id="17" dur="1" fill="hold">
                                          <p:stCondLst>
                                            <p:cond delay="0"/>
                                          </p:stCondLst>
                                        </p:cTn>
                                        <p:tgtEl>
                                          <p:spTgt spid="24"/>
                                        </p:tgtEl>
                                        <p:attrNameLst>
                                          <p:attrName>style.visibility</p:attrName>
                                        </p:attrNameLst>
                                      </p:cBhvr>
                                      <p:to>
                                        <p:strVal val="visible"/>
                                      </p:to>
                                    </p:set>
                                    <p:anim calcmode="lin" valueType="num">
                                      <p:cBhvr additive="base">
                                        <p:cTn id="18" dur="1000" fill="hold"/>
                                        <p:tgtEl>
                                          <p:spTgt spid="24"/>
                                        </p:tgtEl>
                                        <p:attrNameLst>
                                          <p:attrName>ppt_x</p:attrName>
                                        </p:attrNameLst>
                                      </p:cBhvr>
                                      <p:tavLst>
                                        <p:tav tm="0">
                                          <p:val>
                                            <p:strVal val="#ppt_x"/>
                                          </p:val>
                                        </p:tav>
                                        <p:tav tm="100000">
                                          <p:val>
                                            <p:strVal val="#ppt_x"/>
                                          </p:val>
                                        </p:tav>
                                      </p:tavLst>
                                    </p:anim>
                                    <p:anim calcmode="lin" valueType="num">
                                      <p:cBhvr additive="base">
                                        <p:cTn id="19" dur="1000" fill="hold"/>
                                        <p:tgtEl>
                                          <p:spTgt spid="24"/>
                                        </p:tgtEl>
                                        <p:attrNameLst>
                                          <p:attrName>ppt_y</p:attrName>
                                        </p:attrNameLst>
                                      </p:cBhvr>
                                      <p:tavLst>
                                        <p:tav tm="0">
                                          <p:val>
                                            <p:strVal val="1+#ppt_h/2"/>
                                          </p:val>
                                        </p:tav>
                                        <p:tav tm="100000">
                                          <p:val>
                                            <p:strVal val="#ppt_y"/>
                                          </p:val>
                                        </p:tav>
                                      </p:tavLst>
                                    </p:anim>
                                  </p:childTnLst>
                                </p:cTn>
                              </p:par>
                            </p:childTnLst>
                          </p:cTn>
                        </p:par>
                        <p:par>
                          <p:cTn id="20" fill="hold">
                            <p:stCondLst>
                              <p:cond delay="6500"/>
                            </p:stCondLst>
                            <p:childTnLst>
                              <p:par>
                                <p:cTn id="21" presetID="48" presetClass="entr" presetSubtype="0" accel="50000" fill="hold" nodeType="after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p:cTn id="23" dur="1000" fill="hold"/>
                                        <p:tgtEl>
                                          <p:spTgt spid="28"/>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4" dur="1000" fill="hold"/>
                                        <p:tgtEl>
                                          <p:spTgt spid="28"/>
                                        </p:tgtEl>
                                        <p:attrNameLst>
                                          <p:attrName>ppt_x</p:attrName>
                                        </p:attrNameLst>
                                      </p:cBhvr>
                                      <p:tavLst>
                                        <p:tav tm="0">
                                          <p:val>
                                            <p:fltVal val="-1"/>
                                          </p:val>
                                        </p:tav>
                                        <p:tav tm="50000">
                                          <p:val>
                                            <p:fltVal val="0.95"/>
                                          </p:val>
                                        </p:tav>
                                        <p:tav tm="100000">
                                          <p:val>
                                            <p:strVal val="#ppt_x"/>
                                          </p:val>
                                        </p:tav>
                                      </p:tavLst>
                                    </p:anim>
                                    <p:anim calcmode="lin" valueType="num">
                                      <p:cBhvr>
                                        <p:cTn id="25" dur="1000" fill="hold"/>
                                        <p:tgtEl>
                                          <p:spTgt spid="28"/>
                                        </p:tgtEl>
                                        <p:attrNameLst>
                                          <p:attrName>ppt_y</p:attrName>
                                        </p:attrNameLst>
                                      </p:cBhvr>
                                      <p:tavLst>
                                        <p:tav tm="0">
                                          <p:val>
                                            <p:strVal val="#ppt_y"/>
                                          </p:val>
                                        </p:tav>
                                        <p:tav tm="100000">
                                          <p:val>
                                            <p:strVal val="#ppt_y"/>
                                          </p:val>
                                        </p:tav>
                                      </p:tavLst>
                                    </p:anim>
                                    <p:animEffect transition="in" filter="fade">
                                      <p:cBhvr>
                                        <p:cTn id="26" dur="1000"/>
                                        <p:tgtEl>
                                          <p:spTgt spid="28"/>
                                        </p:tgtEl>
                                      </p:cBhvr>
                                    </p:animEffect>
                                  </p:childTnLst>
                                </p:cTn>
                              </p:par>
                            </p:childTnLst>
                          </p:cTn>
                        </p:par>
                        <p:par>
                          <p:cTn id="27" fill="hold">
                            <p:stCondLst>
                              <p:cond delay="7500"/>
                            </p:stCondLst>
                            <p:childTnLst>
                              <p:par>
                                <p:cTn id="28" presetID="48" presetClass="entr" presetSubtype="0" accel="50000" fill="hold" nodeType="afterEffect">
                                  <p:stCondLst>
                                    <p:cond delay="2000"/>
                                  </p:stCondLst>
                                  <p:childTnLst>
                                    <p:set>
                                      <p:cBhvr>
                                        <p:cTn id="29" dur="1" fill="hold">
                                          <p:stCondLst>
                                            <p:cond delay="0"/>
                                          </p:stCondLst>
                                        </p:cTn>
                                        <p:tgtEl>
                                          <p:spTgt spid="29"/>
                                        </p:tgtEl>
                                        <p:attrNameLst>
                                          <p:attrName>style.visibility</p:attrName>
                                        </p:attrNameLst>
                                      </p:cBhvr>
                                      <p:to>
                                        <p:strVal val="visible"/>
                                      </p:to>
                                    </p:set>
                                    <p:anim calcmode="lin" valueType="num">
                                      <p:cBhvr>
                                        <p:cTn id="30" dur="1000" fill="hold"/>
                                        <p:tgtEl>
                                          <p:spTgt spid="29"/>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31" dur="1000" fill="hold"/>
                                        <p:tgtEl>
                                          <p:spTgt spid="29"/>
                                        </p:tgtEl>
                                        <p:attrNameLst>
                                          <p:attrName>ppt_x</p:attrName>
                                        </p:attrNameLst>
                                      </p:cBhvr>
                                      <p:tavLst>
                                        <p:tav tm="0">
                                          <p:val>
                                            <p:fltVal val="-1"/>
                                          </p:val>
                                        </p:tav>
                                        <p:tav tm="50000">
                                          <p:val>
                                            <p:fltVal val="0.95"/>
                                          </p:val>
                                        </p:tav>
                                        <p:tav tm="100000">
                                          <p:val>
                                            <p:strVal val="#ppt_x"/>
                                          </p:val>
                                        </p:tav>
                                      </p:tavLst>
                                    </p:anim>
                                    <p:anim calcmode="lin" valueType="num">
                                      <p:cBhvr>
                                        <p:cTn id="32" dur="1000" fill="hold"/>
                                        <p:tgtEl>
                                          <p:spTgt spid="29"/>
                                        </p:tgtEl>
                                        <p:attrNameLst>
                                          <p:attrName>ppt_y</p:attrName>
                                        </p:attrNameLst>
                                      </p:cBhvr>
                                      <p:tavLst>
                                        <p:tav tm="0">
                                          <p:val>
                                            <p:strVal val="#ppt_y"/>
                                          </p:val>
                                        </p:tav>
                                        <p:tav tm="100000">
                                          <p:val>
                                            <p:strVal val="#ppt_y"/>
                                          </p:val>
                                        </p:tav>
                                      </p:tavLst>
                                    </p:anim>
                                    <p:animEffect transition="in" filter="fade">
                                      <p:cBhvr>
                                        <p:cTn id="33" dur="1000"/>
                                        <p:tgtEl>
                                          <p:spTgt spid="29"/>
                                        </p:tgtEl>
                                      </p:cBhvr>
                                    </p:animEffect>
                                  </p:childTnLst>
                                </p:cTn>
                              </p:par>
                            </p:childTnLst>
                          </p:cTn>
                        </p:par>
                        <p:par>
                          <p:cTn id="34" fill="hold">
                            <p:stCondLst>
                              <p:cond delay="10500"/>
                            </p:stCondLst>
                            <p:childTnLst>
                              <p:par>
                                <p:cTn id="35" presetID="15" presetClass="entr" presetSubtype="0" fill="hold" nodeType="afterEffect">
                                  <p:stCondLst>
                                    <p:cond delay="0"/>
                                  </p:stCondLst>
                                  <p:childTnLst>
                                    <p:set>
                                      <p:cBhvr>
                                        <p:cTn id="36" dur="1" fill="hold">
                                          <p:stCondLst>
                                            <p:cond delay="0"/>
                                          </p:stCondLst>
                                        </p:cTn>
                                        <p:tgtEl>
                                          <p:spTgt spid="30"/>
                                        </p:tgtEl>
                                        <p:attrNameLst>
                                          <p:attrName>style.visibility</p:attrName>
                                        </p:attrNameLst>
                                      </p:cBhvr>
                                      <p:to>
                                        <p:strVal val="visible"/>
                                      </p:to>
                                    </p:set>
                                    <p:anim calcmode="lin" valueType="num">
                                      <p:cBhvr>
                                        <p:cTn id="37" dur="1000" fill="hold"/>
                                        <p:tgtEl>
                                          <p:spTgt spid="30"/>
                                        </p:tgtEl>
                                        <p:attrNameLst>
                                          <p:attrName>ppt_w</p:attrName>
                                        </p:attrNameLst>
                                      </p:cBhvr>
                                      <p:tavLst>
                                        <p:tav tm="0">
                                          <p:val>
                                            <p:fltVal val="0"/>
                                          </p:val>
                                        </p:tav>
                                        <p:tav tm="100000">
                                          <p:val>
                                            <p:strVal val="#ppt_w"/>
                                          </p:val>
                                        </p:tav>
                                      </p:tavLst>
                                    </p:anim>
                                    <p:anim calcmode="lin" valueType="num">
                                      <p:cBhvr>
                                        <p:cTn id="38" dur="1000" fill="hold"/>
                                        <p:tgtEl>
                                          <p:spTgt spid="30"/>
                                        </p:tgtEl>
                                        <p:attrNameLst>
                                          <p:attrName>ppt_h</p:attrName>
                                        </p:attrNameLst>
                                      </p:cBhvr>
                                      <p:tavLst>
                                        <p:tav tm="0">
                                          <p:val>
                                            <p:fltVal val="0"/>
                                          </p:val>
                                        </p:tav>
                                        <p:tav tm="100000">
                                          <p:val>
                                            <p:strVal val="#ppt_h"/>
                                          </p:val>
                                        </p:tav>
                                      </p:tavLst>
                                    </p:anim>
                                    <p:anim calcmode="lin" valueType="num">
                                      <p:cBhvr>
                                        <p:cTn id="39" dur="1000" fill="hold"/>
                                        <p:tgtEl>
                                          <p:spTgt spid="30"/>
                                        </p:tgtEl>
                                        <p:attrNameLst>
                                          <p:attrName>ppt_x</p:attrName>
                                        </p:attrNameLst>
                                      </p:cBhvr>
                                      <p:tavLst>
                                        <p:tav tm="0" fmla="#ppt_x+(cos(-2*pi*(1-$))*-#ppt_x-sin(-2*pi*(1-$))*(1-#ppt_y))*(1-$)">
                                          <p:val>
                                            <p:fltVal val="0"/>
                                          </p:val>
                                        </p:tav>
                                        <p:tav tm="100000">
                                          <p:val>
                                            <p:fltVal val="1"/>
                                          </p:val>
                                        </p:tav>
                                      </p:tavLst>
                                    </p:anim>
                                    <p:anim calcmode="lin" valueType="num">
                                      <p:cBhvr>
                                        <p:cTn id="40" dur="1000" fill="hold"/>
                                        <p:tgtEl>
                                          <p:spTgt spid="30"/>
                                        </p:tgtEl>
                                        <p:attrNameLst>
                                          <p:attrName>ppt_y</p:attrName>
                                        </p:attrNameLst>
                                      </p:cBhvr>
                                      <p:tavLst>
                                        <p:tav tm="0" fmla="#ppt_y+(sin(-2*pi*(1-$))*-#ppt_x+cos(-2*pi*(1-$))*(1-#ppt_y))*(1-$)">
                                          <p:val>
                                            <p:fltVal val="0"/>
                                          </p:val>
                                        </p:tav>
                                        <p:tav tm="100000">
                                          <p:val>
                                            <p:fltVal val="1"/>
                                          </p:val>
                                        </p:tav>
                                      </p:tavLst>
                                    </p:anim>
                                  </p:childTnLst>
                                </p:cTn>
                              </p:par>
                            </p:childTnLst>
                          </p:cTn>
                        </p:par>
                        <p:par>
                          <p:cTn id="41" fill="hold">
                            <p:stCondLst>
                              <p:cond delay="11500"/>
                            </p:stCondLst>
                            <p:childTnLst>
                              <p:par>
                                <p:cTn id="42" presetID="43" presetClass="entr" presetSubtype="0" fill="hold" nodeType="afterEffect">
                                  <p:stCondLst>
                                    <p:cond delay="1500"/>
                                  </p:stCondLst>
                                  <p:childTnLst>
                                    <p:set>
                                      <p:cBhvr>
                                        <p:cTn id="43" dur="1" fill="hold">
                                          <p:stCondLst>
                                            <p:cond delay="0"/>
                                          </p:stCondLst>
                                        </p:cTn>
                                        <p:tgtEl>
                                          <p:spTgt spid="31"/>
                                        </p:tgtEl>
                                        <p:attrNameLst>
                                          <p:attrName>style.visibility</p:attrName>
                                        </p:attrNameLst>
                                      </p:cBhvr>
                                      <p:to>
                                        <p:strVal val="visible"/>
                                      </p:to>
                                    </p:set>
                                    <p:animEffect transition="in" filter="fade">
                                      <p:cBhvr>
                                        <p:cTn id="44" dur="100"/>
                                        <p:tgtEl>
                                          <p:spTgt spid="31"/>
                                        </p:tgtEl>
                                      </p:cBhvr>
                                    </p:animEffect>
                                    <p:anim calcmode="lin" valueType="num">
                                      <p:cBhvr>
                                        <p:cTn id="45" dur="400" fill="hold"/>
                                        <p:tgtEl>
                                          <p:spTgt spid="31"/>
                                        </p:tgtEl>
                                        <p:attrNameLst>
                                          <p:attrName>ppt_x</p:attrName>
                                        </p:attrNameLst>
                                      </p:cBhvr>
                                      <p:tavLst>
                                        <p:tav tm="0">
                                          <p:val>
                                            <p:strVal val="#ppt_x"/>
                                          </p:val>
                                        </p:tav>
                                        <p:tav tm="100000">
                                          <p:val>
                                            <p:strVal val="#ppt_x"/>
                                          </p:val>
                                        </p:tav>
                                      </p:tavLst>
                                    </p:anim>
                                    <p:anim calcmode="lin" valueType="num">
                                      <p:cBhvr>
                                        <p:cTn id="46" dur="400" fill="hold"/>
                                        <p:tgtEl>
                                          <p:spTgt spid="31"/>
                                        </p:tgtEl>
                                        <p:attrNameLst>
                                          <p:attrName>ppt_y</p:attrName>
                                        </p:attrNameLst>
                                      </p:cBhvr>
                                      <p:tavLst>
                                        <p:tav tm="0">
                                          <p:val>
                                            <p:strVal val="#ppt_y+0.31"/>
                                          </p:val>
                                        </p:tav>
                                        <p:tav tm="100000">
                                          <p:val>
                                            <p:strVal val="#ppt_y+0.31"/>
                                          </p:val>
                                        </p:tav>
                                      </p:tavLst>
                                    </p:anim>
                                    <p:anim calcmode="lin" valueType="num">
                                      <p:cBhvr>
                                        <p:cTn id="47" dur="600" decel="50000" fill="hold">
                                          <p:stCondLst>
                                            <p:cond delay="400"/>
                                          </p:stCondLst>
                                        </p:cTn>
                                        <p:tgtEl>
                                          <p:spTgt spid="31"/>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48" dur="600" decel="50000" fill="hold">
                                          <p:stCondLst>
                                            <p:cond delay="400"/>
                                          </p:stCondLst>
                                        </p:cTn>
                                        <p:tgtEl>
                                          <p:spTgt spid="31"/>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par>
                          <p:cTn id="49" fill="hold">
                            <p:stCondLst>
                              <p:cond delay="14000"/>
                            </p:stCondLst>
                            <p:childTnLst>
                              <p:par>
                                <p:cTn id="50" presetID="7" presetClass="entr" presetSubtype="4" fill="hold" nodeType="afterEffect">
                                  <p:stCondLst>
                                    <p:cond delay="1500"/>
                                  </p:stCondLst>
                                  <p:childTnLst>
                                    <p:set>
                                      <p:cBhvr>
                                        <p:cTn id="51" dur="1" fill="hold">
                                          <p:stCondLst>
                                            <p:cond delay="0"/>
                                          </p:stCondLst>
                                        </p:cTn>
                                        <p:tgtEl>
                                          <p:spTgt spid="32"/>
                                        </p:tgtEl>
                                        <p:attrNameLst>
                                          <p:attrName>style.visibility</p:attrName>
                                        </p:attrNameLst>
                                      </p:cBhvr>
                                      <p:to>
                                        <p:strVal val="visible"/>
                                      </p:to>
                                    </p:set>
                                    <p:anim calcmode="lin" valueType="num">
                                      <p:cBhvr additive="base">
                                        <p:cTn id="52" dur="5000" fill="hold"/>
                                        <p:tgtEl>
                                          <p:spTgt spid="32"/>
                                        </p:tgtEl>
                                        <p:attrNameLst>
                                          <p:attrName>ppt_x</p:attrName>
                                        </p:attrNameLst>
                                      </p:cBhvr>
                                      <p:tavLst>
                                        <p:tav tm="0">
                                          <p:val>
                                            <p:strVal val="#ppt_x"/>
                                          </p:val>
                                        </p:tav>
                                        <p:tav tm="100000">
                                          <p:val>
                                            <p:strVal val="#ppt_x"/>
                                          </p:val>
                                        </p:tav>
                                      </p:tavLst>
                                    </p:anim>
                                    <p:anim calcmode="lin" valueType="num">
                                      <p:cBhvr additive="base">
                                        <p:cTn id="53" dur="5000" fill="hold"/>
                                        <p:tgtEl>
                                          <p:spTgt spid="32"/>
                                        </p:tgtEl>
                                        <p:attrNameLst>
                                          <p:attrName>ppt_y</p:attrName>
                                        </p:attrNameLst>
                                      </p:cBhvr>
                                      <p:tavLst>
                                        <p:tav tm="0">
                                          <p:val>
                                            <p:strVal val="1+#ppt_h/2"/>
                                          </p:val>
                                        </p:tav>
                                        <p:tav tm="100000">
                                          <p:val>
                                            <p:strVal val="#ppt_y"/>
                                          </p:val>
                                        </p:tav>
                                      </p:tavLst>
                                    </p:anim>
                                  </p:childTnLst>
                                </p:cTn>
                              </p:par>
                            </p:childTnLst>
                          </p:cTn>
                        </p:par>
                        <p:par>
                          <p:cTn id="54" fill="hold">
                            <p:stCondLst>
                              <p:cond delay="20500"/>
                            </p:stCondLst>
                            <p:childTnLst>
                              <p:par>
                                <p:cTn id="55" presetID="25" presetClass="entr" presetSubtype="0" fill="hold" nodeType="afterEffect">
                                  <p:stCondLst>
                                    <p:cond delay="500"/>
                                  </p:stCondLst>
                                  <p:iterate type="wd">
                                    <p:tmPct val="10000"/>
                                  </p:iterate>
                                  <p:childTnLst>
                                    <p:set>
                                      <p:cBhvr>
                                        <p:cTn id="56" dur="1" fill="hold">
                                          <p:stCondLst>
                                            <p:cond delay="0"/>
                                          </p:stCondLst>
                                        </p:cTn>
                                        <p:tgtEl>
                                          <p:spTgt spid="33"/>
                                        </p:tgtEl>
                                        <p:attrNameLst>
                                          <p:attrName>style.visibility</p:attrName>
                                        </p:attrNameLst>
                                      </p:cBhvr>
                                      <p:to>
                                        <p:strVal val="visible"/>
                                      </p:to>
                                    </p:set>
                                    <p:anim calcmode="lin" valueType="num">
                                      <p:cBhvr>
                                        <p:cTn id="57" dur="1000" decel="50000" fill="hold">
                                          <p:stCondLst>
                                            <p:cond delay="0"/>
                                          </p:stCondLst>
                                        </p:cTn>
                                        <p:tgtEl>
                                          <p:spTgt spid="33"/>
                                        </p:tgtEl>
                                        <p:attrNameLst>
                                          <p:attrName>style.rotation</p:attrName>
                                        </p:attrNameLst>
                                      </p:cBhvr>
                                      <p:tavLst>
                                        <p:tav tm="0">
                                          <p:val>
                                            <p:fltVal val="-90"/>
                                          </p:val>
                                        </p:tav>
                                        <p:tav tm="100000">
                                          <p:val>
                                            <p:fltVal val="0"/>
                                          </p:val>
                                        </p:tav>
                                      </p:tavLst>
                                    </p:anim>
                                    <p:anim calcmode="lin" valueType="num">
                                      <p:cBhvr>
                                        <p:cTn id="58" dur="1000" decel="50000" fill="hold">
                                          <p:stCondLst>
                                            <p:cond delay="0"/>
                                          </p:stCondLst>
                                        </p:cTn>
                                        <p:tgtEl>
                                          <p:spTgt spid="33"/>
                                        </p:tgtEl>
                                        <p:attrNameLst>
                                          <p:attrName>ppt_w</p:attrName>
                                        </p:attrNameLst>
                                      </p:cBhvr>
                                      <p:tavLst>
                                        <p:tav tm="0">
                                          <p:val>
                                            <p:strVal val="#ppt_w"/>
                                          </p:val>
                                        </p:tav>
                                        <p:tav tm="100000">
                                          <p:val>
                                            <p:strVal val="#ppt_w*.05"/>
                                          </p:val>
                                        </p:tav>
                                      </p:tavLst>
                                    </p:anim>
                                    <p:anim calcmode="lin" valueType="num">
                                      <p:cBhvr>
                                        <p:cTn id="59" dur="1000" accel="50000" fill="hold">
                                          <p:stCondLst>
                                            <p:cond delay="1000"/>
                                          </p:stCondLst>
                                        </p:cTn>
                                        <p:tgtEl>
                                          <p:spTgt spid="33"/>
                                        </p:tgtEl>
                                        <p:attrNameLst>
                                          <p:attrName>ppt_w</p:attrName>
                                        </p:attrNameLst>
                                      </p:cBhvr>
                                      <p:tavLst>
                                        <p:tav tm="0">
                                          <p:val>
                                            <p:strVal val="#ppt_w*.05"/>
                                          </p:val>
                                        </p:tav>
                                        <p:tav tm="100000">
                                          <p:val>
                                            <p:strVal val="#ppt_w"/>
                                          </p:val>
                                        </p:tav>
                                      </p:tavLst>
                                    </p:anim>
                                    <p:anim calcmode="lin" valueType="num">
                                      <p:cBhvr>
                                        <p:cTn id="60" dur="2000" fill="hold"/>
                                        <p:tgtEl>
                                          <p:spTgt spid="33"/>
                                        </p:tgtEl>
                                        <p:attrNameLst>
                                          <p:attrName>ppt_h</p:attrName>
                                        </p:attrNameLst>
                                      </p:cBhvr>
                                      <p:tavLst>
                                        <p:tav tm="0">
                                          <p:val>
                                            <p:strVal val="#ppt_h"/>
                                          </p:val>
                                        </p:tav>
                                        <p:tav tm="100000">
                                          <p:val>
                                            <p:strVal val="#ppt_h"/>
                                          </p:val>
                                        </p:tav>
                                      </p:tavLst>
                                    </p:anim>
                                    <p:anim calcmode="lin" valueType="num">
                                      <p:cBhvr>
                                        <p:cTn id="61" dur="1000" decel="50000" fill="hold">
                                          <p:stCondLst>
                                            <p:cond delay="0"/>
                                          </p:stCondLst>
                                        </p:cTn>
                                        <p:tgtEl>
                                          <p:spTgt spid="33"/>
                                        </p:tgtEl>
                                        <p:attrNameLst>
                                          <p:attrName>ppt_x</p:attrName>
                                        </p:attrNameLst>
                                      </p:cBhvr>
                                      <p:tavLst>
                                        <p:tav tm="0">
                                          <p:val>
                                            <p:strVal val="#ppt_x+.4"/>
                                          </p:val>
                                        </p:tav>
                                        <p:tav tm="100000">
                                          <p:val>
                                            <p:strVal val="#ppt_x"/>
                                          </p:val>
                                        </p:tav>
                                      </p:tavLst>
                                    </p:anim>
                                    <p:anim calcmode="lin" valueType="num">
                                      <p:cBhvr>
                                        <p:cTn id="62" dur="1000" decel="50000" fill="hold">
                                          <p:stCondLst>
                                            <p:cond delay="0"/>
                                          </p:stCondLst>
                                        </p:cTn>
                                        <p:tgtEl>
                                          <p:spTgt spid="33"/>
                                        </p:tgtEl>
                                        <p:attrNameLst>
                                          <p:attrName>ppt_y</p:attrName>
                                        </p:attrNameLst>
                                      </p:cBhvr>
                                      <p:tavLst>
                                        <p:tav tm="0">
                                          <p:val>
                                            <p:strVal val="#ppt_y-.2"/>
                                          </p:val>
                                        </p:tav>
                                        <p:tav tm="100000">
                                          <p:val>
                                            <p:strVal val="#ppt_y+.1"/>
                                          </p:val>
                                        </p:tav>
                                      </p:tavLst>
                                    </p:anim>
                                    <p:anim calcmode="lin" valueType="num">
                                      <p:cBhvr>
                                        <p:cTn id="63" dur="1000" accel="50000" fill="hold">
                                          <p:stCondLst>
                                            <p:cond delay="1000"/>
                                          </p:stCondLst>
                                        </p:cTn>
                                        <p:tgtEl>
                                          <p:spTgt spid="33"/>
                                        </p:tgtEl>
                                        <p:attrNameLst>
                                          <p:attrName>ppt_y</p:attrName>
                                        </p:attrNameLst>
                                      </p:cBhvr>
                                      <p:tavLst>
                                        <p:tav tm="0">
                                          <p:val>
                                            <p:strVal val="#ppt_y+.1"/>
                                          </p:val>
                                        </p:tav>
                                        <p:tav tm="100000">
                                          <p:val>
                                            <p:strVal val="#ppt_y"/>
                                          </p:val>
                                        </p:tav>
                                      </p:tavLst>
                                    </p:anim>
                                    <p:animEffect transition="in" filter="fade">
                                      <p:cBhvr>
                                        <p:cTn id="64" dur="2000" decel="50000">
                                          <p:stCondLst>
                                            <p:cond delay="0"/>
                                          </p:stCondLst>
                                        </p:cTn>
                                        <p:tgtEl>
                                          <p:spTgt spid="33"/>
                                        </p:tgtEl>
                                      </p:cBhvr>
                                    </p:animEffect>
                                  </p:childTnLst>
                                </p:cTn>
                              </p:par>
                            </p:childTnLst>
                          </p:cTn>
                        </p:par>
                        <p:par>
                          <p:cTn id="65" fill="hold">
                            <p:stCondLst>
                              <p:cond delay="23000"/>
                            </p:stCondLst>
                            <p:childTnLst>
                              <p:par>
                                <p:cTn id="66" presetID="35" presetClass="entr" presetSubtype="0" fill="hold" nodeType="afterEffect">
                                  <p:stCondLst>
                                    <p:cond delay="0"/>
                                  </p:stCondLst>
                                  <p:childTnLst>
                                    <p:set>
                                      <p:cBhvr>
                                        <p:cTn id="67" dur="1" fill="hold">
                                          <p:stCondLst>
                                            <p:cond delay="0"/>
                                          </p:stCondLst>
                                        </p:cTn>
                                        <p:tgtEl>
                                          <p:spTgt spid="880651"/>
                                        </p:tgtEl>
                                        <p:attrNameLst>
                                          <p:attrName>style.visibility</p:attrName>
                                        </p:attrNameLst>
                                      </p:cBhvr>
                                      <p:to>
                                        <p:strVal val="visible"/>
                                      </p:to>
                                    </p:set>
                                    <p:animEffect transition="in" filter="fade">
                                      <p:cBhvr>
                                        <p:cTn id="68" dur="2000"/>
                                        <p:tgtEl>
                                          <p:spTgt spid="880651"/>
                                        </p:tgtEl>
                                      </p:cBhvr>
                                    </p:animEffect>
                                    <p:anim calcmode="lin" valueType="num">
                                      <p:cBhvr>
                                        <p:cTn id="69" dur="2000" fill="hold"/>
                                        <p:tgtEl>
                                          <p:spTgt spid="880651"/>
                                        </p:tgtEl>
                                        <p:attrNameLst>
                                          <p:attrName>style.rotation</p:attrName>
                                        </p:attrNameLst>
                                      </p:cBhvr>
                                      <p:tavLst>
                                        <p:tav tm="0">
                                          <p:val>
                                            <p:fltVal val="720"/>
                                          </p:val>
                                        </p:tav>
                                        <p:tav tm="100000">
                                          <p:val>
                                            <p:fltVal val="0"/>
                                          </p:val>
                                        </p:tav>
                                      </p:tavLst>
                                    </p:anim>
                                    <p:anim calcmode="lin" valueType="num">
                                      <p:cBhvr>
                                        <p:cTn id="70" dur="2000" fill="hold"/>
                                        <p:tgtEl>
                                          <p:spTgt spid="880651"/>
                                        </p:tgtEl>
                                        <p:attrNameLst>
                                          <p:attrName>ppt_h</p:attrName>
                                        </p:attrNameLst>
                                      </p:cBhvr>
                                      <p:tavLst>
                                        <p:tav tm="0">
                                          <p:val>
                                            <p:fltVal val="0"/>
                                          </p:val>
                                        </p:tav>
                                        <p:tav tm="100000">
                                          <p:val>
                                            <p:strVal val="#ppt_h"/>
                                          </p:val>
                                        </p:tav>
                                      </p:tavLst>
                                    </p:anim>
                                    <p:anim calcmode="lin" valueType="num">
                                      <p:cBhvr>
                                        <p:cTn id="71" dur="2000" fill="hold"/>
                                        <p:tgtEl>
                                          <p:spTgt spid="880651"/>
                                        </p:tgtEl>
                                        <p:attrNameLst>
                                          <p:attrName>ppt_w</p:attrName>
                                        </p:attrNameLst>
                                      </p:cBhvr>
                                      <p:tavLst>
                                        <p:tav tm="0">
                                          <p:val>
                                            <p:fltVal val="0"/>
                                          </p:val>
                                        </p:tav>
                                        <p:tav tm="100000">
                                          <p:val>
                                            <p:strVal val="#ppt_w"/>
                                          </p:val>
                                        </p:tav>
                                      </p:tavLst>
                                    </p:anim>
                                  </p:childTnLst>
                                </p:cTn>
                              </p:par>
                            </p:childTnLst>
                          </p:cTn>
                        </p:par>
                        <p:par>
                          <p:cTn id="72" fill="hold">
                            <p:stCondLst>
                              <p:cond delay="25000"/>
                            </p:stCondLst>
                            <p:childTnLst>
                              <p:par>
                                <p:cTn id="73" presetID="16" presetClass="emph" presetSubtype="0" repeatCount="10000" fill="hold" nodeType="afterEffect">
                                  <p:stCondLst>
                                    <p:cond delay="1000"/>
                                  </p:stCondLst>
                                  <p:iterate type="lt">
                                    <p:tmPct val="4000"/>
                                  </p:iterate>
                                  <p:childTnLst>
                                    <p:set>
                                      <p:cBhvr override="childStyle">
                                        <p:cTn id="74" dur="500" fill="hold"/>
                                        <p:tgtEl>
                                          <p:spTgt spid="35">
                                            <p:txEl>
                                              <p:pRg st="0" end="0"/>
                                            </p:txEl>
                                          </p:spTgt>
                                        </p:tgtEl>
                                        <p:attrNameLst>
                                          <p:attrName>style.color</p:attrName>
                                        </p:attrNameLst>
                                      </p:cBhvr>
                                      <p:to>
                                        <p:clrVal>
                                          <a:srgbClr val="32DE5B"/>
                                        </p:clrVal>
                                      </p:to>
                                    </p:set>
                                    <p:set>
                                      <p:cBhvr>
                                        <p:cTn id="75" dur="500" fill="hold"/>
                                        <p:tgtEl>
                                          <p:spTgt spid="35">
                                            <p:txEl>
                                              <p:pRg st="0" end="0"/>
                                            </p:txEl>
                                          </p:spTgt>
                                        </p:tgtEl>
                                        <p:attrNameLst>
                                          <p:attrName>fillcolor</p:attrName>
                                        </p:attrNameLst>
                                      </p:cBhvr>
                                      <p:to>
                                        <p:clrVal>
                                          <a:srgbClr val="32DE5B"/>
                                        </p:clrVal>
                                      </p:to>
                                    </p:set>
                                    <p:set>
                                      <p:cBhvr>
                                        <p:cTn id="76" dur="500" fill="hold"/>
                                        <p:tgtEl>
                                          <p:spTgt spid="35">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130315"/>
            <a:ext cx="8763000" cy="1938992"/>
          </a:xfrm>
          <a:prstGeom prst="rect">
            <a:avLst/>
          </a:prstGeom>
          <a:solidFill>
            <a:srgbClr val="FFFF00"/>
          </a:solidFill>
        </p:spPr>
        <p:txBody>
          <a:bodyPr wrap="square">
            <a:spAutoFit/>
          </a:bodyPr>
          <a:lstStyle/>
          <a:p>
            <a:pPr algn="just"/>
            <a:r>
              <a:rPr lang="ar-SA" sz="4000" b="1" dirty="0"/>
              <a:t>عرف الفرض بأنه قاعدة تحظى بقبول عام تعبر عن التطبيق وتستخدم في حل نوع معين من المشاكل أو ترشيد السلوك. </a:t>
            </a:r>
            <a:endParaRPr lang="en-US" sz="4000" b="1" dirty="0" smtClean="0"/>
          </a:p>
        </p:txBody>
      </p:sp>
      <p:sp>
        <p:nvSpPr>
          <p:cNvPr id="3" name="Rectangle 2"/>
          <p:cNvSpPr/>
          <p:nvPr/>
        </p:nvSpPr>
        <p:spPr>
          <a:xfrm>
            <a:off x="304800" y="2138785"/>
            <a:ext cx="8763000" cy="4524315"/>
          </a:xfrm>
          <a:prstGeom prst="rect">
            <a:avLst/>
          </a:prstGeom>
          <a:solidFill>
            <a:schemeClr val="accent2"/>
          </a:solidFill>
        </p:spPr>
        <p:txBody>
          <a:bodyPr wrap="square">
            <a:spAutoFit/>
          </a:bodyPr>
          <a:lstStyle/>
          <a:p>
            <a:r>
              <a:rPr lang="ar-SA" sz="3600" b="1" dirty="0"/>
              <a:t>إن أهم فروض مراجعة الحسابات تتمثل في الآتي: </a:t>
            </a:r>
            <a:endParaRPr lang="en-US" sz="3600" dirty="0"/>
          </a:p>
          <a:p>
            <a:pPr marL="742950" lvl="0" indent="-742950">
              <a:buFont typeface="+mj-lt"/>
              <a:buAutoNum type="arabicPeriod"/>
            </a:pPr>
            <a:r>
              <a:rPr lang="ar-SA" sz="3600" b="1" dirty="0"/>
              <a:t>فروض عدم التأكد </a:t>
            </a:r>
            <a:endParaRPr lang="en-US" sz="3600" dirty="0"/>
          </a:p>
          <a:p>
            <a:r>
              <a:rPr lang="ar-SA" sz="3600" dirty="0"/>
              <a:t>وفقاً لهذا الفرض فإن الحاجة تقتضي وجود مجموعة من أدلة الإثبات الكافية لإزالة حالة عدم التأكد. </a:t>
            </a:r>
            <a:endParaRPr lang="en-US" sz="3600" dirty="0"/>
          </a:p>
          <a:p>
            <a:pPr marL="742950" lvl="0" indent="-742950">
              <a:buFont typeface="+mj-lt"/>
              <a:buAutoNum type="arabicPeriod" startAt="2"/>
            </a:pPr>
            <a:r>
              <a:rPr lang="ar-SA" sz="3600" b="1" dirty="0"/>
              <a:t>فرض استقلال مراجع الحسابات الخارجي</a:t>
            </a:r>
            <a:endParaRPr lang="en-US" sz="3600" dirty="0"/>
          </a:p>
          <a:p>
            <a:r>
              <a:rPr lang="ar-SA" sz="3600" dirty="0"/>
              <a:t>إن مراجع الحسابات الخارجي (مراقب الحسابات) يعتبر حكماً عندما يمارس عمله حيث تعتمد كثير من الطوائف على رأيه في اتخاذ قراراتها. </a:t>
            </a:r>
            <a:endParaRPr lang="en-US" sz="3600" dirty="0"/>
          </a:p>
        </p:txBody>
      </p:sp>
    </p:spTree>
  </p:cSld>
  <p:clrMapOvr>
    <a:masterClrMapping/>
  </p:clrMapOvr>
  <p:transition>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8" presetClass="entr" presetSubtype="0" accel="5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2"/>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2"/>
                                        </p:tgtEl>
                                        <p:attrNameLst>
                                          <p:attrName>ppt_y</p:attrName>
                                        </p:attrNameLst>
                                      </p:cBhvr>
                                      <p:tavLst>
                                        <p:tav tm="0">
                                          <p:val>
                                            <p:strVal val="#ppt_y"/>
                                          </p:val>
                                        </p:tav>
                                        <p:tav tm="100000">
                                          <p:val>
                                            <p:strVal val="#ppt_y"/>
                                          </p:val>
                                        </p:tav>
                                      </p:tavLst>
                                    </p:anim>
                                    <p:animEffect transition="in" filter="fade">
                                      <p:cBhvr>
                                        <p:cTn id="10" dur="1000"/>
                                        <p:tgtEl>
                                          <p:spTgt spid="2"/>
                                        </p:tgtEl>
                                      </p:cBhvr>
                                    </p:animEffect>
                                  </p:childTnLst>
                                </p:cTn>
                              </p:par>
                            </p:childTnLst>
                          </p:cTn>
                        </p:par>
                        <p:par>
                          <p:cTn id="11" fill="hold">
                            <p:stCondLst>
                              <p:cond delay="1000"/>
                            </p:stCondLst>
                            <p:childTnLst>
                              <p:par>
                                <p:cTn id="12" presetID="48" presetClass="entr" presetSubtype="0" accel="50000"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1000" fill="hold"/>
                                        <p:tgtEl>
                                          <p:spTgt spid="3"/>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5" dur="1000" fill="hold"/>
                                        <p:tgtEl>
                                          <p:spTgt spid="3"/>
                                        </p:tgtEl>
                                        <p:attrNameLst>
                                          <p:attrName>ppt_x</p:attrName>
                                        </p:attrNameLst>
                                      </p:cBhvr>
                                      <p:tavLst>
                                        <p:tav tm="0">
                                          <p:val>
                                            <p:fltVal val="-1"/>
                                          </p:val>
                                        </p:tav>
                                        <p:tav tm="50000">
                                          <p:val>
                                            <p:fltVal val="0.95"/>
                                          </p:val>
                                        </p:tav>
                                        <p:tav tm="100000">
                                          <p:val>
                                            <p:strVal val="#ppt_x"/>
                                          </p:val>
                                        </p:tav>
                                      </p:tavLst>
                                    </p:anim>
                                    <p:anim calcmode="lin" valueType="num">
                                      <p:cBhvr>
                                        <p:cTn id="16" dur="1000" fill="hold"/>
                                        <p:tgtEl>
                                          <p:spTgt spid="3"/>
                                        </p:tgtEl>
                                        <p:attrNameLst>
                                          <p:attrName>ppt_y</p:attrName>
                                        </p:attrNameLst>
                                      </p:cBhvr>
                                      <p:tavLst>
                                        <p:tav tm="0">
                                          <p:val>
                                            <p:strVal val="#ppt_y"/>
                                          </p:val>
                                        </p:tav>
                                        <p:tav tm="100000">
                                          <p:val>
                                            <p:strVal val="#ppt_y"/>
                                          </p:val>
                                        </p:tav>
                                      </p:tavLst>
                                    </p:anim>
                                    <p:animEffect transition="in" filter="fade">
                                      <p:cBhvr>
                                        <p:cTn id="17"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130315"/>
            <a:ext cx="8763000" cy="4031873"/>
          </a:xfrm>
          <a:prstGeom prst="rect">
            <a:avLst/>
          </a:prstGeom>
          <a:solidFill>
            <a:srgbClr val="A9C6FF"/>
          </a:solidFill>
        </p:spPr>
        <p:txBody>
          <a:bodyPr wrap="square">
            <a:spAutoFit/>
          </a:bodyPr>
          <a:lstStyle/>
          <a:p>
            <a:pPr lvl="0" algn="just"/>
            <a:r>
              <a:rPr lang="ar-SA" sz="3200" b="1" dirty="0" smtClean="0"/>
              <a:t>3- فرض </a:t>
            </a:r>
            <a:r>
              <a:rPr lang="ar-SA" sz="3200" b="1" dirty="0"/>
              <a:t>تأهيل خاص لمراجع الحسابات الخارجي</a:t>
            </a:r>
            <a:endParaRPr lang="en-US" sz="3200" dirty="0"/>
          </a:p>
          <a:p>
            <a:pPr algn="just"/>
            <a:r>
              <a:rPr lang="ar-SA" sz="3200" dirty="0"/>
              <a:t>إن إبداء مراجع الحسابات الخارجي (مراقب الحسابات) لرأيه الفني وما </a:t>
            </a:r>
            <a:r>
              <a:rPr lang="ar-SA" sz="3200" dirty="0" err="1"/>
              <a:t>يواجهه</a:t>
            </a:r>
            <a:r>
              <a:rPr lang="ar-SA" sz="3200" dirty="0"/>
              <a:t> من مشاكل عديدة أثناء أداء عمله، يستلزم تأهيلاً علمياً وعملياً كافياً لأداء مهمته. </a:t>
            </a:r>
            <a:endParaRPr lang="en-US" sz="3200" dirty="0"/>
          </a:p>
          <a:p>
            <a:pPr lvl="0" algn="just"/>
            <a:r>
              <a:rPr lang="ar-SA" sz="3200" b="1" dirty="0" smtClean="0"/>
              <a:t>4- فرض </a:t>
            </a:r>
            <a:r>
              <a:rPr lang="ar-SA" sz="3200" b="1" dirty="0"/>
              <a:t>توافر نظام كافٍ للرقابة الداخلية </a:t>
            </a:r>
            <a:endParaRPr lang="en-US" sz="3200" dirty="0"/>
          </a:p>
          <a:p>
            <a:pPr algn="just"/>
            <a:r>
              <a:rPr lang="ar-SA" sz="3200" dirty="0"/>
              <a:t>إن نظام الرقابة الداخلية يتضمن مجموعة من أدوات مراقبة، تعتبر ضماناً لحسن سير العمل في المنشأة، وتشمل الرقابة الداخلية الرقابة الإدارية، والرقابة المحاسبية والضبط الداخلي. </a:t>
            </a:r>
            <a:endParaRPr lang="ar-SA" sz="3200" dirty="0" smtClean="0"/>
          </a:p>
        </p:txBody>
      </p:sp>
      <p:graphicFrame>
        <p:nvGraphicFramePr>
          <p:cNvPr id="4" name="Table 3"/>
          <p:cNvGraphicFramePr>
            <a:graphicFrameLocks noGrp="1"/>
          </p:cNvGraphicFramePr>
          <p:nvPr>
            <p:extLst>
              <p:ext uri="{D42A27DB-BD31-4B8C-83A1-F6EECF244321}">
                <p14:modId xmlns:p14="http://schemas.microsoft.com/office/powerpoint/2010/main" val="3994272361"/>
              </p:ext>
            </p:extLst>
          </p:nvPr>
        </p:nvGraphicFramePr>
        <p:xfrm>
          <a:off x="473670" y="4415634"/>
          <a:ext cx="8044870" cy="1593795"/>
        </p:xfrm>
        <a:graphic>
          <a:graphicData uri="http://schemas.openxmlformats.org/drawingml/2006/table">
            <a:tbl>
              <a:tblPr rtl="1" firstRow="1" firstCol="1" lastRow="1" lastCol="1" bandRow="1" bandCol="1">
                <a:tableStyleId>{5C22544A-7EE6-4342-B048-85BDC9FD1C3A}</a:tableStyleId>
              </a:tblPr>
              <a:tblGrid>
                <a:gridCol w="8044870"/>
              </a:tblGrid>
              <a:tr h="1593795">
                <a:tc>
                  <a:txBody>
                    <a:bodyPr/>
                    <a:lstStyle/>
                    <a:p>
                      <a:pPr marL="0" marR="0" indent="351790" algn="just" rtl="1">
                        <a:lnSpc>
                          <a:spcPct val="95000"/>
                        </a:lnSpc>
                        <a:spcBef>
                          <a:spcPts val="0"/>
                        </a:spcBef>
                        <a:spcAft>
                          <a:spcPts val="0"/>
                        </a:spcAft>
                      </a:pPr>
                      <a:r>
                        <a:rPr lang="ar-SA" sz="2000" dirty="0">
                          <a:solidFill>
                            <a:schemeClr val="tx1"/>
                          </a:solidFill>
                          <a:effectLst/>
                        </a:rPr>
                        <a:t>إن عملية مراجعة الحسابات تعتمد على مدى كفاءة نظام الرقابة الداخلية، فإذا كان النظام كفؤاًً، فإن مراجع الحسابات الخارجي سيقلل من اختباراته، أما إذا كان النظام ضعيفاً فيجب عليه أن يوسع من اختباراته، وصولاً إلى رأيه الفني المحايد.</a:t>
                      </a:r>
                      <a:endParaRPr lang="en-US" sz="2000" dirty="0">
                        <a:solidFill>
                          <a:schemeClr val="tx1"/>
                        </a:solidFill>
                        <a:effectLst/>
                        <a:latin typeface="Times New Roman"/>
                        <a:ea typeface="Times New Roman"/>
                        <a:cs typeface="Simplified Arabic"/>
                      </a:endParaRPr>
                    </a:p>
                  </a:txBody>
                  <a:tcPr marL="68580" marR="68580" marT="0" marB="0"/>
                </a:tc>
              </a:tr>
            </a:tbl>
          </a:graphicData>
        </a:graphic>
      </p:graphicFrame>
    </p:spTree>
    <p:extLst>
      <p:ext uri="{BB962C8B-B14F-4D97-AF65-F5344CB8AC3E}">
        <p14:creationId xmlns:p14="http://schemas.microsoft.com/office/powerpoint/2010/main" val="803421779"/>
      </p:ext>
    </p:extLst>
  </p:cSld>
  <p:clrMapOvr>
    <a:masterClrMapping/>
  </p:clrMapOvr>
  <p:transition>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8" presetClass="entr" presetSubtype="0" accel="5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2"/>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2"/>
                                        </p:tgtEl>
                                        <p:attrNameLst>
                                          <p:attrName>ppt_y</p:attrName>
                                        </p:attrNameLst>
                                      </p:cBhvr>
                                      <p:tavLst>
                                        <p:tav tm="0">
                                          <p:val>
                                            <p:strVal val="#ppt_y"/>
                                          </p:val>
                                        </p:tav>
                                        <p:tav tm="100000">
                                          <p:val>
                                            <p:strVal val="#ppt_y"/>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130315"/>
            <a:ext cx="8763000" cy="3170099"/>
          </a:xfrm>
          <a:prstGeom prst="rect">
            <a:avLst/>
          </a:prstGeom>
          <a:solidFill>
            <a:srgbClr val="A9C6FF"/>
          </a:solidFill>
        </p:spPr>
        <p:txBody>
          <a:bodyPr wrap="square">
            <a:spAutoFit/>
          </a:bodyPr>
          <a:lstStyle/>
          <a:p>
            <a:pPr lvl="0" algn="just"/>
            <a:r>
              <a:rPr lang="ar-SA" sz="4000" b="1" dirty="0" smtClean="0"/>
              <a:t>5- </a:t>
            </a:r>
            <a:r>
              <a:rPr lang="ar-SA" sz="4000" b="1" dirty="0"/>
              <a:t>فرض صدق التقرير</a:t>
            </a:r>
            <a:endParaRPr lang="en-US" sz="4000" dirty="0"/>
          </a:p>
          <a:p>
            <a:pPr algn="just"/>
            <a:r>
              <a:rPr lang="ar-SA" sz="4000" dirty="0"/>
              <a:t>إن فرض صدق التقرير يأتي نتيجة لوضع مراجع الحسابات الخارجي موضع ثقة جميع عند الأطراف التي لها علاقة بتقريره هذا.</a:t>
            </a:r>
            <a:endParaRPr lang="en-US" sz="4000" dirty="0"/>
          </a:p>
          <a:p>
            <a:pPr lvl="0" algn="just"/>
            <a:endParaRPr lang="en-US" sz="4000" dirty="0"/>
          </a:p>
        </p:txBody>
      </p:sp>
    </p:spTree>
    <p:extLst>
      <p:ext uri="{BB962C8B-B14F-4D97-AF65-F5344CB8AC3E}">
        <p14:creationId xmlns:p14="http://schemas.microsoft.com/office/powerpoint/2010/main" val="2454988984"/>
      </p:ext>
    </p:extLst>
  </p:cSld>
  <p:clrMapOvr>
    <a:masterClrMapping/>
  </p:clrMapOvr>
  <p:transition>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8" presetClass="entr" presetSubtype="0" accel="5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2"/>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2"/>
                                        </p:tgtEl>
                                        <p:attrNameLst>
                                          <p:attrName>ppt_y</p:attrName>
                                        </p:attrNameLst>
                                      </p:cBhvr>
                                      <p:tavLst>
                                        <p:tav tm="0">
                                          <p:val>
                                            <p:strVal val="#ppt_y"/>
                                          </p:val>
                                        </p:tav>
                                        <p:tav tm="100000">
                                          <p:val>
                                            <p:strVal val="#ppt_y"/>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0000"/>
            </a:gs>
            <a:gs pos="25000">
              <a:srgbClr val="FF6633"/>
            </a:gs>
            <a:gs pos="50000">
              <a:srgbClr val="FFFF00"/>
            </a:gs>
            <a:gs pos="75000">
              <a:srgbClr val="01A78F"/>
            </a:gs>
            <a:gs pos="100000">
              <a:srgbClr val="3366FF"/>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182273" name="Rectangle 1"/>
          <p:cNvSpPr>
            <a:spLocks noChangeArrowheads="1"/>
          </p:cNvSpPr>
          <p:nvPr/>
        </p:nvSpPr>
        <p:spPr bwMode="auto">
          <a:xfrm>
            <a:off x="457200" y="2327195"/>
            <a:ext cx="8077200" cy="1200329"/>
          </a:xfrm>
          <a:prstGeom prst="rect">
            <a:avLst/>
          </a:prstGeom>
          <a:solidFill>
            <a:schemeClr val="accent2">
              <a:lumMod val="20000"/>
              <a:lumOff val="80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ar-SA" sz="7200" b="1" dirty="0">
                <a:latin typeface="Arial" pitchFamily="34" charset="0"/>
                <a:cs typeface="Monotype Koufi" pitchFamily="2" charset="-78"/>
              </a:rPr>
              <a:t>مبادئ</a:t>
            </a:r>
            <a:r>
              <a:rPr lang="ar-SA" sz="7200" b="1" dirty="0"/>
              <a:t> </a:t>
            </a:r>
            <a:r>
              <a:rPr lang="ar-SA" sz="7200" b="1" dirty="0" smtClean="0">
                <a:latin typeface="Arial" pitchFamily="34" charset="0"/>
                <a:cs typeface="Monotype Koufi" pitchFamily="2" charset="-78"/>
              </a:rPr>
              <a:t>مراجعة </a:t>
            </a:r>
            <a:r>
              <a:rPr lang="ar-SA" sz="7200" b="1" dirty="0">
                <a:latin typeface="Arial" pitchFamily="34" charset="0"/>
                <a:cs typeface="Monotype Koufi" pitchFamily="2" charset="-78"/>
              </a:rPr>
              <a:t>الحسابات</a:t>
            </a:r>
            <a:endParaRPr lang="en-US" sz="7200" b="1" dirty="0">
              <a:latin typeface="Arial" pitchFamily="34" charset="0"/>
              <a:cs typeface="Monotype Koufi" pitchFamily="2" charset="-78"/>
            </a:endParaRPr>
          </a:p>
        </p:txBody>
      </p:sp>
    </p:spTree>
    <p:extLst>
      <p:ext uri="{BB962C8B-B14F-4D97-AF65-F5344CB8AC3E}">
        <p14:creationId xmlns:p14="http://schemas.microsoft.com/office/powerpoint/2010/main" val="1537175275"/>
      </p:ext>
    </p:extLst>
  </p:cSld>
  <p:clrMapOvr>
    <a:masterClrMapping/>
  </p:clrMapOvr>
  <p:transition>
    <p:cover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82273"/>
                                        </p:tgtEl>
                                        <p:attrNameLst>
                                          <p:attrName>style.visibility</p:attrName>
                                        </p:attrNameLst>
                                      </p:cBhvr>
                                      <p:to>
                                        <p:strVal val="visible"/>
                                      </p:to>
                                    </p:set>
                                    <p:anim calcmode="lin" valueType="num">
                                      <p:cBhvr>
                                        <p:cTn id="7" dur="500" fill="hold"/>
                                        <p:tgtEl>
                                          <p:spTgt spid="18227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82273"/>
                                        </p:tgtEl>
                                        <p:attrNameLst>
                                          <p:attrName>ppt_y</p:attrName>
                                        </p:attrNameLst>
                                      </p:cBhvr>
                                      <p:tavLst>
                                        <p:tav tm="0">
                                          <p:val>
                                            <p:strVal val="#ppt_y"/>
                                          </p:val>
                                        </p:tav>
                                        <p:tav tm="100000">
                                          <p:val>
                                            <p:strVal val="#ppt_y"/>
                                          </p:val>
                                        </p:tav>
                                      </p:tavLst>
                                    </p:anim>
                                    <p:anim calcmode="lin" valueType="num">
                                      <p:cBhvr>
                                        <p:cTn id="9" dur="500" fill="hold"/>
                                        <p:tgtEl>
                                          <p:spTgt spid="18227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8227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822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227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130315"/>
            <a:ext cx="8763000" cy="6093976"/>
          </a:xfrm>
          <a:prstGeom prst="rect">
            <a:avLst/>
          </a:prstGeom>
          <a:solidFill>
            <a:srgbClr val="FF66FF"/>
          </a:solidFill>
        </p:spPr>
        <p:txBody>
          <a:bodyPr wrap="square">
            <a:spAutoFit/>
          </a:bodyPr>
          <a:lstStyle/>
          <a:p>
            <a:pPr algn="just"/>
            <a:r>
              <a:rPr lang="ar-SA" sz="2800" dirty="0"/>
              <a:t>ترتبط مبادئ مراجعة الحسابات بأركان المراجعة، والتي تتمثل في ركني الفحص والتقرير، وعليه فإن هذه المبادئ تنقسم إلى مجموعتين هما: </a:t>
            </a:r>
            <a:endParaRPr lang="en-US" sz="2800" dirty="0"/>
          </a:p>
          <a:p>
            <a:pPr algn="just"/>
            <a:r>
              <a:rPr lang="ar-SA" sz="2400" b="1" dirty="0"/>
              <a:t>1.2</a:t>
            </a:r>
            <a:r>
              <a:rPr lang="ar-SA" sz="2800" b="1" dirty="0"/>
              <a:t> المبادئ المرتبطة بركن الفحص </a:t>
            </a:r>
            <a:endParaRPr lang="en-US" sz="1600" dirty="0"/>
          </a:p>
          <a:p>
            <a:pPr marL="914400" lvl="1" indent="-457200" algn="just">
              <a:buFont typeface="Arial" pitchFamily="34" charset="0"/>
              <a:buChar char="•"/>
            </a:pPr>
            <a:r>
              <a:rPr lang="ar-SA" sz="2800" b="1" dirty="0"/>
              <a:t>مبدأ تكامل الإدراك الرقابي </a:t>
            </a:r>
            <a:endParaRPr lang="en-US" sz="2400" dirty="0"/>
          </a:p>
          <a:p>
            <a:pPr algn="just"/>
            <a:r>
              <a:rPr lang="ar-SA" sz="2800" dirty="0"/>
              <a:t>وذلك بأن يكون لمراجع الحسابات الخارجي المعرفة بالمنشأة، وطبيعة الأحداث فيها، وآثارها المتوقعة على كيان المنشأة، وعلاقتها بالأطراف الخارجية الأخرى، والوقوف على احتياجات مستخدمي القوائم المالية وغيرها. </a:t>
            </a:r>
            <a:endParaRPr lang="en-US" sz="2800" dirty="0"/>
          </a:p>
          <a:p>
            <a:pPr algn="just"/>
            <a:r>
              <a:rPr lang="ar-SA" sz="2800" dirty="0"/>
              <a:t> </a:t>
            </a:r>
            <a:endParaRPr lang="en-US" sz="2800" dirty="0"/>
          </a:p>
          <a:p>
            <a:pPr marL="914400" lvl="1" indent="-457200" algn="just">
              <a:buFont typeface="Arial" pitchFamily="34" charset="0"/>
              <a:buChar char="•"/>
            </a:pPr>
            <a:r>
              <a:rPr lang="ar-SA" sz="2800" b="1" dirty="0"/>
              <a:t>مبدأ الشمول في الفحص الاختباري </a:t>
            </a:r>
            <a:endParaRPr lang="en-US" sz="2400" dirty="0"/>
          </a:p>
          <a:p>
            <a:pPr algn="just"/>
            <a:r>
              <a:rPr lang="ar-SA" sz="2800" dirty="0"/>
              <a:t>بحيث يشمل الفحص جميع أهداف المنشأة الرئيسة والفرعية، وجميع التقارير المالية، مع مراعاة الأهمية النسبية لهذه الأهداف والتقارير. </a:t>
            </a:r>
            <a:endParaRPr lang="en-US" sz="2800" dirty="0"/>
          </a:p>
          <a:p>
            <a:pPr lvl="0" algn="just"/>
            <a:endParaRPr lang="en-US" sz="5400" dirty="0"/>
          </a:p>
        </p:txBody>
      </p:sp>
    </p:spTree>
    <p:extLst>
      <p:ext uri="{BB962C8B-B14F-4D97-AF65-F5344CB8AC3E}">
        <p14:creationId xmlns:p14="http://schemas.microsoft.com/office/powerpoint/2010/main" val="395190332"/>
      </p:ext>
    </p:extLst>
  </p:cSld>
  <p:clrMapOvr>
    <a:masterClrMapping/>
  </p:clrMapOvr>
  <p:transition>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8" presetClass="entr" presetSubtype="0" accel="5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2"/>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2"/>
                                        </p:tgtEl>
                                        <p:attrNameLst>
                                          <p:attrName>ppt_y</p:attrName>
                                        </p:attrNameLst>
                                      </p:cBhvr>
                                      <p:tavLst>
                                        <p:tav tm="0">
                                          <p:val>
                                            <p:strVal val="#ppt_y"/>
                                          </p:val>
                                        </p:tav>
                                        <p:tav tm="100000">
                                          <p:val>
                                            <p:strVal val="#ppt_y"/>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130315"/>
            <a:ext cx="8763000" cy="5509200"/>
          </a:xfrm>
          <a:prstGeom prst="rect">
            <a:avLst/>
          </a:prstGeom>
          <a:solidFill>
            <a:srgbClr val="A9C6FF"/>
          </a:solidFill>
        </p:spPr>
        <p:txBody>
          <a:bodyPr wrap="square">
            <a:spAutoFit/>
          </a:bodyPr>
          <a:lstStyle/>
          <a:p>
            <a:pPr marL="914400" lvl="1" indent="-457200" algn="just">
              <a:buFont typeface="Arial" pitchFamily="34" charset="0"/>
              <a:buChar char="•"/>
            </a:pPr>
            <a:r>
              <a:rPr lang="ar-SA" sz="3200" b="1" dirty="0"/>
              <a:t>مبدأ الموضوعية في الفحص </a:t>
            </a:r>
            <a:endParaRPr lang="en-US" sz="2800" dirty="0"/>
          </a:p>
          <a:p>
            <a:pPr algn="just"/>
            <a:r>
              <a:rPr lang="ar-SA" sz="3200" dirty="0"/>
              <a:t>وذلك بالإقلال إلى أقصى حد ممكن من عنصر التقدير الشخصي، وذلك بالاعتماد على عدد كافٍ من أدلة الإثبات المؤيدة لرأي مراجع الحسابات، خاصة أدلة الإثبات القوية، مع التركيز على العناصر ذات الأهمية النسبية، أو تلك التي يرتفع فيها احتمال الخطأ أو الغش. </a:t>
            </a:r>
            <a:endParaRPr lang="en-US" sz="3200" dirty="0"/>
          </a:p>
          <a:p>
            <a:pPr marL="914400" lvl="1" indent="-457200" algn="just">
              <a:buFont typeface="Arial" pitchFamily="34" charset="0"/>
              <a:buChar char="•"/>
            </a:pPr>
            <a:r>
              <a:rPr lang="ar-SA" sz="3200" b="1" dirty="0"/>
              <a:t>مبدأ فحص الكفاية الإنسانية</a:t>
            </a:r>
            <a:endParaRPr lang="en-US" sz="2800" dirty="0"/>
          </a:p>
          <a:p>
            <a:pPr algn="just"/>
            <a:r>
              <a:rPr lang="ar-SA" sz="3200" dirty="0"/>
              <a:t>وذلك بفحص الكفاية الإنسانية، بجانب الكفاية الإنتاجية، لما لها من تأثير في تكوين الرأي السليم لمراجع الحسابات عن أحداث المنشأة، فالكفاية الإنسانية هي مؤشر للمناخ السلوكي للمنشأة، والذي يعكس نظام القيادة، والسلطة، والحوافز، والاتصال، والمشاركة، في المنشأة محل المراجعة. </a:t>
            </a:r>
            <a:endParaRPr lang="en-US" sz="3200" dirty="0"/>
          </a:p>
        </p:txBody>
      </p:sp>
    </p:spTree>
    <p:extLst>
      <p:ext uri="{BB962C8B-B14F-4D97-AF65-F5344CB8AC3E}">
        <p14:creationId xmlns:p14="http://schemas.microsoft.com/office/powerpoint/2010/main" val="1648066782"/>
      </p:ext>
    </p:extLst>
  </p:cSld>
  <p:clrMapOvr>
    <a:masterClrMapping/>
  </p:clrMapOvr>
  <p:transition>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8" presetClass="entr" presetSubtype="0" accel="5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2"/>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2"/>
                                        </p:tgtEl>
                                        <p:attrNameLst>
                                          <p:attrName>ppt_y</p:attrName>
                                        </p:attrNameLst>
                                      </p:cBhvr>
                                      <p:tavLst>
                                        <p:tav tm="0">
                                          <p:val>
                                            <p:strVal val="#ppt_y"/>
                                          </p:val>
                                        </p:tav>
                                        <p:tav tm="100000">
                                          <p:val>
                                            <p:strVal val="#ppt_y"/>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130315"/>
            <a:ext cx="8763000" cy="6186309"/>
          </a:xfrm>
          <a:prstGeom prst="rect">
            <a:avLst/>
          </a:prstGeom>
          <a:solidFill>
            <a:srgbClr val="FF66FF"/>
          </a:solidFill>
        </p:spPr>
        <p:txBody>
          <a:bodyPr wrap="square">
            <a:spAutoFit/>
          </a:bodyPr>
          <a:lstStyle/>
          <a:p>
            <a:r>
              <a:rPr lang="ar-SA" sz="3200" b="1" dirty="0"/>
              <a:t>2.2 </a:t>
            </a:r>
            <a:r>
              <a:rPr lang="ar-SA" sz="3600" b="1" dirty="0"/>
              <a:t>المبادئ المرتبطة بركن التقرير</a:t>
            </a:r>
            <a:endParaRPr lang="en-US" sz="2000" dirty="0"/>
          </a:p>
          <a:p>
            <a:pPr marL="914400" lvl="1" indent="-457200">
              <a:buFont typeface="Arial" pitchFamily="34" charset="0"/>
              <a:buChar char="•"/>
            </a:pPr>
            <a:r>
              <a:rPr lang="ar-SA" sz="3600" b="1" dirty="0"/>
              <a:t>مبدأ كفاءة الاتصال </a:t>
            </a:r>
            <a:endParaRPr lang="en-US" sz="3200" dirty="0"/>
          </a:p>
          <a:p>
            <a:r>
              <a:rPr lang="ar-SA" sz="3600" dirty="0"/>
              <a:t>بحيث يكون تقرير مراجع الحسابات الخارجي، وسيلة تعكس أوضاع المنشأة لجميع مستخدمي هذا التقرير بصورة تبعث الثقة، لتحقق بذلك كل المرجو من هذه التقارير.</a:t>
            </a:r>
            <a:endParaRPr lang="en-US" sz="3600" dirty="0"/>
          </a:p>
          <a:p>
            <a:pPr marL="914400" lvl="1" indent="-457200">
              <a:buFont typeface="Arial" pitchFamily="34" charset="0"/>
              <a:buChar char="•"/>
            </a:pPr>
            <a:r>
              <a:rPr lang="ar-SA" sz="3600" b="1" dirty="0"/>
              <a:t>مبدأ الإفصاح </a:t>
            </a:r>
            <a:endParaRPr lang="en-US" sz="3200" dirty="0"/>
          </a:p>
          <a:p>
            <a:r>
              <a:rPr lang="ar-SA" sz="3600" dirty="0"/>
              <a:t>حيث يجب أن يفصح عن كل ما من شأنه إبراز مدى تنفيذ المنشأة لأهدافها، ومدى التزامها بتطبيق المبادئ والإجراءات المحاسبية، وإظهارها للمعلومات التي تؤثر على دلالة التقارير المالية، وإبراز جوانب الضعف في أنظمة الرقابة الداخلية. </a:t>
            </a:r>
            <a:endParaRPr lang="en-US" sz="3600" dirty="0"/>
          </a:p>
        </p:txBody>
      </p:sp>
    </p:spTree>
    <p:extLst>
      <p:ext uri="{BB962C8B-B14F-4D97-AF65-F5344CB8AC3E}">
        <p14:creationId xmlns:p14="http://schemas.microsoft.com/office/powerpoint/2010/main" val="1183601831"/>
      </p:ext>
    </p:extLst>
  </p:cSld>
  <p:clrMapOvr>
    <a:masterClrMapping/>
  </p:clrMapOvr>
  <p:transition>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8" presetClass="entr" presetSubtype="0" accel="5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2"/>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2"/>
                                        </p:tgtEl>
                                        <p:attrNameLst>
                                          <p:attrName>ppt_y</p:attrName>
                                        </p:attrNameLst>
                                      </p:cBhvr>
                                      <p:tavLst>
                                        <p:tav tm="0">
                                          <p:val>
                                            <p:strVal val="#ppt_y"/>
                                          </p:val>
                                        </p:tav>
                                        <p:tav tm="100000">
                                          <p:val>
                                            <p:strVal val="#ppt_y"/>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theme/_rels/them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5656</TotalTime>
  <Words>1075</Words>
  <Application>Microsoft Office PowerPoint</Application>
  <PresentationFormat>On-screen Show (4:3)</PresentationFormat>
  <Paragraphs>67</Paragraphs>
  <Slides>20</Slides>
  <Notes>1</Notes>
  <HiddenSlides>0</HiddenSlides>
  <MMClips>0</MMClips>
  <ScaleCrop>false</ScaleCrop>
  <HeadingPairs>
    <vt:vector size="4" baseType="variant">
      <vt:variant>
        <vt:lpstr>Theme</vt:lpstr>
      </vt:variant>
      <vt:variant>
        <vt:i4>3</vt:i4>
      </vt:variant>
      <vt:variant>
        <vt:lpstr>Slide Titles</vt:lpstr>
      </vt:variant>
      <vt:variant>
        <vt:i4>20</vt:i4>
      </vt:variant>
    </vt:vector>
  </HeadingPairs>
  <TitlesOfParts>
    <vt:vector size="23" baseType="lpstr">
      <vt:lpstr>Office Theme</vt:lpstr>
      <vt:lpstr>1_Trek</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ALI SAHIUNY</cp:lastModifiedBy>
  <cp:revision>817</cp:revision>
  <cp:lastPrinted>1601-01-01T00:00:00Z</cp:lastPrinted>
  <dcterms:created xsi:type="dcterms:W3CDTF">1601-01-01T00:00:00Z</dcterms:created>
  <dcterms:modified xsi:type="dcterms:W3CDTF">2021-05-23T17:05:13Z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