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078" r:id="rId2"/>
    <p:sldMasterId id="2147484126" r:id="rId3"/>
    <p:sldMasterId id="2147484138" r:id="rId4"/>
    <p:sldMasterId id="2147484234" r:id="rId5"/>
    <p:sldMasterId id="2147484306" r:id="rId6"/>
    <p:sldMasterId id="2147484318" r:id="rId7"/>
    <p:sldMasterId id="2147484330" r:id="rId8"/>
    <p:sldMasterId id="2147484342" r:id="rId9"/>
    <p:sldMasterId id="2147484354" r:id="rId10"/>
    <p:sldMasterId id="2147484366" r:id="rId11"/>
  </p:sldMasterIdLst>
  <p:notesMasterIdLst>
    <p:notesMasterId r:id="rId39"/>
  </p:notesMasterIdLst>
  <p:handoutMasterIdLst>
    <p:handoutMasterId r:id="rId40"/>
  </p:handoutMasterIdLst>
  <p:sldIdLst>
    <p:sldId id="294" r:id="rId12"/>
    <p:sldId id="535" r:id="rId13"/>
    <p:sldId id="592" r:id="rId14"/>
    <p:sldId id="593" r:id="rId15"/>
    <p:sldId id="594" r:id="rId16"/>
    <p:sldId id="595" r:id="rId17"/>
    <p:sldId id="596" r:id="rId18"/>
    <p:sldId id="597" r:id="rId19"/>
    <p:sldId id="626" r:id="rId20"/>
    <p:sldId id="603" r:id="rId21"/>
    <p:sldId id="599" r:id="rId22"/>
    <p:sldId id="600" r:id="rId23"/>
    <p:sldId id="601" r:id="rId24"/>
    <p:sldId id="627" r:id="rId25"/>
    <p:sldId id="509" r:id="rId26"/>
    <p:sldId id="605" r:id="rId27"/>
    <p:sldId id="606" r:id="rId28"/>
    <p:sldId id="607" r:id="rId29"/>
    <p:sldId id="611" r:id="rId30"/>
    <p:sldId id="613" r:id="rId31"/>
    <p:sldId id="615" r:id="rId32"/>
    <p:sldId id="614" r:id="rId33"/>
    <p:sldId id="617" r:id="rId34"/>
    <p:sldId id="628" r:id="rId35"/>
    <p:sldId id="629" r:id="rId36"/>
    <p:sldId id="630" r:id="rId37"/>
    <p:sldId id="604" r:id="rId3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66FF33"/>
    <a:srgbClr val="FF66FF"/>
    <a:srgbClr val="006600"/>
    <a:srgbClr val="FFFF00"/>
    <a:srgbClr val="FF6600"/>
    <a:srgbClr val="CC9900"/>
    <a:srgbClr val="DD9FAF"/>
    <a:srgbClr val="FFA74F"/>
    <a:srgbClr val="A9C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2801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2957959293"/>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C385046-1F00-493C-9ACD-F5374566A98A}" type="slidenum">
              <a:rPr lang="en-US" smtClean="0"/>
              <a:pPr>
                <a:defRPr/>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pPr>
              <a:defRPr/>
            </a:pPr>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pPr>
              <a:defRPr/>
            </a:pPr>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pPr>
              <a:defRPr/>
            </a:pPr>
            <a:fld id="{90530CB8-2FB2-408E-8C00-FF68A18781D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pPr>
              <a:defRPr/>
            </a:pPr>
            <a:endParaRPr lang="en-US"/>
          </a:p>
        </p:txBody>
      </p:sp>
      <p:sp>
        <p:nvSpPr>
          <p:cNvPr id="9" name="عنصر نائب لرقم الشريحة 8"/>
          <p:cNvSpPr>
            <a:spLocks noGrp="1"/>
          </p:cNvSpPr>
          <p:nvPr>
            <p:ph type="sldNum" sz="quarter" idx="15"/>
          </p:nvPr>
        </p:nvSpPr>
        <p:spPr/>
        <p:txBody>
          <a:bodyPr rtlCol="0"/>
          <a:lstStyle/>
          <a:p>
            <a:pPr>
              <a:defRPr/>
            </a:pPr>
            <a:fld id="{90530CB8-2FB2-408E-8C00-FF68A18781D7}" type="slidenum">
              <a:rPr lang="en-US" smtClean="0"/>
              <a:pPr>
                <a:defRPr/>
              </a:pPr>
              <a:t>‹#›</a:t>
            </a:fld>
            <a:endParaRPr lang="en-US"/>
          </a:p>
        </p:txBody>
      </p:sp>
      <p:sp>
        <p:nvSpPr>
          <p:cNvPr id="10" name="عنصر نائب للتذييل 9"/>
          <p:cNvSpPr>
            <a:spLocks noGrp="1"/>
          </p:cNvSpPr>
          <p:nvPr>
            <p:ph type="ftr" sz="quarter" idx="16"/>
          </p:nvPr>
        </p:nvSpPr>
        <p:spPr/>
        <p:txBody>
          <a:bodyPr rtlCol="0"/>
          <a:lstStyle/>
          <a:p>
            <a:pPr>
              <a:defRPr/>
            </a:pP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pPr>
              <a:defRPr/>
            </a:pPr>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pPr>
              <a:defRPr/>
            </a:pPr>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pPr>
              <a:defRPr/>
            </a:pPr>
            <a:fld id="{90530CB8-2FB2-408E-8C00-FF68A18781D7}"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pPr>
              <a:defRPr/>
            </a:pPr>
            <a:endParaRPr lang="en-US"/>
          </a:p>
        </p:txBody>
      </p:sp>
      <p:sp>
        <p:nvSpPr>
          <p:cNvPr id="7" name="عنصر نائب لرقم الشريحة 6"/>
          <p:cNvSpPr>
            <a:spLocks noGrp="1"/>
          </p:cNvSpPr>
          <p:nvPr>
            <p:ph type="sldNum" sz="quarter" idx="11"/>
          </p:nvPr>
        </p:nvSpPr>
        <p:spPr/>
        <p:txBody>
          <a:bodyPr rtlCol="0"/>
          <a:lstStyle/>
          <a:p>
            <a:pPr>
              <a:defRPr/>
            </a:pPr>
            <a:fld id="{90530CB8-2FB2-408E-8C00-FF68A18781D7}" type="slidenum">
              <a:rPr lang="en-US" smtClean="0"/>
              <a:pPr>
                <a:defRPr/>
              </a:pPr>
              <a:t>‹#›</a:t>
            </a:fld>
            <a:endParaRPr lang="en-US"/>
          </a:p>
        </p:txBody>
      </p:sp>
      <p:sp>
        <p:nvSpPr>
          <p:cNvPr id="8" name="عنصر نائب للتذييل 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pPr>
              <a:defRPr/>
            </a:pPr>
            <a:endParaRPr lang="en-US"/>
          </a:p>
        </p:txBody>
      </p:sp>
      <p:sp>
        <p:nvSpPr>
          <p:cNvPr id="22" name="عنصر نائب لرقم الشريحة 21"/>
          <p:cNvSpPr>
            <a:spLocks noGrp="1"/>
          </p:cNvSpPr>
          <p:nvPr>
            <p:ph type="sldNum" sz="quarter" idx="15"/>
          </p:nvPr>
        </p:nvSpPr>
        <p:spPr/>
        <p:txBody>
          <a:bodyPr rtlCol="0"/>
          <a:lstStyle/>
          <a:p>
            <a:pPr>
              <a:defRPr/>
            </a:pPr>
            <a:fld id="{90530CB8-2FB2-408E-8C00-FF68A18781D7}" type="slidenum">
              <a:rPr lang="en-US" smtClean="0"/>
              <a:pPr>
                <a:defRPr/>
              </a:pPr>
              <a:t>‹#›</a:t>
            </a:fld>
            <a:endParaRPr lang="en-US"/>
          </a:p>
        </p:txBody>
      </p:sp>
      <p:sp>
        <p:nvSpPr>
          <p:cNvPr id="23" name="عنصر نائب للتذييل 22"/>
          <p:cNvSpPr>
            <a:spLocks noGrp="1"/>
          </p:cNvSpPr>
          <p:nvPr>
            <p:ph type="ftr" sz="quarter" idx="16"/>
          </p:nvPr>
        </p:nvSpPr>
        <p:spPr/>
        <p:txBody>
          <a:bodyPr rtlCol="0"/>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pPr>
              <a:defRPr/>
            </a:pPr>
            <a:endParaRPr lang="en-US"/>
          </a:p>
        </p:txBody>
      </p:sp>
      <p:sp>
        <p:nvSpPr>
          <p:cNvPr id="18" name="عنصر نائب لرقم الشريحة 17"/>
          <p:cNvSpPr>
            <a:spLocks noGrp="1"/>
          </p:cNvSpPr>
          <p:nvPr>
            <p:ph type="sldNum" sz="quarter" idx="11"/>
          </p:nvPr>
        </p:nvSpPr>
        <p:spPr/>
        <p:txBody>
          <a:bodyPr rtlCol="0"/>
          <a:lstStyle/>
          <a:p>
            <a:pPr>
              <a:defRPr/>
            </a:pPr>
            <a:fld id="{90530CB8-2FB2-408E-8C00-FF68A18781D7}" type="slidenum">
              <a:rPr lang="en-US" smtClean="0"/>
              <a:pPr>
                <a:defRPr/>
              </a:pPr>
              <a:t>‹#›</a:t>
            </a:fld>
            <a:endParaRPr lang="en-US"/>
          </a:p>
        </p:txBody>
      </p:sp>
      <p:sp>
        <p:nvSpPr>
          <p:cNvPr id="21" name="عنصر نائب للتذييل 20"/>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p>
        </p:txBody>
      </p:sp>
      <p:sp>
        <p:nvSpPr>
          <p:cNvPr id="8" name="عنصر نائب للتذييل 7"/>
          <p:cNvSpPr>
            <a:spLocks noGrp="1"/>
          </p:cNvSpPr>
          <p:nvPr>
            <p:ph type="ftr" sz="quarter" idx="11"/>
          </p:nvPr>
        </p:nvSpPr>
        <p:spPr/>
        <p:txBody>
          <a:bodyPr/>
          <a:lstStyle>
            <a:extLst/>
          </a:lstStyle>
          <a:p>
            <a:pPr>
              <a:defRPr/>
            </a:pPr>
            <a:endParaRPr lang="en-US"/>
          </a:p>
        </p:txBody>
      </p:sp>
      <p:sp>
        <p:nvSpPr>
          <p:cNvPr id="9" name="عنصر نائب لرقم الشريحة 8"/>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pPr>
              <a:defRPr/>
            </a:pPr>
            <a:endParaRPr lang="en-US"/>
          </a:p>
        </p:txBody>
      </p:sp>
      <p:sp>
        <p:nvSpPr>
          <p:cNvPr id="4" name="عنصر نائب للتذييل 3"/>
          <p:cNvSpPr>
            <a:spLocks noGrp="1"/>
          </p:cNvSpPr>
          <p:nvPr>
            <p:ph type="ftr" sz="quarter" idx="11"/>
          </p:nvPr>
        </p:nvSpPr>
        <p:spPr/>
        <p:txBody>
          <a:bodyPr/>
          <a:lstStyle>
            <a:extLst/>
          </a:lstStyle>
          <a:p>
            <a:pPr>
              <a:defRPr/>
            </a:pPr>
            <a:endParaRPr lang="en-US"/>
          </a:p>
        </p:txBody>
      </p:sp>
      <p:sp>
        <p:nvSpPr>
          <p:cNvPr id="5" name="عنصر نائب لرقم الشريحة 4"/>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pPr>
              <a:defRPr/>
            </a:pPr>
            <a:endParaRPr lang="en-US"/>
          </a:p>
        </p:txBody>
      </p:sp>
      <p:sp>
        <p:nvSpPr>
          <p:cNvPr id="3" name="عنصر نائب للتذييل 2"/>
          <p:cNvSpPr>
            <a:spLocks noGrp="1"/>
          </p:cNvSpPr>
          <p:nvPr>
            <p:ph type="ftr" sz="quarter" idx="11"/>
          </p:nvPr>
        </p:nvSpPr>
        <p:spPr/>
        <p:txBody>
          <a:bodyPr/>
          <a:lstStyle>
            <a:extLst/>
          </a:lstStyle>
          <a:p>
            <a:pPr>
              <a:defRPr/>
            </a:pPr>
            <a:endParaRPr lang="en-US"/>
          </a:p>
        </p:txBody>
      </p:sp>
      <p:sp>
        <p:nvSpPr>
          <p:cNvPr id="4" name="عنصر نائب لرقم الشريحة 3"/>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pPr>
              <a:defRPr/>
            </a:pPr>
            <a:fld id="{90530CB8-2FB2-408E-8C00-FF68A18781D7}" type="slidenum">
              <a:rPr lang="en-US" smtClean="0"/>
              <a:pPr>
                <a:defRPr/>
              </a:pPr>
              <a:t>‹#›</a:t>
            </a:fld>
            <a:endParaRPr lang="en-US"/>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917C20A-23E8-436A-9EAD-56B7A9E19741}"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19F04618-FE45-4A7F-BC08-06DB9B228A8D}"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F523D27E-7DA3-448A-B1E9-6BB2FB7A786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4D93F67A-1804-4D7F-8C02-038552F49CC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3917C20A-23E8-436A-9EAD-56B7A9E1974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11" name="Slide Number Placeholder 10"/>
          <p:cNvSpPr>
            <a:spLocks noGrp="1"/>
          </p:cNvSpPr>
          <p:nvPr>
            <p:ph type="sldNum" sz="quarter" idx="12"/>
          </p:nvPr>
        </p:nvSpPr>
        <p:spPr/>
        <p:txBody>
          <a:bodyPr/>
          <a:lstStyle>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3917C20A-23E8-436A-9EAD-56B7A9E19741}" type="slidenum">
              <a:rPr lang="en-US" smtClean="0"/>
              <a:pPr>
                <a:defRPr/>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917C20A-23E8-436A-9EAD-56B7A9E19741}"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19F04618-FE45-4A7F-BC08-06DB9B228A8D}"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F523D27E-7DA3-448A-B1E9-6BB2FB7A786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4D93F67A-1804-4D7F-8C02-038552F49CC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3917C20A-23E8-436A-9EAD-56B7A9E1974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12C20615-2EEB-4200-841C-3868CFEB8318}" type="slidenum">
              <a:rPr lang="en-US" smtClean="0"/>
              <a:pPr>
                <a:defRPr/>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19F04618-FE45-4A7F-BC08-06DB9B228A8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3917C20A-23E8-436A-9EAD-56B7A9E19741}" type="slidenum">
              <a:rPr lang="en-US" smtClean="0"/>
              <a:pPr>
                <a:defRPr/>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p>
        </p:txBody>
      </p:sp>
      <p:sp>
        <p:nvSpPr>
          <p:cNvPr id="20" name="عنصر نائب للتذييل 19"/>
          <p:cNvSpPr>
            <a:spLocks noGrp="1"/>
          </p:cNvSpPr>
          <p:nvPr>
            <p:ph type="ftr" sz="quarter" idx="11"/>
          </p:nvPr>
        </p:nvSpPr>
        <p:spPr/>
        <p:txBody>
          <a:bodyPr/>
          <a:lstStyle>
            <a:extLst/>
          </a:lstStyle>
          <a:p>
            <a:pPr>
              <a:defRPr/>
            </a:pPr>
            <a:endParaRPr lang="en-US"/>
          </a:p>
        </p:txBody>
      </p:sp>
      <p:sp>
        <p:nvSpPr>
          <p:cNvPr id="10" name="عنصر نائب لرقم الشريحة 9"/>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p>
        </p:txBody>
      </p:sp>
      <p:sp>
        <p:nvSpPr>
          <p:cNvPr id="8" name="عنصر نائب للتذييل 7"/>
          <p:cNvSpPr>
            <a:spLocks noGrp="1"/>
          </p:cNvSpPr>
          <p:nvPr>
            <p:ph type="ftr" sz="quarter" idx="11"/>
          </p:nvPr>
        </p:nvSpPr>
        <p:spPr/>
        <p:txBody>
          <a:bodyPr/>
          <a:lstStyle>
            <a:extLst/>
          </a:lstStyle>
          <a:p>
            <a:pPr>
              <a:defRPr/>
            </a:pPr>
            <a:endParaRPr lang="en-US"/>
          </a:p>
        </p:txBody>
      </p:sp>
      <p:sp>
        <p:nvSpPr>
          <p:cNvPr id="9" name="عنصر نائب لرقم الشريحة 8"/>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pPr>
              <a:defRPr/>
            </a:pPr>
            <a:endParaRPr lang="en-US"/>
          </a:p>
        </p:txBody>
      </p:sp>
      <p:sp>
        <p:nvSpPr>
          <p:cNvPr id="4" name="عنصر نائب للتذييل 3"/>
          <p:cNvSpPr>
            <a:spLocks noGrp="1"/>
          </p:cNvSpPr>
          <p:nvPr>
            <p:ph type="ftr" sz="quarter" idx="11"/>
          </p:nvPr>
        </p:nvSpPr>
        <p:spPr/>
        <p:txBody>
          <a:bodyPr/>
          <a:lstStyle>
            <a:extLst/>
          </a:lstStyle>
          <a:p>
            <a:pPr>
              <a:defRPr/>
            </a:pPr>
            <a:endParaRPr lang="en-US"/>
          </a:p>
        </p:txBody>
      </p:sp>
      <p:sp>
        <p:nvSpPr>
          <p:cNvPr id="5" name="عنصر نائب لرقم الشريحة 4"/>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pPr>
              <a:defRPr/>
            </a:pPr>
            <a:endParaRPr lang="en-US"/>
          </a:p>
        </p:txBody>
      </p:sp>
      <p:sp>
        <p:nvSpPr>
          <p:cNvPr id="3" name="عنصر نائب للتذييل 2"/>
          <p:cNvSpPr>
            <a:spLocks noGrp="1"/>
          </p:cNvSpPr>
          <p:nvPr>
            <p:ph type="ftr" sz="quarter" idx="11"/>
          </p:nvPr>
        </p:nvSpPr>
        <p:spPr/>
        <p:txBody>
          <a:bodyPr/>
          <a:lstStyle>
            <a:extLst/>
          </a:lstStyle>
          <a:p>
            <a:pPr>
              <a:defRPr/>
            </a:pPr>
            <a:endParaRPr lang="en-US"/>
          </a:p>
        </p:txBody>
      </p:sp>
      <p:sp>
        <p:nvSpPr>
          <p:cNvPr id="4" name="عنصر نائب لرقم الشريحة 3"/>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0530CB8-2FB2-408E-8C00-FF68A18781D7}"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7.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355" r:id="rId1"/>
    <p:sldLayoutId id="2147484356" r:id="rId2"/>
    <p:sldLayoutId id="2147484357" r:id="rId3"/>
    <p:sldLayoutId id="2147484358" r:id="rId4"/>
    <p:sldLayoutId id="2147484359" r:id="rId5"/>
    <p:sldLayoutId id="2147484360" r:id="rId6"/>
    <p:sldLayoutId id="2147484361" r:id="rId7"/>
    <p:sldLayoutId id="2147484362" r:id="rId8"/>
    <p:sldLayoutId id="2147484363" r:id="rId9"/>
    <p:sldLayoutId id="2147484364" r:id="rId10"/>
    <p:sldLayoutId id="214748436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367" r:id="rId1"/>
    <p:sldLayoutId id="2147484368" r:id="rId2"/>
    <p:sldLayoutId id="2147484369" r:id="rId3"/>
    <p:sldLayoutId id="2147484370" r:id="rId4"/>
    <p:sldLayoutId id="2147484371" r:id="rId5"/>
    <p:sldLayoutId id="2147484372" r:id="rId6"/>
    <p:sldLayoutId id="2147484373" r:id="rId7"/>
    <p:sldLayoutId id="2147484374" r:id="rId8"/>
    <p:sldLayoutId id="2147484375" r:id="rId9"/>
    <p:sldLayoutId id="2147484376" r:id="rId10"/>
    <p:sldLayoutId id="214748437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0530CB8-2FB2-408E-8C00-FF68A18781D7}"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90530CB8-2FB2-408E-8C00-FF68A18781D7}"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 id="2147484244" r:id="rId10"/>
    <p:sldLayoutId id="214748424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0530CB8-2FB2-408E-8C00-FF68A18781D7}"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307" r:id="rId1"/>
    <p:sldLayoutId id="2147484308" r:id="rId2"/>
    <p:sldLayoutId id="2147484309" r:id="rId3"/>
    <p:sldLayoutId id="2147484310" r:id="rId4"/>
    <p:sldLayoutId id="2147484311" r:id="rId5"/>
    <p:sldLayoutId id="2147484312" r:id="rId6"/>
    <p:sldLayoutId id="2147484313" r:id="rId7"/>
    <p:sldLayoutId id="2147484314" r:id="rId8"/>
    <p:sldLayoutId id="2147484315" r:id="rId9"/>
    <p:sldLayoutId id="2147484316" r:id="rId10"/>
    <p:sldLayoutId id="214748431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90530CB8-2FB2-408E-8C00-FF68A18781D7}"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4319" r:id="rId1"/>
    <p:sldLayoutId id="2147484320" r:id="rId2"/>
    <p:sldLayoutId id="2147484321" r:id="rId3"/>
    <p:sldLayoutId id="2147484322" r:id="rId4"/>
    <p:sldLayoutId id="2147484323" r:id="rId5"/>
    <p:sldLayoutId id="2147484324" r:id="rId6"/>
    <p:sldLayoutId id="2147484325" r:id="rId7"/>
    <p:sldLayoutId id="2147484326" r:id="rId8"/>
    <p:sldLayoutId id="2147484327" r:id="rId9"/>
    <p:sldLayoutId id="2147484328" r:id="rId10"/>
    <p:sldLayoutId id="2147484329"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90530CB8-2FB2-408E-8C00-FF68A18781D7}" type="slidenum">
              <a:rPr lang="en-US" smtClean="0"/>
              <a:pPr>
                <a:defRPr/>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FFFF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3840540"/>
            <a:ext cx="8610600" cy="1569660"/>
          </a:xfrm>
          <a:prstGeom prst="rect">
            <a:avLst/>
          </a:prstGeom>
          <a:solidFill>
            <a:schemeClr val="tx1"/>
          </a:solidFill>
          <a:ln w="76200">
            <a:solidFill>
              <a:schemeClr val="tx1"/>
            </a:solidFill>
          </a:ln>
          <a:scene3d>
            <a:camera prst="orthographicFront"/>
            <a:lightRig rig="threePt" dir="t"/>
          </a:scene3d>
          <a:sp3d>
            <a:bevelT prst="angle"/>
          </a:sp3d>
        </p:spPr>
        <p:txBody>
          <a:bodyPr wrap="square">
            <a:spAutoFit/>
          </a:bodyPr>
          <a:lstStyle/>
          <a:p>
            <a:r>
              <a:rPr lang="ar-SA" sz="4800" dirty="0" smtClean="0">
                <a:solidFill>
                  <a:srgbClr val="FFFF00"/>
                </a:solidFill>
              </a:rPr>
              <a:t>يمكن تصنف الأخطاء من حيث تأثيرها على ميزان المراجعة إلى :</a:t>
            </a:r>
            <a:endParaRPr lang="en-US" sz="4800" dirty="0">
              <a:solidFill>
                <a:srgbClr val="FFFF00"/>
              </a:solidFill>
            </a:endParaRPr>
          </a:p>
        </p:txBody>
      </p:sp>
      <p:sp>
        <p:nvSpPr>
          <p:cNvPr id="8" name="Rectangle 7"/>
          <p:cNvSpPr/>
          <p:nvPr/>
        </p:nvSpPr>
        <p:spPr>
          <a:xfrm>
            <a:off x="609600" y="733961"/>
            <a:ext cx="8534400" cy="1938992"/>
          </a:xfrm>
          <a:prstGeom prst="rect">
            <a:avLst/>
          </a:prstGeom>
          <a:solidFill>
            <a:srgbClr val="3333FF"/>
          </a:solidFill>
          <a:ln w="76200">
            <a:solidFill>
              <a:srgbClr val="FFFF00"/>
            </a:solidFill>
          </a:ln>
          <a:scene3d>
            <a:camera prst="perspectiveContrastingLeftFacing"/>
            <a:lightRig rig="threePt" dir="t"/>
          </a:scene3d>
          <a:sp3d>
            <a:bevelT w="114300" prst="hardEdge"/>
          </a:sp3d>
        </p:spPr>
        <p:txBody>
          <a:bodyPr wrap="square">
            <a:spAutoFit/>
          </a:bodyPr>
          <a:lstStyle/>
          <a:p>
            <a:pPr algn="ctr"/>
            <a:r>
              <a:rPr lang="ar-SA" sz="6000" b="1" dirty="0" smtClean="0">
                <a:solidFill>
                  <a:srgbClr val="FFFF00"/>
                </a:solidFill>
              </a:rPr>
              <a:t>تصنيف الأخطاء من حيث تأثيرها على ميزان المراجعة</a:t>
            </a:r>
            <a:r>
              <a:rPr lang="ar-SA" sz="6000" b="1" dirty="0" smtClean="0">
                <a:solidFill>
                  <a:srgbClr val="FFFF00"/>
                </a:solidFill>
                <a:cs typeface="Andalus" pitchFamily="2" charset="-78"/>
              </a:rPr>
              <a:t>:</a:t>
            </a:r>
            <a:endParaRPr lang="en-US" sz="6000" dirty="0" smtClean="0">
              <a:solidFill>
                <a:srgbClr val="FFFF00"/>
              </a:solidFill>
              <a:cs typeface="Andalus"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86800" cy="6248400"/>
          </a:xfrm>
          <a:solidFill>
            <a:srgbClr val="66FF33"/>
          </a:solidFill>
        </p:spPr>
        <p:txBody>
          <a:bodyPr>
            <a:noAutofit/>
          </a:bodyPr>
          <a:lstStyle/>
          <a:p>
            <a:pPr algn="r"/>
            <a:r>
              <a:rPr lang="ar-SA" sz="3600" b="1" dirty="0" smtClean="0"/>
              <a:t> </a:t>
            </a:r>
            <a:r>
              <a:rPr lang="ar-SA" sz="3600" b="1" dirty="0" smtClean="0">
                <a:solidFill>
                  <a:srgbClr val="FF0000"/>
                </a:solidFill>
              </a:rPr>
              <a:t>1-أخطاء لا يكشف عنها ميزان المراجعة</a:t>
            </a:r>
            <a:r>
              <a:rPr lang="en-US" sz="3600" b="1" dirty="0" smtClean="0"/>
              <a:t/>
            </a:r>
            <a:br>
              <a:rPr lang="en-US" sz="3600" b="1" dirty="0" smtClean="0"/>
            </a:br>
            <a:r>
              <a:rPr lang="ar-SA" sz="3600" b="1" dirty="0" smtClean="0"/>
              <a:t>حيث يتوازن ميزان المراجعة بالرغم من وجود بعض الأخطاء سواء في سجلات القيد الأولى أو في دفاتر الأستاذ، ومن هذه الأخطاء :</a:t>
            </a:r>
            <a:r>
              <a:rPr lang="en-US" sz="3600" b="1" dirty="0" smtClean="0"/>
              <a:t/>
            </a:r>
            <a:br>
              <a:rPr lang="en-US" sz="3600" b="1" dirty="0" smtClean="0"/>
            </a:br>
            <a:r>
              <a:rPr lang="ar-SA" sz="3600" b="1" dirty="0" smtClean="0"/>
              <a:t>أ. </a:t>
            </a:r>
            <a:r>
              <a:rPr lang="ar-SA" sz="3600" b="1" dirty="0" smtClean="0">
                <a:solidFill>
                  <a:srgbClr val="3333FF"/>
                </a:solidFill>
              </a:rPr>
              <a:t>أخطاء التوجيه المحاسبي كأن تسجل نفقات رأسمالية باعتبارها نفقات </a:t>
            </a:r>
            <a:r>
              <a:rPr lang="ar-SA" sz="3600" b="1" dirty="0" err="1" smtClean="0">
                <a:solidFill>
                  <a:srgbClr val="3333FF"/>
                </a:solidFill>
              </a:rPr>
              <a:t>إيرادية</a:t>
            </a:r>
            <a:r>
              <a:rPr lang="ar-SA" sz="3600" b="1" dirty="0" smtClean="0">
                <a:solidFill>
                  <a:srgbClr val="3333FF"/>
                </a:solidFill>
              </a:rPr>
              <a:t>.</a:t>
            </a:r>
            <a:r>
              <a:rPr lang="en-US" sz="3600" b="1" dirty="0" smtClean="0">
                <a:solidFill>
                  <a:srgbClr val="3333FF"/>
                </a:solidFill>
              </a:rPr>
              <a:t/>
            </a:r>
            <a:br>
              <a:rPr lang="en-US" sz="3600" b="1" dirty="0" smtClean="0">
                <a:solidFill>
                  <a:srgbClr val="3333FF"/>
                </a:solidFill>
              </a:rPr>
            </a:br>
            <a:r>
              <a:rPr lang="ar-SA" sz="3600" b="1" dirty="0" smtClean="0">
                <a:solidFill>
                  <a:srgbClr val="3333FF"/>
                </a:solidFill>
              </a:rPr>
              <a:t>ب. الأخطاء المتكافئة عندما يمحو </a:t>
            </a:r>
            <a:r>
              <a:rPr lang="ar-SA" sz="3600" b="1" dirty="0" err="1" smtClean="0">
                <a:solidFill>
                  <a:srgbClr val="3333FF"/>
                </a:solidFill>
              </a:rPr>
              <a:t>خطأعملية</a:t>
            </a:r>
            <a:r>
              <a:rPr lang="ar-SA" sz="3600" b="1" dirty="0" smtClean="0">
                <a:solidFill>
                  <a:srgbClr val="3333FF"/>
                </a:solidFill>
              </a:rPr>
              <a:t> خطأ أخرى .</a:t>
            </a:r>
            <a:r>
              <a:rPr lang="en-US" sz="3600" b="1" dirty="0" smtClean="0">
                <a:solidFill>
                  <a:srgbClr val="3333FF"/>
                </a:solidFill>
              </a:rPr>
              <a:t/>
            </a:r>
            <a:br>
              <a:rPr lang="en-US" sz="3600" b="1" dirty="0" smtClean="0">
                <a:solidFill>
                  <a:srgbClr val="3333FF"/>
                </a:solidFill>
              </a:rPr>
            </a:br>
            <a:r>
              <a:rPr lang="ar-SA" sz="3600" b="1" dirty="0" smtClean="0">
                <a:solidFill>
                  <a:srgbClr val="3333FF"/>
                </a:solidFill>
              </a:rPr>
              <a:t>ج. التسجيل في سجلات القيد الأولى أو الترحيل من دفاتر الأستاذ إلى حساب خاطئ سهواً نتيجة تشابه الأسماء مثلاً .</a:t>
            </a:r>
            <a:r>
              <a:rPr lang="en-US" sz="3600" b="1" dirty="0" smtClean="0"/>
              <a:t/>
            </a:r>
            <a:br>
              <a:rPr lang="en-US" sz="3600" b="1" dirty="0" smtClean="0"/>
            </a:br>
            <a:endParaRPr lang="ar-SA" sz="3600" b="1" dirty="0">
              <a:solidFill>
                <a:schemeClr val="bg1"/>
              </a:solidFill>
              <a:cs typeface="+mn-cs"/>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21" name="Rectangle 1"/>
          <p:cNvSpPr>
            <a:spLocks noChangeArrowheads="1"/>
          </p:cNvSpPr>
          <p:nvPr/>
        </p:nvSpPr>
        <p:spPr bwMode="auto">
          <a:xfrm>
            <a:off x="457200" y="457200"/>
            <a:ext cx="8381999"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000" b="1" dirty="0" smtClean="0">
                <a:solidFill>
                  <a:schemeClr val="accent1"/>
                </a:solidFill>
              </a:rPr>
              <a:t>2- أخطاء يكشف عنها ميزان المراجعة</a:t>
            </a:r>
            <a:endParaRPr lang="en-US" sz="4000" b="1" dirty="0" smtClean="0">
              <a:solidFill>
                <a:schemeClr val="accent1"/>
              </a:solidFill>
            </a:endParaRPr>
          </a:p>
          <a:p>
            <a:pPr marL="742950" lvl="0" indent="-742950">
              <a:buFont typeface="+mj-cs"/>
              <a:buAutoNum type="arabic2Minus"/>
            </a:pPr>
            <a:r>
              <a:rPr lang="ar-SA" sz="4000" b="1" dirty="0" smtClean="0"/>
              <a:t>تسجيل أحد طرفي الحدث </a:t>
            </a:r>
            <a:r>
              <a:rPr lang="ar-SA" sz="4000" b="1" dirty="0" err="1" smtClean="0"/>
              <a:t>المالى</a:t>
            </a:r>
            <a:r>
              <a:rPr lang="ar-SA" sz="4000" b="1" dirty="0" smtClean="0"/>
              <a:t> دون تسجيل الطرف الآخر .</a:t>
            </a:r>
            <a:endParaRPr lang="en-US" sz="4000" b="1" dirty="0" smtClean="0"/>
          </a:p>
          <a:p>
            <a:pPr marL="742950" lvl="0" indent="-742950">
              <a:buFont typeface="+mj-cs"/>
              <a:buAutoNum type="arabic2Minus"/>
            </a:pPr>
            <a:r>
              <a:rPr lang="ar-SA" sz="4000" b="1" dirty="0" smtClean="0"/>
              <a:t>تسجيل أحد طرفي الحدث </a:t>
            </a:r>
            <a:r>
              <a:rPr lang="ar-SA" sz="4000" b="1" dirty="0" err="1" smtClean="0"/>
              <a:t>المالى</a:t>
            </a:r>
            <a:r>
              <a:rPr lang="ar-SA" sz="4000" b="1" dirty="0" smtClean="0"/>
              <a:t> بمبلغ يختلف عن الطرف الآخر .</a:t>
            </a:r>
            <a:endParaRPr lang="en-US" sz="4000" b="1" dirty="0" smtClean="0"/>
          </a:p>
          <a:p>
            <a:pPr marL="742950" lvl="0" indent="-742950">
              <a:buFont typeface="+mj-cs"/>
              <a:buAutoNum type="arabic2Minus"/>
            </a:pPr>
            <a:r>
              <a:rPr lang="ar-SA" sz="4000" b="1" dirty="0" smtClean="0"/>
              <a:t>أخطاء الجمع </a:t>
            </a:r>
            <a:r>
              <a:rPr lang="ar-SA" sz="4000" b="1" dirty="0" err="1" smtClean="0"/>
              <a:t>والترصيد</a:t>
            </a:r>
            <a:r>
              <a:rPr lang="ar-SA" sz="4000" b="1" dirty="0" smtClean="0"/>
              <a:t> في دفاتر الأستاذ .</a:t>
            </a:r>
            <a:endParaRPr lang="en-US" sz="4000" b="1" dirty="0" smtClean="0"/>
          </a:p>
          <a:p>
            <a:pPr marL="742950" lvl="0" indent="-742950">
              <a:buFont typeface="+mj-cs"/>
              <a:buAutoNum type="arabic2Minus"/>
            </a:pPr>
            <a:r>
              <a:rPr lang="ar-SA" sz="4000" b="1" dirty="0" smtClean="0"/>
              <a:t>الخطأ والسهو في نقل </a:t>
            </a:r>
            <a:r>
              <a:rPr lang="ar-SA" sz="4000" b="1" dirty="0" err="1" smtClean="0"/>
              <a:t>ارصدة</a:t>
            </a:r>
            <a:r>
              <a:rPr lang="ar-SA" sz="4000" b="1" dirty="0" smtClean="0"/>
              <a:t> الحسابات من دفتر الأستاذ إلى ميزان المراجعة.</a:t>
            </a:r>
            <a:endParaRPr lang="en-US" sz="4000" b="1" dirty="0" smtClean="0"/>
          </a:p>
          <a:p>
            <a:r>
              <a:rPr lang="ar-SA" sz="4000" b="1" dirty="0" smtClean="0"/>
              <a:t> </a:t>
            </a:r>
            <a:endParaRPr lang="en-US" sz="4000" b="1" dirty="0"/>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370" name="Rectangle 2"/>
          <p:cNvSpPr>
            <a:spLocks noChangeArrowheads="1"/>
          </p:cNvSpPr>
          <p:nvPr/>
        </p:nvSpPr>
        <p:spPr bwMode="auto">
          <a:xfrm>
            <a:off x="228600" y="152400"/>
            <a:ext cx="8686800" cy="646331"/>
          </a:xfrm>
          <a:prstGeom prst="rect">
            <a:avLst/>
          </a:prstGeom>
          <a:solidFill>
            <a:schemeClr val="accent1">
              <a:lumMod val="60000"/>
              <a:lumOff val="4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3600" b="1" dirty="0" smtClean="0"/>
              <a:t>تصنيف الأخطاء من حيث تأثيرها على ميزان المراجعة</a:t>
            </a:r>
            <a:endParaRPr lang="en-US" sz="3600" b="1" dirty="0"/>
          </a:p>
        </p:txBody>
      </p:sp>
      <p:graphicFrame>
        <p:nvGraphicFramePr>
          <p:cNvPr id="4" name="جدول 3"/>
          <p:cNvGraphicFramePr>
            <a:graphicFrameLocks noGrp="1"/>
          </p:cNvGraphicFramePr>
          <p:nvPr/>
        </p:nvGraphicFramePr>
        <p:xfrm>
          <a:off x="304800" y="990600"/>
          <a:ext cx="8686800" cy="5364480"/>
        </p:xfrm>
        <a:graphic>
          <a:graphicData uri="http://schemas.openxmlformats.org/drawingml/2006/table">
            <a:tbl>
              <a:tblPr rtl="1"/>
              <a:tblGrid>
                <a:gridCol w="4017541"/>
                <a:gridCol w="4669259"/>
              </a:tblGrid>
              <a:tr h="0">
                <a:tc>
                  <a:txBody>
                    <a:bodyPr/>
                    <a:lstStyle/>
                    <a:p>
                      <a:pPr marL="0" marR="0" algn="ctr" rtl="1">
                        <a:spcBef>
                          <a:spcPts val="0"/>
                        </a:spcBef>
                        <a:spcAft>
                          <a:spcPts val="0"/>
                        </a:spcAft>
                      </a:pPr>
                      <a:r>
                        <a:rPr lang="ar-SA" sz="3200" b="1">
                          <a:latin typeface="Times New Roman"/>
                          <a:ea typeface="Times New Roman"/>
                          <a:cs typeface="Simplified Arabic"/>
                        </a:rPr>
                        <a:t>أخطاء لا يكشف عنها ميزان المراجعة</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c>
                  <a:txBody>
                    <a:bodyPr/>
                    <a:lstStyle/>
                    <a:p>
                      <a:pPr marL="0" marR="0" algn="ctr" rtl="1">
                        <a:spcBef>
                          <a:spcPts val="0"/>
                        </a:spcBef>
                        <a:spcAft>
                          <a:spcPts val="0"/>
                        </a:spcAft>
                      </a:pPr>
                      <a:r>
                        <a:rPr lang="ar-SA" sz="3200" b="1">
                          <a:latin typeface="Times New Roman"/>
                          <a:ea typeface="Times New Roman"/>
                          <a:cs typeface="Simplified Arabic"/>
                        </a:rPr>
                        <a:t>اخطاء يكشف عنها ميزان المراجعة</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r>
              <a:tr h="0">
                <a:tc>
                  <a:txBody>
                    <a:bodyPr/>
                    <a:lstStyle/>
                    <a:p>
                      <a:pPr marL="0" marR="0" algn="ctr" rtl="1">
                        <a:spcBef>
                          <a:spcPts val="0"/>
                        </a:spcBef>
                        <a:spcAft>
                          <a:spcPts val="0"/>
                        </a:spcAft>
                      </a:pPr>
                      <a:r>
                        <a:rPr lang="ar-SA" sz="3200" b="1">
                          <a:latin typeface="Times New Roman"/>
                          <a:ea typeface="Times New Roman"/>
                          <a:cs typeface="Simplified Arabic"/>
                        </a:rPr>
                        <a:t>1. أخطاء التوجيه المحاسبي</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3200" b="1">
                          <a:latin typeface="Times New Roman"/>
                          <a:ea typeface="Times New Roman"/>
                          <a:cs typeface="Simplified Arabic"/>
                        </a:rPr>
                        <a:t>1. تسجيل أحد طرفي الحدث المالي دون تسجيل القيد الثاني</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rtl="1">
                        <a:spcBef>
                          <a:spcPts val="0"/>
                        </a:spcBef>
                        <a:spcAft>
                          <a:spcPts val="0"/>
                        </a:spcAft>
                      </a:pPr>
                      <a:r>
                        <a:rPr lang="ar-SA" sz="3200" b="1">
                          <a:latin typeface="Times New Roman"/>
                          <a:ea typeface="Times New Roman"/>
                          <a:cs typeface="Simplified Arabic"/>
                        </a:rPr>
                        <a:t>2. الأخطاء المتكافئة</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3200" b="1">
                          <a:latin typeface="Times New Roman"/>
                          <a:ea typeface="Times New Roman"/>
                          <a:cs typeface="Simplified Arabic"/>
                        </a:rPr>
                        <a:t>2. تسجيل أحد طرفي الحدث المالي بمبلغ يختلف عن الآخر</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rtl="1">
                        <a:spcBef>
                          <a:spcPts val="0"/>
                        </a:spcBef>
                        <a:spcAft>
                          <a:spcPts val="0"/>
                        </a:spcAft>
                      </a:pPr>
                      <a:r>
                        <a:rPr lang="ar-SA" sz="3200" b="1">
                          <a:latin typeface="Times New Roman"/>
                          <a:ea typeface="Times New Roman"/>
                          <a:cs typeface="Simplified Arabic"/>
                        </a:rPr>
                        <a:t>3. الترحيل من دفاتر الأستاذ إلى حساب خاطئ سهواً</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3200" b="1">
                          <a:latin typeface="Times New Roman"/>
                          <a:ea typeface="Times New Roman"/>
                          <a:cs typeface="Simplified Arabic"/>
                        </a:rPr>
                        <a:t>3. أخطاء الجمع والترصيد في دفاتر الأستاذ</a:t>
                      </a:r>
                      <a:endParaRPr lang="en-US" sz="18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rtl="1">
                        <a:spcBef>
                          <a:spcPts val="0"/>
                        </a:spcBef>
                        <a:spcAft>
                          <a:spcPts val="0"/>
                        </a:spcAft>
                      </a:pPr>
                      <a:endParaRPr lang="ar-SA" sz="3200" b="1">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3200" b="1" dirty="0">
                          <a:latin typeface="Times New Roman"/>
                          <a:ea typeface="Times New Roman"/>
                          <a:cs typeface="Simplified Arabic"/>
                        </a:rPr>
                        <a:t>4. الخطأ والسهو في نقل </a:t>
                      </a:r>
                      <a:r>
                        <a:rPr lang="ar-SA" sz="3200" b="1" dirty="0" err="1">
                          <a:latin typeface="Times New Roman"/>
                          <a:ea typeface="Times New Roman"/>
                          <a:cs typeface="Simplified Arabic"/>
                        </a:rPr>
                        <a:t>ارصدة</a:t>
                      </a:r>
                      <a:r>
                        <a:rPr lang="ar-SA" sz="3200" b="1" dirty="0">
                          <a:latin typeface="Times New Roman"/>
                          <a:ea typeface="Times New Roman"/>
                          <a:cs typeface="Simplified Arabic"/>
                        </a:rPr>
                        <a:t> الحسابات من دفتر الأستاذ إلى ميزان المراجعة.</a:t>
                      </a:r>
                      <a:endParaRPr lang="en-US" sz="1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82370"/>
                                        </p:tgtEl>
                                        <p:attrNameLst>
                                          <p:attrName>style.visibility</p:attrName>
                                        </p:attrNameLst>
                                      </p:cBhvr>
                                      <p:to>
                                        <p:strVal val="visible"/>
                                      </p:to>
                                    </p:set>
                                    <p:animEffect transition="in" filter="wipe(down)">
                                      <p:cBhvr>
                                        <p:cTn id="7" dur="580">
                                          <p:stCondLst>
                                            <p:cond delay="0"/>
                                          </p:stCondLst>
                                        </p:cTn>
                                        <p:tgtEl>
                                          <p:spTgt spid="1082370"/>
                                        </p:tgtEl>
                                      </p:cBhvr>
                                    </p:animEffect>
                                    <p:anim calcmode="lin" valueType="num">
                                      <p:cBhvr>
                                        <p:cTn id="8" dur="1822" tmFilter="0,0; 0.14,0.36; 0.43,0.73; 0.71,0.91; 1.0,1.0">
                                          <p:stCondLst>
                                            <p:cond delay="0"/>
                                          </p:stCondLst>
                                        </p:cTn>
                                        <p:tgtEl>
                                          <p:spTgt spid="108237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8237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8237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8237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8237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82370"/>
                                        </p:tgtEl>
                                      </p:cBhvr>
                                      <p:to x="100000" y="60000"/>
                                    </p:animScale>
                                    <p:animScale>
                                      <p:cBhvr>
                                        <p:cTn id="14" dur="166" decel="50000">
                                          <p:stCondLst>
                                            <p:cond delay="676"/>
                                          </p:stCondLst>
                                        </p:cTn>
                                        <p:tgtEl>
                                          <p:spTgt spid="1082370"/>
                                        </p:tgtEl>
                                      </p:cBhvr>
                                      <p:to x="100000" y="100000"/>
                                    </p:animScale>
                                    <p:animScale>
                                      <p:cBhvr>
                                        <p:cTn id="15" dur="26">
                                          <p:stCondLst>
                                            <p:cond delay="1312"/>
                                          </p:stCondLst>
                                        </p:cTn>
                                        <p:tgtEl>
                                          <p:spTgt spid="1082370"/>
                                        </p:tgtEl>
                                      </p:cBhvr>
                                      <p:to x="100000" y="80000"/>
                                    </p:animScale>
                                    <p:animScale>
                                      <p:cBhvr>
                                        <p:cTn id="16" dur="166" decel="50000">
                                          <p:stCondLst>
                                            <p:cond delay="1338"/>
                                          </p:stCondLst>
                                        </p:cTn>
                                        <p:tgtEl>
                                          <p:spTgt spid="1082370"/>
                                        </p:tgtEl>
                                      </p:cBhvr>
                                      <p:to x="100000" y="100000"/>
                                    </p:animScale>
                                    <p:animScale>
                                      <p:cBhvr>
                                        <p:cTn id="17" dur="26">
                                          <p:stCondLst>
                                            <p:cond delay="1642"/>
                                          </p:stCondLst>
                                        </p:cTn>
                                        <p:tgtEl>
                                          <p:spTgt spid="1082370"/>
                                        </p:tgtEl>
                                      </p:cBhvr>
                                      <p:to x="100000" y="90000"/>
                                    </p:animScale>
                                    <p:animScale>
                                      <p:cBhvr>
                                        <p:cTn id="18" dur="166" decel="50000">
                                          <p:stCondLst>
                                            <p:cond delay="1668"/>
                                          </p:stCondLst>
                                        </p:cTn>
                                        <p:tgtEl>
                                          <p:spTgt spid="1082370"/>
                                        </p:tgtEl>
                                      </p:cBhvr>
                                      <p:to x="100000" y="100000"/>
                                    </p:animScale>
                                    <p:animScale>
                                      <p:cBhvr>
                                        <p:cTn id="19" dur="26">
                                          <p:stCondLst>
                                            <p:cond delay="1808"/>
                                          </p:stCondLst>
                                        </p:cTn>
                                        <p:tgtEl>
                                          <p:spTgt spid="1082370"/>
                                        </p:tgtEl>
                                      </p:cBhvr>
                                      <p:to x="100000" y="95000"/>
                                    </p:animScale>
                                    <p:animScale>
                                      <p:cBhvr>
                                        <p:cTn id="20" dur="166" decel="50000">
                                          <p:stCondLst>
                                            <p:cond delay="1834"/>
                                          </p:stCondLst>
                                        </p:cTn>
                                        <p:tgtEl>
                                          <p:spTgt spid="108237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237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9600" y="733961"/>
            <a:ext cx="8534400" cy="3154710"/>
          </a:xfrm>
          <a:prstGeom prst="rect">
            <a:avLst/>
          </a:prstGeom>
          <a:solidFill>
            <a:srgbClr val="3333FF"/>
          </a:solidFill>
          <a:ln w="76200">
            <a:solidFill>
              <a:srgbClr val="FFFF00"/>
            </a:solidFill>
          </a:ln>
          <a:scene3d>
            <a:camera prst="perspectiveContrastingLeftFacing"/>
            <a:lightRig rig="threePt" dir="t"/>
          </a:scene3d>
          <a:sp3d>
            <a:bevelT w="114300" prst="hardEdge"/>
          </a:sp3d>
        </p:spPr>
        <p:txBody>
          <a:bodyPr wrap="square">
            <a:spAutoFit/>
          </a:bodyPr>
          <a:lstStyle/>
          <a:p>
            <a:pPr algn="ctr"/>
            <a:r>
              <a:rPr lang="ar-SA" sz="19900" b="1" dirty="0" smtClean="0">
                <a:solidFill>
                  <a:srgbClr val="FFFF00"/>
                </a:solidFill>
              </a:rPr>
              <a:t>الغش</a:t>
            </a:r>
            <a:endParaRPr lang="en-US" sz="19900" dirty="0" smtClean="0">
              <a:solidFill>
                <a:srgbClr val="FFFF00"/>
              </a:solidFill>
              <a:cs typeface="Andalus"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01473" name="Rectangle 1"/>
          <p:cNvSpPr>
            <a:spLocks noChangeArrowheads="1"/>
          </p:cNvSpPr>
          <p:nvPr/>
        </p:nvSpPr>
        <p:spPr bwMode="auto">
          <a:xfrm>
            <a:off x="609600" y="685800"/>
            <a:ext cx="8001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u="sng" dirty="0" smtClean="0">
                <a:solidFill>
                  <a:srgbClr val="FFFF00"/>
                </a:solidFill>
              </a:rPr>
              <a:t>تعريف الغش</a:t>
            </a:r>
            <a:endParaRPr lang="en-US" sz="4000" u="sng" dirty="0" smtClean="0">
              <a:solidFill>
                <a:srgbClr val="FFFF00"/>
              </a:solidFill>
            </a:endParaRPr>
          </a:p>
          <a:p>
            <a:pPr algn="just"/>
            <a:r>
              <a:rPr lang="ar-SA" sz="4000" b="1" dirty="0" smtClean="0"/>
              <a:t>الغش هو تعمد أخفاء </a:t>
            </a:r>
            <a:r>
              <a:rPr lang="ar-SA" sz="4000" b="1" dirty="0" err="1" smtClean="0"/>
              <a:t>او</a:t>
            </a:r>
            <a:r>
              <a:rPr lang="ar-SA" sz="4000" b="1" dirty="0" smtClean="0"/>
              <a:t> تعديل البيانات بغرض الحصول على منافع خاصة، أو لتضليل طرف آخر </a:t>
            </a:r>
            <a:r>
              <a:rPr lang="ar-SA" sz="4000" b="1" dirty="0" err="1" smtClean="0"/>
              <a:t>او</a:t>
            </a:r>
            <a:r>
              <a:rPr lang="ar-SA" sz="4000" b="1" dirty="0" smtClean="0"/>
              <a:t> تحميله بما يزيد عن التزاماته أو الحصول على أصول وممتلكات المنشأة لاستخدامها في الأعمال الخاصة </a:t>
            </a:r>
            <a:r>
              <a:rPr lang="ar-SA" sz="4000" b="1" dirty="0" err="1" smtClean="0"/>
              <a:t>او</a:t>
            </a:r>
            <a:r>
              <a:rPr lang="ar-SA" sz="4000" b="1" dirty="0" smtClean="0"/>
              <a:t> التحريف المتعمد للمعلومات المالية من قبل موظفي الشركة </a:t>
            </a:r>
            <a:r>
              <a:rPr lang="ar-SA" sz="4000" b="1" dirty="0" err="1" smtClean="0"/>
              <a:t>او</a:t>
            </a:r>
            <a:r>
              <a:rPr lang="ar-SA" sz="4000" b="1" dirty="0" smtClean="0"/>
              <a:t> طرف ثالث. </a:t>
            </a:r>
            <a:endParaRPr lang="en-US" sz="4000" dirty="0"/>
          </a:p>
        </p:txBody>
      </p:sp>
    </p:spTree>
  </p:cSld>
  <p:clrMapOvr>
    <a:overrideClrMapping bg1="lt1" tx1="dk1" bg2="lt2" tx2="dk2" accent1="accent1" accent2="accent2" accent3="accent3" accent4="accent4" accent5="accent5" accent6="accent6" hlink="hlink" folHlink="folHlink"/>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1" nodeType="afterEffect">
                                  <p:stCondLst>
                                    <p:cond delay="0"/>
                                  </p:stCondLst>
                                  <p:childTnLst>
                                    <p:set>
                                      <p:cBhvr>
                                        <p:cTn id="6" dur="1" fill="hold">
                                          <p:stCondLst>
                                            <p:cond delay="0"/>
                                          </p:stCondLst>
                                        </p:cTn>
                                        <p:tgtEl>
                                          <p:spTgt spid="1001473">
                                            <p:txEl>
                                              <p:pRg st="0" end="0"/>
                                            </p:txEl>
                                          </p:spTgt>
                                        </p:tgtEl>
                                        <p:attrNameLst>
                                          <p:attrName>style.visibility</p:attrName>
                                        </p:attrNameLst>
                                      </p:cBhvr>
                                      <p:to>
                                        <p:strVal val="visible"/>
                                      </p:to>
                                    </p:set>
                                    <p:animEffect transition="in" filter="wipe(down)">
                                      <p:cBhvr>
                                        <p:cTn id="7" dur="580">
                                          <p:stCondLst>
                                            <p:cond delay="0"/>
                                          </p:stCondLst>
                                        </p:cTn>
                                        <p:tgtEl>
                                          <p:spTgt spid="1001473">
                                            <p:txEl>
                                              <p:pRg st="0" end="0"/>
                                            </p:txEl>
                                          </p:spTgt>
                                        </p:tgtEl>
                                      </p:cBhvr>
                                    </p:animEffect>
                                    <p:anim calcmode="lin" valueType="num">
                                      <p:cBhvr>
                                        <p:cTn id="8" dur="1822" tmFilter="0,0; 0.14,0.36; 0.43,0.73; 0.71,0.91; 1.0,1.0">
                                          <p:stCondLst>
                                            <p:cond delay="0"/>
                                          </p:stCondLst>
                                        </p:cTn>
                                        <p:tgtEl>
                                          <p:spTgt spid="100147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0147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0147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0147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0147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001473">
                                            <p:txEl>
                                              <p:pRg st="0" end="0"/>
                                            </p:txEl>
                                          </p:spTgt>
                                        </p:tgtEl>
                                      </p:cBhvr>
                                      <p:to x="100000" y="60000"/>
                                    </p:animScale>
                                    <p:animScale>
                                      <p:cBhvr>
                                        <p:cTn id="14" dur="166" decel="50000">
                                          <p:stCondLst>
                                            <p:cond delay="676"/>
                                          </p:stCondLst>
                                        </p:cTn>
                                        <p:tgtEl>
                                          <p:spTgt spid="1001473">
                                            <p:txEl>
                                              <p:pRg st="0" end="0"/>
                                            </p:txEl>
                                          </p:spTgt>
                                        </p:tgtEl>
                                      </p:cBhvr>
                                      <p:to x="100000" y="100000"/>
                                    </p:animScale>
                                    <p:animScale>
                                      <p:cBhvr>
                                        <p:cTn id="15" dur="26">
                                          <p:stCondLst>
                                            <p:cond delay="1312"/>
                                          </p:stCondLst>
                                        </p:cTn>
                                        <p:tgtEl>
                                          <p:spTgt spid="1001473">
                                            <p:txEl>
                                              <p:pRg st="0" end="0"/>
                                            </p:txEl>
                                          </p:spTgt>
                                        </p:tgtEl>
                                      </p:cBhvr>
                                      <p:to x="100000" y="80000"/>
                                    </p:animScale>
                                    <p:animScale>
                                      <p:cBhvr>
                                        <p:cTn id="16" dur="166" decel="50000">
                                          <p:stCondLst>
                                            <p:cond delay="1338"/>
                                          </p:stCondLst>
                                        </p:cTn>
                                        <p:tgtEl>
                                          <p:spTgt spid="1001473">
                                            <p:txEl>
                                              <p:pRg st="0" end="0"/>
                                            </p:txEl>
                                          </p:spTgt>
                                        </p:tgtEl>
                                      </p:cBhvr>
                                      <p:to x="100000" y="100000"/>
                                    </p:animScale>
                                    <p:animScale>
                                      <p:cBhvr>
                                        <p:cTn id="17" dur="26">
                                          <p:stCondLst>
                                            <p:cond delay="1642"/>
                                          </p:stCondLst>
                                        </p:cTn>
                                        <p:tgtEl>
                                          <p:spTgt spid="1001473">
                                            <p:txEl>
                                              <p:pRg st="0" end="0"/>
                                            </p:txEl>
                                          </p:spTgt>
                                        </p:tgtEl>
                                      </p:cBhvr>
                                      <p:to x="100000" y="90000"/>
                                    </p:animScale>
                                    <p:animScale>
                                      <p:cBhvr>
                                        <p:cTn id="18" dur="166" decel="50000">
                                          <p:stCondLst>
                                            <p:cond delay="1668"/>
                                          </p:stCondLst>
                                        </p:cTn>
                                        <p:tgtEl>
                                          <p:spTgt spid="1001473">
                                            <p:txEl>
                                              <p:pRg st="0" end="0"/>
                                            </p:txEl>
                                          </p:spTgt>
                                        </p:tgtEl>
                                      </p:cBhvr>
                                      <p:to x="100000" y="100000"/>
                                    </p:animScale>
                                    <p:animScale>
                                      <p:cBhvr>
                                        <p:cTn id="19" dur="26">
                                          <p:stCondLst>
                                            <p:cond delay="1808"/>
                                          </p:stCondLst>
                                        </p:cTn>
                                        <p:tgtEl>
                                          <p:spTgt spid="1001473">
                                            <p:txEl>
                                              <p:pRg st="0" end="0"/>
                                            </p:txEl>
                                          </p:spTgt>
                                        </p:tgtEl>
                                      </p:cBhvr>
                                      <p:to x="100000" y="95000"/>
                                    </p:animScale>
                                    <p:animScale>
                                      <p:cBhvr>
                                        <p:cTn id="20" dur="166" decel="50000">
                                          <p:stCondLst>
                                            <p:cond delay="1834"/>
                                          </p:stCondLst>
                                        </p:cTn>
                                        <p:tgtEl>
                                          <p:spTgt spid="1001473">
                                            <p:txEl>
                                              <p:pRg st="0" end="0"/>
                                            </p:txEl>
                                          </p:spTgt>
                                        </p:tgtEl>
                                      </p:cBhvr>
                                      <p:to x="100000" y="100000"/>
                                    </p:animScale>
                                  </p:childTnLst>
                                </p:cTn>
                              </p:par>
                            </p:childTnLst>
                          </p:cTn>
                        </p:par>
                        <p:par>
                          <p:cTn id="21" fill="hold">
                            <p:stCondLst>
                              <p:cond delay="2000"/>
                            </p:stCondLst>
                            <p:childTnLst>
                              <p:par>
                                <p:cTn id="22" presetID="26" presetClass="entr" presetSubtype="0" fill="hold" grpId="1" nodeType="afterEffect">
                                  <p:stCondLst>
                                    <p:cond delay="0"/>
                                  </p:stCondLst>
                                  <p:childTnLst>
                                    <p:set>
                                      <p:cBhvr>
                                        <p:cTn id="23" dur="1" fill="hold">
                                          <p:stCondLst>
                                            <p:cond delay="0"/>
                                          </p:stCondLst>
                                        </p:cTn>
                                        <p:tgtEl>
                                          <p:spTgt spid="1001473">
                                            <p:txEl>
                                              <p:pRg st="1" end="1"/>
                                            </p:txEl>
                                          </p:spTgt>
                                        </p:tgtEl>
                                        <p:attrNameLst>
                                          <p:attrName>style.visibility</p:attrName>
                                        </p:attrNameLst>
                                      </p:cBhvr>
                                      <p:to>
                                        <p:strVal val="visible"/>
                                      </p:to>
                                    </p:set>
                                    <p:animEffect transition="in" filter="wipe(down)">
                                      <p:cBhvr>
                                        <p:cTn id="24" dur="580">
                                          <p:stCondLst>
                                            <p:cond delay="0"/>
                                          </p:stCondLst>
                                        </p:cTn>
                                        <p:tgtEl>
                                          <p:spTgt spid="1001473">
                                            <p:txEl>
                                              <p:pRg st="1" end="1"/>
                                            </p:txEl>
                                          </p:spTgt>
                                        </p:tgtEl>
                                      </p:cBhvr>
                                    </p:animEffect>
                                    <p:anim calcmode="lin" valueType="num">
                                      <p:cBhvr>
                                        <p:cTn id="25" dur="1822" tmFilter="0,0; 0.14,0.36; 0.43,0.73; 0.71,0.91; 1.0,1.0">
                                          <p:stCondLst>
                                            <p:cond delay="0"/>
                                          </p:stCondLst>
                                        </p:cTn>
                                        <p:tgtEl>
                                          <p:spTgt spid="1001473">
                                            <p:txEl>
                                              <p:pRg st="1" end="1"/>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001473">
                                            <p:txEl>
                                              <p:pRg st="1" end="1"/>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001473">
                                            <p:txEl>
                                              <p:pRg st="1" end="1"/>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001473">
                                            <p:txEl>
                                              <p:pRg st="1" end="1"/>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001473">
                                            <p:txEl>
                                              <p:pRg st="1" end="1"/>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001473">
                                            <p:txEl>
                                              <p:pRg st="1" end="1"/>
                                            </p:txEl>
                                          </p:spTgt>
                                        </p:tgtEl>
                                      </p:cBhvr>
                                      <p:to x="100000" y="60000"/>
                                    </p:animScale>
                                    <p:animScale>
                                      <p:cBhvr>
                                        <p:cTn id="31" dur="166" decel="50000">
                                          <p:stCondLst>
                                            <p:cond delay="676"/>
                                          </p:stCondLst>
                                        </p:cTn>
                                        <p:tgtEl>
                                          <p:spTgt spid="1001473">
                                            <p:txEl>
                                              <p:pRg st="1" end="1"/>
                                            </p:txEl>
                                          </p:spTgt>
                                        </p:tgtEl>
                                      </p:cBhvr>
                                      <p:to x="100000" y="100000"/>
                                    </p:animScale>
                                    <p:animScale>
                                      <p:cBhvr>
                                        <p:cTn id="32" dur="26">
                                          <p:stCondLst>
                                            <p:cond delay="1312"/>
                                          </p:stCondLst>
                                        </p:cTn>
                                        <p:tgtEl>
                                          <p:spTgt spid="1001473">
                                            <p:txEl>
                                              <p:pRg st="1" end="1"/>
                                            </p:txEl>
                                          </p:spTgt>
                                        </p:tgtEl>
                                      </p:cBhvr>
                                      <p:to x="100000" y="80000"/>
                                    </p:animScale>
                                    <p:animScale>
                                      <p:cBhvr>
                                        <p:cTn id="33" dur="166" decel="50000">
                                          <p:stCondLst>
                                            <p:cond delay="1338"/>
                                          </p:stCondLst>
                                        </p:cTn>
                                        <p:tgtEl>
                                          <p:spTgt spid="1001473">
                                            <p:txEl>
                                              <p:pRg st="1" end="1"/>
                                            </p:txEl>
                                          </p:spTgt>
                                        </p:tgtEl>
                                      </p:cBhvr>
                                      <p:to x="100000" y="100000"/>
                                    </p:animScale>
                                    <p:animScale>
                                      <p:cBhvr>
                                        <p:cTn id="34" dur="26">
                                          <p:stCondLst>
                                            <p:cond delay="1642"/>
                                          </p:stCondLst>
                                        </p:cTn>
                                        <p:tgtEl>
                                          <p:spTgt spid="1001473">
                                            <p:txEl>
                                              <p:pRg st="1" end="1"/>
                                            </p:txEl>
                                          </p:spTgt>
                                        </p:tgtEl>
                                      </p:cBhvr>
                                      <p:to x="100000" y="90000"/>
                                    </p:animScale>
                                    <p:animScale>
                                      <p:cBhvr>
                                        <p:cTn id="35" dur="166" decel="50000">
                                          <p:stCondLst>
                                            <p:cond delay="1668"/>
                                          </p:stCondLst>
                                        </p:cTn>
                                        <p:tgtEl>
                                          <p:spTgt spid="1001473">
                                            <p:txEl>
                                              <p:pRg st="1" end="1"/>
                                            </p:txEl>
                                          </p:spTgt>
                                        </p:tgtEl>
                                      </p:cBhvr>
                                      <p:to x="100000" y="100000"/>
                                    </p:animScale>
                                    <p:animScale>
                                      <p:cBhvr>
                                        <p:cTn id="36" dur="26">
                                          <p:stCondLst>
                                            <p:cond delay="1808"/>
                                          </p:stCondLst>
                                        </p:cTn>
                                        <p:tgtEl>
                                          <p:spTgt spid="1001473">
                                            <p:txEl>
                                              <p:pRg st="1" end="1"/>
                                            </p:txEl>
                                          </p:spTgt>
                                        </p:tgtEl>
                                      </p:cBhvr>
                                      <p:to x="100000" y="95000"/>
                                    </p:animScale>
                                    <p:animScale>
                                      <p:cBhvr>
                                        <p:cTn id="37" dur="166" decel="50000">
                                          <p:stCondLst>
                                            <p:cond delay="1834"/>
                                          </p:stCondLst>
                                        </p:cTn>
                                        <p:tgtEl>
                                          <p:spTgt spid="100147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1473" grpId="1" uiExpand="1"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1" name="Rectangle 1"/>
          <p:cNvSpPr>
            <a:spLocks noChangeArrowheads="1"/>
          </p:cNvSpPr>
          <p:nvPr/>
        </p:nvSpPr>
        <p:spPr bwMode="auto">
          <a:xfrm>
            <a:off x="245985" y="533400"/>
            <a:ext cx="8652029" cy="618630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3600" b="1" dirty="0" smtClean="0"/>
              <a:t>أهداف الغش</a:t>
            </a:r>
            <a:r>
              <a:rPr lang="ar-SA" sz="3600" dirty="0" smtClean="0"/>
              <a:t>:</a:t>
            </a:r>
            <a:endParaRPr lang="en-US" sz="3600" dirty="0" smtClean="0"/>
          </a:p>
          <a:p>
            <a:r>
              <a:rPr lang="ar-SA" sz="3600" dirty="0" smtClean="0"/>
              <a:t>يرتكب الغش عادة لأحد هدفين:</a:t>
            </a:r>
            <a:endParaRPr lang="en-US" sz="3600" dirty="0" smtClean="0"/>
          </a:p>
          <a:p>
            <a:r>
              <a:rPr lang="ar-SA" sz="3600" b="1" dirty="0" smtClean="0"/>
              <a:t>الهدف </a:t>
            </a:r>
            <a:r>
              <a:rPr lang="ar-SA" sz="3600" b="1" dirty="0" err="1" smtClean="0"/>
              <a:t>ال</a:t>
            </a:r>
            <a:r>
              <a:rPr lang="ar-AE" sz="3600" b="1" dirty="0" smtClean="0"/>
              <a:t>أ</a:t>
            </a:r>
            <a:r>
              <a:rPr lang="ar-SA" sz="3600" b="1" dirty="0" smtClean="0"/>
              <a:t>ول:  </a:t>
            </a:r>
            <a:r>
              <a:rPr lang="ar-SA" sz="3600" dirty="0" smtClean="0"/>
              <a:t>أخفاء عجز أو اختلاس أو سوء استعمال أحد أصول المنشأة، والذي يكون ببعض الوسائل </a:t>
            </a:r>
            <a:r>
              <a:rPr lang="ar-SA" sz="3600" dirty="0" err="1" smtClean="0"/>
              <a:t>والتى</a:t>
            </a:r>
            <a:r>
              <a:rPr lang="ar-SA" sz="3600" dirty="0" smtClean="0"/>
              <a:t> من أمثلتها:</a:t>
            </a:r>
            <a:endParaRPr lang="en-US" sz="3600" dirty="0" smtClean="0"/>
          </a:p>
          <a:p>
            <a:r>
              <a:rPr lang="ar-SA" sz="3600" dirty="0" smtClean="0"/>
              <a:t>أ. عدم إثبات مبيعات نقدية .</a:t>
            </a:r>
            <a:endParaRPr lang="en-US" sz="3600" dirty="0" smtClean="0"/>
          </a:p>
          <a:p>
            <a:r>
              <a:rPr lang="ar-SA" sz="3600" dirty="0" smtClean="0"/>
              <a:t> ب. تسجيل نفقات وهمية </a:t>
            </a:r>
            <a:r>
              <a:rPr lang="ar-SA" sz="3600" dirty="0" err="1" smtClean="0"/>
              <a:t>او</a:t>
            </a:r>
            <a:r>
              <a:rPr lang="ar-SA" sz="3600" dirty="0" smtClean="0"/>
              <a:t> بأعلى من قيمتها الحقيقية ومن ذلك إضافة أسماء وهمية </a:t>
            </a:r>
            <a:r>
              <a:rPr lang="ar-SA" sz="3600" dirty="0" err="1" smtClean="0"/>
              <a:t>لكشوفات</a:t>
            </a:r>
            <a:r>
              <a:rPr lang="ar-SA" sz="3600" dirty="0" smtClean="0"/>
              <a:t> المستحقات المدفوعة للعاملين .</a:t>
            </a:r>
            <a:endParaRPr lang="en-US" sz="3600" dirty="0" smtClean="0"/>
          </a:p>
          <a:p>
            <a:r>
              <a:rPr lang="ar-SA" sz="3600" dirty="0" smtClean="0"/>
              <a:t>ج. التلاعب في </a:t>
            </a:r>
            <a:r>
              <a:rPr lang="ar-SA" sz="3600" dirty="0" err="1" smtClean="0"/>
              <a:t>المخزونات</a:t>
            </a:r>
            <a:r>
              <a:rPr lang="ar-SA" sz="3600" dirty="0" smtClean="0"/>
              <a:t> عن طريق تسجيل </a:t>
            </a:r>
            <a:r>
              <a:rPr lang="ar-SA" sz="3600" dirty="0" err="1" smtClean="0"/>
              <a:t>أذونات</a:t>
            </a:r>
            <a:r>
              <a:rPr lang="ar-SA" sz="3600" dirty="0" smtClean="0"/>
              <a:t> صرف وهمية أو عن طريق استغلال نسب المواد التالفة .</a:t>
            </a:r>
            <a:endParaRPr lang="en-US" sz="3600" dirty="0"/>
          </a:p>
        </p:txBody>
      </p:sp>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09" name="Rectangle 1"/>
          <p:cNvSpPr>
            <a:spLocks noChangeArrowheads="1"/>
          </p:cNvSpPr>
          <p:nvPr/>
        </p:nvSpPr>
        <p:spPr bwMode="auto">
          <a:xfrm>
            <a:off x="1295400" y="381000"/>
            <a:ext cx="76962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5400" b="1" dirty="0" smtClean="0"/>
              <a:t>- وجدير بالذكر أن مثل حالات الغش هذه لا تتم إلا في ظل عدم وجود نظام مراقبة - داخلية أو في ظل عدم كفاءته إن كان موجوداً .</a:t>
            </a:r>
            <a:endParaRPr lang="en-US" sz="5400" b="1" dirty="0"/>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381000"/>
            <a:ext cx="8476488" cy="5562600"/>
          </a:xfrm>
        </p:spPr>
        <p:txBody>
          <a:bodyPr>
            <a:noAutofit/>
          </a:bodyPr>
          <a:lstStyle/>
          <a:p>
            <a:pPr algn="just">
              <a:buNone/>
            </a:pPr>
            <a:r>
              <a:rPr lang="ar-SA" sz="3600" b="1" dirty="0" smtClean="0"/>
              <a:t>الهدف الثاني :</a:t>
            </a:r>
            <a:r>
              <a:rPr lang="ar-SA" sz="3600" dirty="0" smtClean="0"/>
              <a:t>التأثير على مدى دلالة التقارير المالية عن نتيجة الأعمال والمركز </a:t>
            </a:r>
            <a:r>
              <a:rPr lang="ar-SA" sz="3600" dirty="0" err="1" smtClean="0"/>
              <a:t>المالى</a:t>
            </a:r>
            <a:r>
              <a:rPr lang="ar-SA" sz="3600" dirty="0" smtClean="0"/>
              <a:t> ومن ذلك:</a:t>
            </a:r>
            <a:endParaRPr lang="en-US" sz="3600" dirty="0" smtClean="0"/>
          </a:p>
          <a:p>
            <a:pPr algn="just">
              <a:buNone/>
            </a:pPr>
            <a:r>
              <a:rPr lang="ar-SA" sz="3600" b="1" dirty="0" smtClean="0"/>
              <a:t> </a:t>
            </a:r>
            <a:r>
              <a:rPr lang="ar-SA" sz="3600" b="1" dirty="0" smtClean="0">
                <a:solidFill>
                  <a:srgbClr val="3333FF"/>
                </a:solidFill>
              </a:rPr>
              <a:t>أولاً:  إبراز الأرباح بأكثر من حقيقتها </a:t>
            </a:r>
            <a:r>
              <a:rPr lang="ar-SA" sz="3600" b="1" dirty="0" smtClean="0"/>
              <a:t>ومن أغراض ذلك بيع أسهم المنشأة بأسعار مرتفعة </a:t>
            </a:r>
            <a:r>
              <a:rPr lang="ar-SA" sz="3600" b="1" dirty="0" err="1" smtClean="0"/>
              <a:t>او</a:t>
            </a:r>
            <a:r>
              <a:rPr lang="ar-SA" sz="3600" b="1" dirty="0" smtClean="0"/>
              <a:t> تضخيم حصة الإدارة من الأرباح أو ترغيب منشأة أخري في شراء هذه المنشأة ومن وسائل ذلك:</a:t>
            </a:r>
            <a:endParaRPr lang="en-US" sz="3600" b="1" dirty="0" smtClean="0"/>
          </a:p>
          <a:p>
            <a:pPr marL="742950" lvl="0" indent="-742950" algn="just">
              <a:buFont typeface="+mj-cs"/>
              <a:buAutoNum type="arabic2Minus"/>
            </a:pPr>
            <a:r>
              <a:rPr lang="ar-SA" sz="3600" b="1" dirty="0" smtClean="0"/>
              <a:t>إثبات نفقات </a:t>
            </a:r>
            <a:r>
              <a:rPr lang="ar-SA" sz="3600" b="1" dirty="0" err="1" smtClean="0"/>
              <a:t>إيرادية</a:t>
            </a:r>
            <a:r>
              <a:rPr lang="ar-SA" sz="3600" b="1" dirty="0" smtClean="0"/>
              <a:t> كنفقات رأسمالية</a:t>
            </a:r>
            <a:endParaRPr lang="en-US" sz="3600" b="1" dirty="0" smtClean="0"/>
          </a:p>
          <a:p>
            <a:pPr marL="742950" lvl="0" indent="-742950" algn="just">
              <a:buFont typeface="+mj-cs"/>
              <a:buAutoNum type="arabic2Minus"/>
            </a:pPr>
            <a:r>
              <a:rPr lang="ar-SA" sz="3600" b="1" dirty="0" smtClean="0"/>
              <a:t> تضخيم رقم المبيعات . </a:t>
            </a:r>
            <a:endParaRPr lang="en-US" sz="3600" b="1" dirty="0" smtClean="0"/>
          </a:p>
          <a:p>
            <a:pPr marL="742950" lvl="0" indent="-742950" algn="just">
              <a:buFont typeface="+mj-cs"/>
              <a:buAutoNum type="arabic2Minus"/>
            </a:pPr>
            <a:r>
              <a:rPr lang="en-US" sz="3600" b="1" dirty="0" smtClean="0"/>
              <a:t> </a:t>
            </a:r>
            <a:r>
              <a:rPr lang="ar-SA" sz="3600" b="1" dirty="0" smtClean="0"/>
              <a:t>تضخيم رقم المخزون السلعي آخر المدة .</a:t>
            </a:r>
            <a:endParaRPr lang="en-US" sz="3600" b="1" dirty="0"/>
          </a:p>
        </p:txBody>
      </p:sp>
    </p:spTree>
  </p:cSld>
  <p:clrMapOvr>
    <a:masterClrMapping/>
  </p:clrMapOvr>
  <p:transition>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3" name="Rectangle 1"/>
          <p:cNvSpPr>
            <a:spLocks noChangeArrowheads="1"/>
          </p:cNvSpPr>
          <p:nvPr/>
        </p:nvSpPr>
        <p:spPr bwMode="auto">
          <a:xfrm>
            <a:off x="457200" y="1914942"/>
            <a:ext cx="8458200" cy="2123658"/>
          </a:xfrm>
          <a:prstGeom prst="rect">
            <a:avLst/>
          </a:prstGeom>
          <a:solidFill>
            <a:srgbClr val="00B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ar-SA" sz="6600" b="1" dirty="0" smtClean="0">
                <a:latin typeface="Calibri" pitchFamily="34" charset="0"/>
                <a:ea typeface="Times New Roman" pitchFamily="18" charset="0"/>
                <a:cs typeface="Andalus" pitchFamily="2" charset="-78"/>
              </a:rPr>
              <a:t>مسئولية مراجع الحسابات عن </a:t>
            </a:r>
            <a:r>
              <a:rPr lang="ar-SA" sz="6600" b="1" dirty="0" err="1" smtClean="0">
                <a:latin typeface="Calibri" pitchFamily="34" charset="0"/>
                <a:ea typeface="Times New Roman" pitchFamily="18" charset="0"/>
                <a:cs typeface="Andalus" pitchFamily="2" charset="-78"/>
              </a:rPr>
              <a:t>إكتشاف</a:t>
            </a:r>
            <a:r>
              <a:rPr lang="ar-SA" sz="6600" b="1" dirty="0" smtClean="0">
                <a:latin typeface="Calibri" pitchFamily="34" charset="0"/>
                <a:ea typeface="Times New Roman" pitchFamily="18" charset="0"/>
                <a:cs typeface="Andalus" pitchFamily="2" charset="-78"/>
              </a:rPr>
              <a:t> الأخطاء والغش</a:t>
            </a:r>
          </a:p>
        </p:txBody>
      </p:sp>
    </p:spTree>
  </p:cSld>
  <p:clrMapOvr>
    <a:masterClrMapping/>
  </p:clrMapOvr>
  <p:transition>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20777436">
            <a:off x="814935" y="2023278"/>
            <a:ext cx="8183039" cy="1569660"/>
          </a:xfrm>
          <a:prstGeom prst="rect">
            <a:avLst/>
          </a:prstGeom>
          <a:solidFill>
            <a:srgbClr val="FF0000"/>
          </a:solidFill>
          <a:ln w="76200">
            <a:solidFill>
              <a:srgbClr val="006600"/>
            </a:solidFill>
          </a:ln>
          <a:effectLst>
            <a:reflection blurRad="6350" stA="50000" endA="300" endPos="90000" dist="50800" dir="5400000" sy="-100000" algn="bl" rotWithShape="0"/>
          </a:effectLst>
          <a:scene3d>
            <a:camera prst="perspectiveContrastingLeftFacing"/>
            <a:lightRig rig="threePt" dir="t"/>
          </a:scene3d>
          <a:sp3d>
            <a:bevelT w="139700" h="139700" prst="divot"/>
          </a:sp3d>
        </p:spPr>
        <p:txBody>
          <a:bodyPr wrap="square">
            <a:spAutoFit/>
          </a:bodyPr>
          <a:lstStyle/>
          <a:p>
            <a:pPr algn="ctr"/>
            <a:r>
              <a:rPr lang="ar-SA" sz="9600" b="1" dirty="0" smtClean="0"/>
              <a:t>الأخطاء والغش</a:t>
            </a:r>
            <a:endParaRPr lang="en-US" sz="13800" dirty="0" smtClean="0">
              <a:cs typeface="AF_Taif Normal" pitchFamily="2" charset="-78"/>
            </a:endParaRPr>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457200"/>
            <a:ext cx="8839200" cy="6096000"/>
          </a:xfrm>
        </p:spPr>
        <p:txBody>
          <a:bodyPr>
            <a:noAutofit/>
          </a:bodyPr>
          <a:lstStyle/>
          <a:p>
            <a:pPr marL="0" indent="0" algn="just">
              <a:buNone/>
            </a:pPr>
            <a:r>
              <a:rPr lang="ar-SA" sz="3600" b="1" dirty="0" smtClean="0"/>
              <a:t>إن الهدف الرئيس للمراجعة ليس هو اكتشاف الأخطاء والغش أو تقليل </a:t>
            </a:r>
            <a:r>
              <a:rPr lang="ar-SA" sz="3600" b="1" dirty="0" err="1" smtClean="0"/>
              <a:t>إحتمالات</a:t>
            </a:r>
            <a:r>
              <a:rPr lang="ar-SA" sz="3600" b="1" dirty="0" smtClean="0"/>
              <a:t> وقوعها وإنما ذلك هو واجب إدارة المشروع عن طريق نظام المراقبة الداخلية السليم وما يتضمنه من جميع الوسائل </a:t>
            </a:r>
            <a:r>
              <a:rPr lang="ar-SA" sz="3600" b="1" dirty="0" err="1" smtClean="0"/>
              <a:t>والاجراءات</a:t>
            </a:r>
            <a:r>
              <a:rPr lang="ar-SA" sz="3600" b="1" dirty="0" smtClean="0"/>
              <a:t>، فالمراجعة قد تحولت من مراجعة كاملة تفصيلية </a:t>
            </a:r>
            <a:r>
              <a:rPr lang="ar-SA" sz="3600" b="1" dirty="0" err="1" smtClean="0"/>
              <a:t>الى</a:t>
            </a:r>
            <a:r>
              <a:rPr lang="ar-SA" sz="3600" b="1" dirty="0" smtClean="0"/>
              <a:t> مراجعة </a:t>
            </a:r>
            <a:r>
              <a:rPr lang="ar-SA" sz="3600" b="1" dirty="0" err="1" smtClean="0"/>
              <a:t>إختبارية</a:t>
            </a:r>
            <a:r>
              <a:rPr lang="ar-SA" sz="3600" b="1" dirty="0" smtClean="0"/>
              <a:t> وذلك لكبر حجم المشروعات وتعدد عملياتها، وبذلك </a:t>
            </a:r>
            <a:r>
              <a:rPr lang="ar-SA" sz="3600" b="1" dirty="0" err="1" smtClean="0"/>
              <a:t>اصبحت</a:t>
            </a:r>
            <a:r>
              <a:rPr lang="ar-SA" sz="3600" b="1" dirty="0" smtClean="0"/>
              <a:t> المراجعة الاختيارية هي الأساس السائد للعمل الميداني الآن بينما أصبحت المراجعة التفصيلية هي الاستثناء، فقد أكدت لجنة معايير المراجعة الدولية.</a:t>
            </a:r>
            <a:r>
              <a:rPr lang="en-US" sz="3600" dirty="0" smtClean="0"/>
              <a:t> </a:t>
            </a:r>
            <a:r>
              <a:rPr lang="en-US" sz="3600" b="1" dirty="0" smtClean="0">
                <a:solidFill>
                  <a:srgbClr val="3333FF"/>
                </a:solidFill>
              </a:rPr>
              <a:t>International Standards of Auditing Committee (ISAC) </a:t>
            </a:r>
            <a:r>
              <a:rPr lang="ar-SA" sz="3600" b="1" dirty="0" smtClean="0">
                <a:solidFill>
                  <a:srgbClr val="3333FF"/>
                </a:solidFill>
              </a:rPr>
              <a:t>  </a:t>
            </a:r>
            <a:endParaRPr lang="en-US" sz="3600" b="1" dirty="0" smtClean="0">
              <a:solidFill>
                <a:srgbClr val="3333FF"/>
              </a:solidFill>
            </a:endParaRPr>
          </a:p>
          <a:p>
            <a:pPr marL="0" indent="0" algn="just">
              <a:buNone/>
            </a:pPr>
            <a:endParaRPr lang="en-US" sz="3600" b="1" dirty="0" smtClean="0"/>
          </a:p>
          <a:p>
            <a:pPr algn="just">
              <a:buNone/>
            </a:pPr>
            <a:endParaRPr lang="en-US" sz="3600" b="1" dirty="0"/>
          </a:p>
        </p:txBody>
      </p:sp>
    </p:spTree>
  </p:cSld>
  <p:clrMapOvr>
    <a:masterClrMapping/>
  </p:clrMapOvr>
  <p:transition>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45985" y="304800"/>
            <a:ext cx="8500239" cy="5856420"/>
          </a:xfrm>
          <a:solidFill>
            <a:schemeClr val="accent4">
              <a:lumMod val="40000"/>
              <a:lumOff val="60000"/>
            </a:schemeClr>
          </a:solidFill>
        </p:spPr>
        <p:txBody>
          <a:bodyPr>
            <a:noAutofit/>
          </a:bodyPr>
          <a:lstStyle/>
          <a:p>
            <a:pPr algn="just" rtl="1">
              <a:buNone/>
            </a:pPr>
            <a:r>
              <a:rPr lang="ar-SA" sz="4800" b="1" dirty="0" smtClean="0"/>
              <a:t>في معيار المراجعة الدولي رقم (530) (</a:t>
            </a:r>
            <a:r>
              <a:rPr lang="en-US" sz="4800" b="1" dirty="0" smtClean="0"/>
              <a:t>ISA</a:t>
            </a:r>
            <a:r>
              <a:rPr lang="ar-SA" sz="4800" b="1" dirty="0" smtClean="0"/>
              <a:t>) عن مراجعة العينات </a:t>
            </a:r>
            <a:r>
              <a:rPr lang="ar-SA" sz="4800" b="1" dirty="0" err="1" smtClean="0"/>
              <a:t>فى</a:t>
            </a:r>
            <a:r>
              <a:rPr lang="ar-SA" sz="4800" b="1" dirty="0" smtClean="0"/>
              <a:t> الفقرة </a:t>
            </a:r>
            <a:r>
              <a:rPr lang="ar-SA" sz="4800" b="1" dirty="0" err="1" smtClean="0"/>
              <a:t>الثانيه</a:t>
            </a:r>
            <a:r>
              <a:rPr lang="ar-SA" sz="4800" b="1" dirty="0" smtClean="0"/>
              <a:t> علي ذلك والتي نصها سواء باستخدام طرق المعاينة الإحصائية أو الحكمية فيجب علي المراجع أن يحدد ويختار عينة مراجعة عند قيامه </a:t>
            </a:r>
            <a:r>
              <a:rPr lang="ar-SA" sz="4800" b="1" dirty="0" err="1" smtClean="0"/>
              <a:t>باجراءات</a:t>
            </a:r>
            <a:r>
              <a:rPr lang="ar-SA" sz="4800" b="1" dirty="0" smtClean="0"/>
              <a:t> المراجعة على أن يقوم نتائج هذه العينة.</a:t>
            </a:r>
            <a:endParaRPr lang="en-US" sz="4800" b="1" dirty="0"/>
          </a:p>
        </p:txBody>
      </p:sp>
    </p:spTree>
  </p:cSld>
  <p:clrMapOvr>
    <a:masterClrMapping/>
  </p:clrMapOvr>
  <p:transition>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286000"/>
            <a:ext cx="8610600" cy="3785652"/>
          </a:xfrm>
          <a:prstGeom prst="rect">
            <a:avLst/>
          </a:prstGeom>
          <a:solidFill>
            <a:schemeClr val="tx1"/>
          </a:solidFill>
          <a:ln w="76200">
            <a:solidFill>
              <a:schemeClr val="tx1"/>
            </a:solidFill>
          </a:ln>
          <a:scene3d>
            <a:camera prst="orthographicFront"/>
            <a:lightRig rig="threePt" dir="t"/>
          </a:scene3d>
          <a:sp3d>
            <a:bevelT prst="angle"/>
          </a:sp3d>
        </p:spPr>
        <p:txBody>
          <a:bodyPr wrap="square">
            <a:spAutoFit/>
          </a:bodyPr>
          <a:lstStyle/>
          <a:p>
            <a:pPr algn="just"/>
            <a:r>
              <a:rPr lang="ar-SA" sz="4000" b="1" dirty="0" smtClean="0">
                <a:solidFill>
                  <a:schemeClr val="bg2"/>
                </a:solidFill>
                <a:latin typeface="+mn-lt"/>
              </a:rPr>
              <a:t>اهتمت لجنة معايير المراجعة الدولية (</a:t>
            </a:r>
            <a:r>
              <a:rPr lang="en-US" sz="4000" b="1" dirty="0" smtClean="0">
                <a:solidFill>
                  <a:schemeClr val="bg2"/>
                </a:solidFill>
                <a:latin typeface="+mn-lt"/>
              </a:rPr>
              <a:t>ISAC</a:t>
            </a:r>
            <a:r>
              <a:rPr lang="ar-SA" sz="4000" b="1" dirty="0" smtClean="0">
                <a:solidFill>
                  <a:schemeClr val="bg2"/>
                </a:solidFill>
                <a:latin typeface="+mn-lt"/>
              </a:rPr>
              <a:t>) التابعة للاتحاد الدولي للمحاسبين (</a:t>
            </a:r>
            <a:r>
              <a:rPr lang="en-US" sz="4000" b="1" dirty="0" smtClean="0">
                <a:solidFill>
                  <a:schemeClr val="bg2"/>
                </a:solidFill>
                <a:latin typeface="+mn-lt"/>
              </a:rPr>
              <a:t>IFAC</a:t>
            </a:r>
            <a:r>
              <a:rPr lang="ar-SA" sz="4000" b="1" dirty="0" smtClean="0">
                <a:solidFill>
                  <a:schemeClr val="bg2"/>
                </a:solidFill>
                <a:latin typeface="+mn-lt"/>
              </a:rPr>
              <a:t>) بإصدار معيار المراجعة الدولية رقم (240) عن الغش والخطأ لتوفير دليل عن مسئولية المراجع عن الغش والخطأ عند مراجعة البيانات المالية والذي تضمن </a:t>
            </a:r>
            <a:r>
              <a:rPr lang="ar-SA" sz="4000" b="1" dirty="0" err="1" smtClean="0">
                <a:solidFill>
                  <a:schemeClr val="bg2"/>
                </a:solidFill>
                <a:latin typeface="+mn-lt"/>
              </a:rPr>
              <a:t>الاتي</a:t>
            </a:r>
            <a:r>
              <a:rPr lang="ar-SA" sz="4000" b="1" dirty="0" smtClean="0">
                <a:solidFill>
                  <a:schemeClr val="bg2"/>
                </a:solidFill>
                <a:latin typeface="+mn-lt"/>
              </a:rPr>
              <a:t>:</a:t>
            </a:r>
            <a:endParaRPr lang="en-US" sz="4000" b="1" dirty="0">
              <a:solidFill>
                <a:schemeClr val="bg2"/>
              </a:solidFill>
              <a:latin typeface="+mn-lt"/>
            </a:endParaRPr>
          </a:p>
        </p:txBody>
      </p:sp>
      <p:sp>
        <p:nvSpPr>
          <p:cNvPr id="8" name="Rectangle 7"/>
          <p:cNvSpPr/>
          <p:nvPr/>
        </p:nvSpPr>
        <p:spPr>
          <a:xfrm>
            <a:off x="304800" y="540603"/>
            <a:ext cx="8458200" cy="830997"/>
          </a:xfrm>
          <a:prstGeom prst="rect">
            <a:avLst/>
          </a:prstGeom>
          <a:solidFill>
            <a:srgbClr val="FF0000"/>
          </a:solidFill>
          <a:ln w="76200">
            <a:solidFill>
              <a:srgbClr val="FFFF00"/>
            </a:solidFill>
          </a:ln>
          <a:scene3d>
            <a:camera prst="isometricOffAxis1Right"/>
            <a:lightRig rig="threePt" dir="t"/>
          </a:scene3d>
          <a:sp3d>
            <a:bevelT w="114300" prst="hardEdge"/>
          </a:sp3d>
        </p:spPr>
        <p:txBody>
          <a:bodyPr wrap="square">
            <a:spAutoFit/>
          </a:bodyPr>
          <a:lstStyle/>
          <a:p>
            <a:pPr algn="ctr"/>
            <a:r>
              <a:rPr lang="ar-SA" sz="4800" b="1" dirty="0" smtClean="0">
                <a:solidFill>
                  <a:schemeClr val="bg2"/>
                </a:solidFill>
              </a:rPr>
              <a:t>دليل </a:t>
            </a:r>
            <a:r>
              <a:rPr lang="ar-SA" sz="4800" b="1" dirty="0" err="1" smtClean="0">
                <a:solidFill>
                  <a:schemeClr val="bg2"/>
                </a:solidFill>
              </a:rPr>
              <a:t>مسؤلية</a:t>
            </a:r>
            <a:r>
              <a:rPr lang="ar-SA" sz="4800" b="1" dirty="0" smtClean="0">
                <a:solidFill>
                  <a:schemeClr val="bg2"/>
                </a:solidFill>
              </a:rPr>
              <a:t> المراجع عن الغش والخطأ</a:t>
            </a:r>
            <a:endParaRPr lang="en-US" sz="4800" b="1" dirty="0" smtClean="0">
              <a:solidFill>
                <a:schemeClr val="bg2"/>
              </a:solidFill>
              <a:latin typeface="Eras Demi ITC" pitchFamily="34" charset="0"/>
              <a:cs typeface="Al-Mothnna"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381000" y="609600"/>
            <a:ext cx="85344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lvl="0" indent="-514350" algn="just">
              <a:buFont typeface="+mj-lt"/>
              <a:buAutoNum type="arabicPeriod"/>
            </a:pPr>
            <a:r>
              <a:rPr lang="ar-SA" sz="3600" b="1" dirty="0" smtClean="0"/>
              <a:t>عند تخطيط وتنفيذ إجراءات المراجعة وتقويم النتائج يجب علي المراجع أن يأخذ في الاعتبار الانحرافات المادية في القوائم المالية الناتجة عن الغش </a:t>
            </a:r>
            <a:r>
              <a:rPr lang="ar-SA" sz="3600" b="1" dirty="0" err="1" smtClean="0"/>
              <a:t>والخطا</a:t>
            </a:r>
            <a:r>
              <a:rPr lang="ar-SA" sz="3600" b="1" dirty="0" smtClean="0"/>
              <a:t>.</a:t>
            </a:r>
            <a:endParaRPr lang="en-US" sz="3600" b="1" dirty="0" smtClean="0"/>
          </a:p>
          <a:p>
            <a:pPr marL="514350" lvl="0" indent="-514350" algn="just">
              <a:buFont typeface="+mj-lt"/>
              <a:buAutoNum type="arabicPeriod"/>
            </a:pPr>
            <a:r>
              <a:rPr lang="ar-SA" sz="3600" b="1" dirty="0" smtClean="0"/>
              <a:t>إن مسئولية اكتشاف الغش والخطأ تقع علي عاتق الإدارة بالحفاظ علي أنظمة المراقبة الداخلية والمحاسبية.</a:t>
            </a:r>
            <a:endParaRPr lang="en-US" sz="3600" b="1" dirty="0" smtClean="0"/>
          </a:p>
          <a:p>
            <a:pPr marL="514350" lvl="0" indent="-514350" algn="just">
              <a:buFont typeface="+mj-lt"/>
              <a:buAutoNum type="arabicPeriod"/>
            </a:pPr>
            <a:r>
              <a:rPr lang="ar-SA" sz="3600" b="1" dirty="0" smtClean="0"/>
              <a:t>إن المراجع لا يمكن أن يكون مسئولا عن منع الغش </a:t>
            </a:r>
            <a:r>
              <a:rPr lang="ar-SA" sz="3600" b="1" dirty="0" err="1" smtClean="0"/>
              <a:t>والخطا</a:t>
            </a:r>
            <a:r>
              <a:rPr lang="ar-SA" sz="3600" b="1" dirty="0" smtClean="0"/>
              <a:t> وذلك </a:t>
            </a:r>
            <a:r>
              <a:rPr lang="ar-SA" sz="3600" b="1" dirty="0" err="1" smtClean="0"/>
              <a:t>لانه</a:t>
            </a:r>
            <a:r>
              <a:rPr lang="ar-SA" sz="3600" b="1" dirty="0" smtClean="0"/>
              <a:t> </a:t>
            </a:r>
            <a:r>
              <a:rPr lang="ar-SA" sz="3600" b="1" dirty="0" err="1" smtClean="0"/>
              <a:t>لايقوم</a:t>
            </a:r>
            <a:r>
              <a:rPr lang="ar-SA" sz="3600" b="1" dirty="0" smtClean="0"/>
              <a:t> بالمراجعة الكاملة التفصيلية المستمرة .</a:t>
            </a:r>
            <a:endParaRPr lang="en-US" sz="3600" b="1" dirty="0" smtClean="0"/>
          </a:p>
        </p:txBody>
      </p:sp>
    </p:spTree>
  </p:cSld>
  <p:clrMapOvr>
    <a:masterClrMapping/>
  </p:clrMapOvr>
  <p:transition>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381000" y="609600"/>
            <a:ext cx="85344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4163" lvl="0" indent="-284163" algn="just">
              <a:buFont typeface="+mj-lt"/>
              <a:buAutoNum type="arabicPeriod" startAt="4"/>
            </a:pPr>
            <a:r>
              <a:rPr lang="ar-SA" sz="3200" b="1" dirty="0" smtClean="0"/>
              <a:t>يجب علي المراجع تقويم مخاطر احتواء البيانات المالية على غش أو خطا ويجب عليه الاستفسار من الإدارة عن أي غش أو خطأ هام تم </a:t>
            </a:r>
            <a:r>
              <a:rPr lang="ar-SA" sz="3200" b="1" dirty="0" err="1" smtClean="0"/>
              <a:t>اكتشافة</a:t>
            </a:r>
            <a:r>
              <a:rPr lang="ar-SA" sz="3200" b="1" dirty="0" smtClean="0"/>
              <a:t>، هذا وتزيد مخاطر المراجعة بضعف نظام المراقبة الداخلية.</a:t>
            </a:r>
            <a:endParaRPr lang="en-US" sz="3200" b="1" dirty="0" smtClean="0"/>
          </a:p>
          <a:p>
            <a:pPr marL="284163" lvl="0" indent="-284163" algn="just">
              <a:buFont typeface="+mj-lt"/>
              <a:buAutoNum type="arabicPeriod" startAt="4"/>
            </a:pPr>
            <a:r>
              <a:rPr lang="ar-SA" sz="3200" b="1" dirty="0" smtClean="0"/>
              <a:t>إن احتمال اكتشاف الخطأ اكبر من احتمال اكتشاف الغش ذلك لأن الغش يكون مصحوباً بطرق مصممة لإخفاء وجوده.</a:t>
            </a:r>
            <a:endParaRPr lang="en-US" sz="3200" b="1" dirty="0" smtClean="0"/>
          </a:p>
          <a:p>
            <a:pPr marL="284163" lvl="0" indent="-284163" algn="just">
              <a:buFont typeface="+mj-lt"/>
              <a:buAutoNum type="arabicPeriod" startAt="4"/>
            </a:pPr>
            <a:r>
              <a:rPr lang="ar-SA" sz="3200" b="1" dirty="0" smtClean="0"/>
              <a:t>يجب على المراجع إذا وجد أن هناك احتمالاً لوجود غش أو خطأ أن يحدد مدي </a:t>
            </a:r>
            <a:r>
              <a:rPr lang="ar-SA" sz="3200" b="1" dirty="0" err="1" smtClean="0"/>
              <a:t>التاٌثير</a:t>
            </a:r>
            <a:r>
              <a:rPr lang="ar-SA" sz="3200" b="1" dirty="0" smtClean="0"/>
              <a:t> المحتمل علي المعلومات المالية ومن ثم القيام بالإجراءات الإضافية </a:t>
            </a:r>
            <a:r>
              <a:rPr lang="ar-SA" sz="3200" b="1" dirty="0" err="1" smtClean="0"/>
              <a:t>والتى</a:t>
            </a:r>
            <a:r>
              <a:rPr lang="ar-SA" sz="3200" b="1" dirty="0" smtClean="0"/>
              <a:t> تعتمد علي </a:t>
            </a:r>
            <a:r>
              <a:rPr lang="ar-SA" sz="3200" b="1" dirty="0" err="1" smtClean="0"/>
              <a:t>الاتى</a:t>
            </a:r>
            <a:r>
              <a:rPr lang="ar-SA" sz="3200" b="1" dirty="0" smtClean="0"/>
              <a:t>:</a:t>
            </a:r>
            <a:endParaRPr lang="en-US" sz="3200" b="1" dirty="0"/>
          </a:p>
        </p:txBody>
      </p:sp>
    </p:spTree>
  </p:cSld>
  <p:clrMapOvr>
    <a:masterClrMapping/>
  </p:clrMapOvr>
  <p:transition>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381000" y="152400"/>
            <a:ext cx="85344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ar-SA" sz="3200" b="1" dirty="0" smtClean="0"/>
              <a:t> </a:t>
            </a:r>
            <a:r>
              <a:rPr lang="en-US" sz="3200" b="1" dirty="0" smtClean="0"/>
              <a:t> </a:t>
            </a:r>
            <a:r>
              <a:rPr lang="ar-SA" sz="3200" b="1" dirty="0" smtClean="0"/>
              <a:t> </a:t>
            </a:r>
            <a:endParaRPr lang="en-US" sz="3200" b="1" dirty="0" smtClean="0"/>
          </a:p>
          <a:p>
            <a:pPr marL="514350" lvl="0" indent="-514350" algn="just">
              <a:buFont typeface="+mj-cs"/>
              <a:buAutoNum type="arabic2Minus"/>
            </a:pPr>
            <a:r>
              <a:rPr lang="ar-SA" sz="3200" b="1" dirty="0" smtClean="0"/>
              <a:t>نوع الغش أو الخطأ (عادى/محتمل/جسيم).</a:t>
            </a:r>
            <a:endParaRPr lang="en-US" sz="3200" b="1" dirty="0" smtClean="0"/>
          </a:p>
          <a:p>
            <a:pPr marL="514350" lvl="0" indent="-514350" algn="just">
              <a:buFont typeface="+mj-cs"/>
              <a:buAutoNum type="arabic2Minus"/>
            </a:pPr>
            <a:r>
              <a:rPr lang="ar-SA" sz="3200" b="1" dirty="0" err="1" smtClean="0"/>
              <a:t>إحتمال</a:t>
            </a:r>
            <a:r>
              <a:rPr lang="ar-SA" sz="3200" b="1" dirty="0" smtClean="0"/>
              <a:t> حدوثه.</a:t>
            </a:r>
            <a:endParaRPr lang="en-US" sz="3200" b="1" dirty="0" smtClean="0"/>
          </a:p>
          <a:p>
            <a:pPr marL="514350" lvl="0" indent="-514350" algn="just">
              <a:buFont typeface="+mj-cs"/>
              <a:buAutoNum type="arabic2Minus"/>
            </a:pPr>
            <a:r>
              <a:rPr lang="ar-SA" sz="3200" b="1" dirty="0" smtClean="0"/>
              <a:t>احتمال وجود تأثير مادي له على المعلومات المالية.</a:t>
            </a:r>
          </a:p>
          <a:p>
            <a:pPr marL="514350" lvl="0" indent="-514350" algn="just"/>
            <a:endParaRPr lang="en-US" sz="3200" b="1" dirty="0" smtClean="0"/>
          </a:p>
          <a:p>
            <a:pPr algn="just"/>
            <a:r>
              <a:rPr lang="ar-SA" sz="3200" b="1" dirty="0" smtClean="0"/>
              <a:t>7. بناءً علي النقطة السابقة يجب على المراجع في حالة وجود غش أو خطأ أن يبلغ الإدارة بالنتائج التي توصل إليها </a:t>
            </a:r>
            <a:r>
              <a:rPr lang="ar-SA" sz="3200" b="1" dirty="0" err="1" smtClean="0"/>
              <a:t>فى</a:t>
            </a:r>
            <a:r>
              <a:rPr lang="ar-SA" sz="3200" b="1" dirty="0" smtClean="0"/>
              <a:t> الوقت المناسب مع مراعاة </a:t>
            </a:r>
            <a:r>
              <a:rPr lang="ar-SA" sz="3200" b="1" dirty="0" err="1" smtClean="0"/>
              <a:t>الاتي</a:t>
            </a:r>
            <a:r>
              <a:rPr lang="ar-SA" sz="3200" b="1" dirty="0" smtClean="0"/>
              <a:t>:</a:t>
            </a:r>
            <a:endParaRPr lang="en-US" sz="3200" b="1" dirty="0" smtClean="0"/>
          </a:p>
          <a:p>
            <a:pPr marL="514350" indent="-514350" algn="just">
              <a:buFont typeface="+mj-cs"/>
              <a:buAutoNum type="arabic2Minus"/>
            </a:pPr>
            <a:r>
              <a:rPr lang="ar-SA" sz="3200" b="1" dirty="0" smtClean="0"/>
              <a:t> إعلام مستوى وظيفي أعلى من الشخص المشكوك </a:t>
            </a:r>
            <a:r>
              <a:rPr lang="ar-SA" sz="3200" b="1" dirty="0" err="1" smtClean="0"/>
              <a:t>فى</a:t>
            </a:r>
            <a:r>
              <a:rPr lang="ar-SA" sz="3200" b="1" dirty="0" smtClean="0"/>
              <a:t> تورطه.</a:t>
            </a:r>
            <a:endParaRPr lang="en-US" sz="3200" b="1" dirty="0" smtClean="0"/>
          </a:p>
          <a:p>
            <a:pPr marL="514350" indent="-514350" algn="just">
              <a:buFont typeface="+mj-cs"/>
              <a:buAutoNum type="arabic2Minus"/>
            </a:pPr>
            <a:r>
              <a:rPr lang="ar-SA" sz="3200" b="1" dirty="0" smtClean="0"/>
              <a:t>الحصول على استشارة قانونية إذا كان المشكوك فيه </a:t>
            </a:r>
            <a:r>
              <a:rPr lang="ar-SA" sz="3200" b="1" dirty="0" err="1" smtClean="0"/>
              <a:t>الادارة</a:t>
            </a:r>
            <a:r>
              <a:rPr lang="ar-SA" sz="3200" b="1" dirty="0" smtClean="0"/>
              <a:t> ككل.</a:t>
            </a:r>
            <a:endParaRPr lang="en-US" sz="3200" b="1" dirty="0" smtClean="0"/>
          </a:p>
        </p:txBody>
      </p:sp>
    </p:spTree>
  </p:cSld>
  <p:clrMapOvr>
    <a:masterClrMapping/>
  </p:clrMapOvr>
  <p:transition>
    <p:comb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381000" y="152400"/>
            <a:ext cx="853440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200" b="1" dirty="0" smtClean="0"/>
              <a:t> 8.  إذا توصل المراجع إلى أن الغش له تأثير مادي علي القوائم المالية ولم يتم إظهاره بصوره واضحة أو لم يتم تصحيح الخطأ فعليه أن يعطي تقريراً متحفظاً أو عكسياً، أو عدم إعطاء رأيه إذا وضعت الإدارة قيوداً على نطاق المراجعة، أما إذا كانت القيود بسبب الظروف فعليه أن يأخذ في الحسبان التأثير على تقريره، وفي حالة تأكد المراجع من عدم </a:t>
            </a:r>
            <a:r>
              <a:rPr lang="ar-SA" sz="3200" b="1" dirty="0" err="1" smtClean="0"/>
              <a:t>إتخاذ</a:t>
            </a:r>
            <a:r>
              <a:rPr lang="ar-SA" sz="3200" b="1" dirty="0" smtClean="0"/>
              <a:t> الإدارة الإجراءات المناسبة بالنسبة للغش حتى لو كان غير </a:t>
            </a:r>
            <a:r>
              <a:rPr lang="ar-SA" sz="3200" b="1" dirty="0" err="1" smtClean="0"/>
              <a:t>مادى</a:t>
            </a:r>
            <a:r>
              <a:rPr lang="ar-SA" sz="3200" b="1" dirty="0" smtClean="0"/>
              <a:t> فعليه طلب الاستشارة القانونية أو الانسحاب من المهمة. </a:t>
            </a:r>
            <a:endParaRPr lang="en-US" sz="3200" b="1" dirty="0" smtClean="0"/>
          </a:p>
          <a:p>
            <a:pPr algn="just"/>
            <a:r>
              <a:rPr lang="ar-SA" sz="3200" b="1" dirty="0" smtClean="0"/>
              <a:t>9.  يجب على المراجع في حالة وجود غش أو خطأ أن يقوم بالآتي:</a:t>
            </a:r>
            <a:endParaRPr lang="en-US" sz="3200" b="1" dirty="0" smtClean="0"/>
          </a:p>
          <a:p>
            <a:pPr marL="514350" lvl="0" indent="-514350" algn="just">
              <a:buFont typeface="+mj-cs"/>
              <a:buAutoNum type="arabic2Minus"/>
            </a:pPr>
            <a:r>
              <a:rPr lang="ar-SA" sz="3200" b="1" dirty="0" smtClean="0"/>
              <a:t>التخلي عن السرية والإفصاح للجهات المشرفة .</a:t>
            </a:r>
            <a:endParaRPr lang="en-US" sz="3200" b="1" dirty="0" smtClean="0"/>
          </a:p>
          <a:p>
            <a:pPr marL="514350" lvl="0" indent="-514350" algn="just">
              <a:buFont typeface="+mj-cs"/>
              <a:buAutoNum type="arabic2Minus"/>
            </a:pPr>
            <a:r>
              <a:rPr lang="ar-SA" sz="3200" b="1" dirty="0" err="1" smtClean="0"/>
              <a:t>الافصاح</a:t>
            </a:r>
            <a:r>
              <a:rPr lang="ar-SA" sz="3200" b="1" dirty="0" smtClean="0"/>
              <a:t> عن ذلك للمراجع الجديد</a:t>
            </a:r>
            <a:endParaRPr lang="en-US" sz="3200" b="1" dirty="0" smtClean="0"/>
          </a:p>
          <a:p>
            <a:pPr algn="just"/>
            <a:r>
              <a:rPr lang="ar-SA" sz="3200" b="1" dirty="0" smtClean="0"/>
              <a:t> </a:t>
            </a:r>
            <a:r>
              <a:rPr lang="en-US" sz="3200" b="1" dirty="0" smtClean="0"/>
              <a:t> </a:t>
            </a:r>
            <a:r>
              <a:rPr lang="ar-SA" sz="3200" b="1" dirty="0" smtClean="0"/>
              <a:t> </a:t>
            </a:r>
            <a:endParaRPr lang="en-US" sz="3200" b="1" dirty="0" smtClean="0"/>
          </a:p>
        </p:txBody>
      </p:sp>
    </p:spTree>
  </p:cSld>
  <p:clrMapOvr>
    <a:masterClrMapping/>
  </p:clrMapOvr>
  <p:transition>
    <p:comb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5" name="Rectangle 1"/>
          <p:cNvSpPr>
            <a:spLocks noChangeArrowheads="1"/>
          </p:cNvSpPr>
          <p:nvPr/>
        </p:nvSpPr>
        <p:spPr bwMode="auto">
          <a:xfrm>
            <a:off x="381000" y="152400"/>
            <a:ext cx="8382000" cy="2123658"/>
          </a:xfrm>
          <a:prstGeom prst="rect">
            <a:avLst/>
          </a:prstGeom>
          <a:solidFill>
            <a:schemeClr val="tx1"/>
          </a:solidFill>
          <a:ln w="9525">
            <a:solidFill>
              <a:srgbClr val="FFC000"/>
            </a:solid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6600" b="1" i="0" strike="noStrike" cap="none" normalizeH="0" baseline="0" dirty="0" smtClean="0">
                <a:ln>
                  <a:noFill/>
                </a:ln>
                <a:solidFill>
                  <a:schemeClr val="bg1"/>
                </a:solidFill>
                <a:effectLst/>
                <a:latin typeface="Arial" pitchFamily="34" charset="0"/>
                <a:cs typeface="Andalus" pitchFamily="2" charset="-78"/>
              </a:rPr>
              <a:t>ولكم جزيل الشكر على المشاركة وحسن المتابعة</a:t>
            </a:r>
          </a:p>
        </p:txBody>
      </p:sp>
      <p:pic>
        <p:nvPicPr>
          <p:cNvPr id="2049" name="Picture 1" descr="D:\yassir\QuranHafs2004\SlideShow\269.GIF"/>
          <p:cNvPicPr>
            <a:picLocks noGrp="1" noChangeAspect="1" noChangeArrowheads="1"/>
          </p:cNvPicPr>
          <p:nvPr>
            <p:ph idx="1"/>
          </p:nvPr>
        </p:nvPicPr>
        <p:blipFill>
          <a:blip r:embed="rId2" cstate="print"/>
          <a:srcRect/>
          <a:stretch>
            <a:fillRect/>
          </a:stretch>
        </p:blipFill>
        <p:spPr bwMode="auto">
          <a:xfrm>
            <a:off x="1828800" y="2895600"/>
            <a:ext cx="7010400" cy="3763963"/>
          </a:xfrm>
          <a:prstGeom prst="rect">
            <a:avLst/>
          </a:prstGeom>
          <a:noFill/>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5"/>
                                        </p:tgtEl>
                                        <p:attrNameLst>
                                          <p:attrName>ppt_y</p:attrName>
                                        </p:attrNameLst>
                                      </p:cBhvr>
                                      <p:tavLst>
                                        <p:tav tm="0">
                                          <p:val>
                                            <p:strVal val="#ppt_y"/>
                                          </p:val>
                                        </p:tav>
                                        <p:tav tm="100000">
                                          <p:val>
                                            <p:strVal val="#ppt_y"/>
                                          </p:val>
                                        </p:tav>
                                      </p:tavLst>
                                    </p:anim>
                                    <p:animEffect transition="in" filter="fade">
                                      <p:cBhvr>
                                        <p:cTn id="10" dur="500"/>
                                        <p:tgtEl>
                                          <p:spTgt spid="5"/>
                                        </p:tgtEl>
                                      </p:cBhvr>
                                    </p:animEffect>
                                  </p:childTnLst>
                                </p:cTn>
                              </p:par>
                              <p:par>
                                <p:cTn id="11" presetID="38" presetClass="entr" presetSubtype="0" accel="50000" fill="hold" nodeType="withEffect">
                                  <p:stCondLst>
                                    <p:cond delay="0"/>
                                  </p:stCondLst>
                                  <p:iterate type="lt">
                                    <p:tmPct val="50000"/>
                                  </p:iterate>
                                  <p:childTnLst>
                                    <p:set>
                                      <p:cBhvr>
                                        <p:cTn id="12" dur="1" fill="hold">
                                          <p:stCondLst>
                                            <p:cond delay="0"/>
                                          </p:stCondLst>
                                        </p:cTn>
                                        <p:tgtEl>
                                          <p:spTgt spid="2049"/>
                                        </p:tgtEl>
                                        <p:attrNameLst>
                                          <p:attrName>style.visibility</p:attrName>
                                        </p:attrNameLst>
                                      </p:cBhvr>
                                      <p:to>
                                        <p:strVal val="visible"/>
                                      </p:to>
                                    </p:set>
                                    <p:set>
                                      <p:cBhvr>
                                        <p:cTn id="13" dur="455" fill="hold">
                                          <p:stCondLst>
                                            <p:cond delay="0"/>
                                          </p:stCondLst>
                                        </p:cTn>
                                        <p:tgtEl>
                                          <p:spTgt spid="2049"/>
                                        </p:tgtEl>
                                        <p:attrNameLst>
                                          <p:attrName>style.rotation</p:attrName>
                                        </p:attrNameLst>
                                      </p:cBhvr>
                                      <p:to>
                                        <p:strVal val="-45.0"/>
                                      </p:to>
                                    </p:set>
                                    <p:anim calcmode="lin" valueType="num">
                                      <p:cBhvr>
                                        <p:cTn id="14" dur="455" fill="hold">
                                          <p:stCondLst>
                                            <p:cond delay="455"/>
                                          </p:stCondLst>
                                        </p:cTn>
                                        <p:tgtEl>
                                          <p:spTgt spid="2049"/>
                                        </p:tgtEl>
                                        <p:attrNameLst>
                                          <p:attrName>style.rotation</p:attrName>
                                        </p:attrNameLst>
                                      </p:cBhvr>
                                      <p:tavLst>
                                        <p:tav tm="0">
                                          <p:val>
                                            <p:fltVal val="-45"/>
                                          </p:val>
                                        </p:tav>
                                        <p:tav tm="69900">
                                          <p:val>
                                            <p:fltVal val="45"/>
                                          </p:val>
                                        </p:tav>
                                        <p:tav tm="100000">
                                          <p:val>
                                            <p:fltVal val="0"/>
                                          </p:val>
                                        </p:tav>
                                      </p:tavLst>
                                    </p:anim>
                                    <p:anim calcmode="lin" valueType="num">
                                      <p:cBhvr>
                                        <p:cTn id="15" dur="455" fill="hold">
                                          <p:stCondLst>
                                            <p:cond delay="0"/>
                                          </p:stCondLst>
                                        </p:cTn>
                                        <p:tgtEl>
                                          <p:spTgt spid="2049"/>
                                        </p:tgtEl>
                                        <p:attrNameLst>
                                          <p:attrName>ppt_y</p:attrName>
                                        </p:attrNameLst>
                                      </p:cBhvr>
                                      <p:tavLst>
                                        <p:tav tm="0">
                                          <p:val>
                                            <p:strVal val="#ppt_y-1"/>
                                          </p:val>
                                        </p:tav>
                                        <p:tav tm="100000">
                                          <p:val>
                                            <p:strVal val="#ppt_y-(0.354*#ppt_w-0.172*#ppt_h)"/>
                                          </p:val>
                                        </p:tav>
                                      </p:tavLst>
                                    </p:anim>
                                    <p:anim calcmode="lin" valueType="num">
                                      <p:cBhvr>
                                        <p:cTn id="16" dur="156" decel="50000" autoRev="1" fill="hold">
                                          <p:stCondLst>
                                            <p:cond delay="455"/>
                                          </p:stCondLst>
                                        </p:cTn>
                                        <p:tgtEl>
                                          <p:spTgt spid="2049"/>
                                        </p:tgtEl>
                                        <p:attrNameLst>
                                          <p:attrName>ppt_y</p:attrName>
                                        </p:attrNameLst>
                                      </p:cBhvr>
                                      <p:tavLst>
                                        <p:tav tm="0">
                                          <p:val>
                                            <p:strVal val="#ppt_y-(0.354*#ppt_w-0.172*#ppt_h)"/>
                                          </p:val>
                                        </p:tav>
                                        <p:tav tm="100000">
                                          <p:val>
                                            <p:strVal val="#ppt_y-(0.354*#ppt_w-0.172*#ppt_h)-#ppt_h/2"/>
                                          </p:val>
                                        </p:tav>
                                      </p:tavLst>
                                    </p:anim>
                                    <p:anim calcmode="lin" valueType="num">
                                      <p:cBhvr>
                                        <p:cTn id="17" dur="136" fill="hold">
                                          <p:stCondLst>
                                            <p:cond delay="864"/>
                                          </p:stCondLst>
                                        </p:cTn>
                                        <p:tgtEl>
                                          <p:spTgt spid="204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286000"/>
            <a:ext cx="8610600" cy="3785652"/>
          </a:xfrm>
          <a:prstGeom prst="rect">
            <a:avLst/>
          </a:prstGeom>
          <a:solidFill>
            <a:schemeClr val="tx1"/>
          </a:solidFill>
          <a:ln w="76200">
            <a:solidFill>
              <a:schemeClr val="tx1"/>
            </a:solidFill>
          </a:ln>
          <a:scene3d>
            <a:camera prst="orthographicFront"/>
            <a:lightRig rig="threePt" dir="t"/>
          </a:scene3d>
          <a:sp3d>
            <a:bevelT prst="angle"/>
          </a:sp3d>
        </p:spPr>
        <p:txBody>
          <a:bodyPr wrap="square">
            <a:spAutoFit/>
          </a:bodyPr>
          <a:lstStyle/>
          <a:p>
            <a:pPr algn="just"/>
            <a:r>
              <a:rPr lang="ar-SA" sz="4000" b="1" dirty="0" smtClean="0">
                <a:solidFill>
                  <a:schemeClr val="bg1"/>
                </a:solidFill>
              </a:rPr>
              <a:t>إن اكتشاف الأخطاء لا يعد هدفاً رئيساً للمراجع أثناء قيامه بالمراجعة الحسابية </a:t>
            </a:r>
            <a:r>
              <a:rPr lang="ar-SA" sz="4000" b="1" dirty="0" err="1" smtClean="0">
                <a:solidFill>
                  <a:schemeClr val="bg1"/>
                </a:solidFill>
              </a:rPr>
              <a:t>والمستندية</a:t>
            </a:r>
            <a:r>
              <a:rPr lang="ar-SA" sz="4000" b="1" dirty="0" smtClean="0">
                <a:solidFill>
                  <a:schemeClr val="bg1"/>
                </a:solidFill>
              </a:rPr>
              <a:t> والمحاسبية خاصة في ظل المراجعة </a:t>
            </a:r>
            <a:r>
              <a:rPr lang="ar-SA" sz="4000" b="1" dirty="0" err="1" smtClean="0">
                <a:solidFill>
                  <a:schemeClr val="bg1"/>
                </a:solidFill>
              </a:rPr>
              <a:t>الانتقادية</a:t>
            </a:r>
            <a:r>
              <a:rPr lang="ar-SA" sz="4000" b="1" dirty="0" smtClean="0">
                <a:solidFill>
                  <a:schemeClr val="bg1"/>
                </a:solidFill>
              </a:rPr>
              <a:t>، والأخطاء تقع دون سوء نية فقد تقع نتيجة إرهاق وتعب </a:t>
            </a:r>
            <a:r>
              <a:rPr lang="ar-SA" sz="4000" b="1" dirty="0" err="1" smtClean="0">
                <a:solidFill>
                  <a:schemeClr val="bg1"/>
                </a:solidFill>
              </a:rPr>
              <a:t>واجهاد</a:t>
            </a:r>
            <a:r>
              <a:rPr lang="ar-SA" sz="4000" b="1" dirty="0" smtClean="0">
                <a:solidFill>
                  <a:schemeClr val="bg1"/>
                </a:solidFill>
              </a:rPr>
              <a:t> المحاسب لازدحام العمل اليومي، أو قد تقع نتيجة لجهله وعدم معرفته </a:t>
            </a:r>
            <a:r>
              <a:rPr lang="ar-SA" sz="4000" b="1" dirty="0" err="1" smtClean="0">
                <a:solidFill>
                  <a:schemeClr val="bg1"/>
                </a:solidFill>
              </a:rPr>
              <a:t>بالاصول</a:t>
            </a:r>
            <a:r>
              <a:rPr lang="ar-SA" sz="4000" b="1" dirty="0" smtClean="0">
                <a:solidFill>
                  <a:schemeClr val="bg1"/>
                </a:solidFill>
              </a:rPr>
              <a:t> والمبادئ المحاسبية.</a:t>
            </a:r>
            <a:endParaRPr lang="ar-SA" sz="4000" b="1" dirty="0">
              <a:solidFill>
                <a:schemeClr val="bg1"/>
              </a:solidFill>
            </a:endParaRPr>
          </a:p>
        </p:txBody>
      </p:sp>
      <p:sp>
        <p:nvSpPr>
          <p:cNvPr id="8" name="Rectangle 7"/>
          <p:cNvSpPr/>
          <p:nvPr/>
        </p:nvSpPr>
        <p:spPr>
          <a:xfrm>
            <a:off x="3200400" y="304800"/>
            <a:ext cx="4191000" cy="1446550"/>
          </a:xfrm>
          <a:prstGeom prst="rect">
            <a:avLst/>
          </a:prstGeom>
          <a:solidFill>
            <a:srgbClr val="FF0000"/>
          </a:solidFill>
          <a:ln w="76200">
            <a:solidFill>
              <a:srgbClr val="006600"/>
            </a:solidFill>
          </a:ln>
          <a:scene3d>
            <a:camera prst="perspectiveContrastingLeftFacing"/>
            <a:lightRig rig="threePt" dir="t"/>
          </a:scene3d>
          <a:sp3d>
            <a:bevelT w="114300" prst="hardEdge"/>
          </a:sp3d>
        </p:spPr>
        <p:txBody>
          <a:bodyPr wrap="square">
            <a:spAutoFit/>
          </a:bodyPr>
          <a:lstStyle/>
          <a:p>
            <a:r>
              <a:rPr lang="ar-SA" sz="8800" b="1" dirty="0" smtClean="0">
                <a:solidFill>
                  <a:srgbClr val="FFFF00"/>
                </a:solidFill>
                <a:cs typeface="Andalus" pitchFamily="2" charset="-78"/>
              </a:rPr>
              <a:t>الأخطاء:</a:t>
            </a:r>
            <a:endParaRPr lang="en-US" sz="8800" b="1" dirty="0" smtClean="0">
              <a:solidFill>
                <a:srgbClr val="FFFF00"/>
              </a:solidFill>
              <a:cs typeface="Andalus"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539889"/>
            <a:ext cx="8000999" cy="5755422"/>
          </a:xfrm>
          <a:prstGeom prst="rect">
            <a:avLst/>
          </a:prstGeom>
        </p:spPr>
        <p:txBody>
          <a:bodyPr wrap="square">
            <a:spAutoFit/>
          </a:bodyPr>
          <a:lstStyle/>
          <a:p>
            <a:pPr algn="just"/>
            <a:r>
              <a:rPr lang="ar-SA" sz="4400" b="1" u="sng" dirty="0" smtClean="0">
                <a:solidFill>
                  <a:srgbClr val="3333FF"/>
                </a:solidFill>
                <a:latin typeface="Andalus" pitchFamily="18" charset="-78"/>
                <a:cs typeface="Andalus" pitchFamily="18" charset="-78"/>
              </a:rPr>
              <a:t>تصنيف الأخطاء:</a:t>
            </a:r>
          </a:p>
          <a:p>
            <a:pPr algn="just"/>
            <a:r>
              <a:rPr lang="ar-SA" sz="3600" b="1" dirty="0" smtClean="0"/>
              <a:t> هنالك عدة تصنيفات للأخطاء أهمها:</a:t>
            </a:r>
            <a:endParaRPr lang="en-US" sz="3600" b="1" dirty="0" smtClean="0"/>
          </a:p>
          <a:p>
            <a:pPr algn="just"/>
            <a:r>
              <a:rPr lang="ar-SA" sz="3600" b="1" dirty="0" smtClean="0">
                <a:solidFill>
                  <a:srgbClr val="FF0000"/>
                </a:solidFill>
              </a:rPr>
              <a:t>1- الأخطاء نتيجة السهو</a:t>
            </a:r>
            <a:endParaRPr lang="en-US" sz="3600" b="1" dirty="0" smtClean="0">
              <a:solidFill>
                <a:srgbClr val="FF0000"/>
              </a:solidFill>
            </a:endParaRPr>
          </a:p>
          <a:p>
            <a:pPr algn="just"/>
            <a:r>
              <a:rPr lang="ar-SA" sz="3600" b="1" dirty="0" smtClean="0"/>
              <a:t>وتنقسم الأخطاء نتيجة السهو إلى الآتي:</a:t>
            </a:r>
            <a:endParaRPr lang="en-US" sz="3600" b="1" dirty="0" smtClean="0"/>
          </a:p>
          <a:p>
            <a:pPr algn="just"/>
            <a:r>
              <a:rPr lang="ar-SA" sz="3600" b="1" dirty="0" smtClean="0"/>
              <a:t>أ- السهو الكلى</a:t>
            </a:r>
            <a:endParaRPr lang="en-US" sz="3600" b="1" dirty="0" smtClean="0"/>
          </a:p>
          <a:p>
            <a:pPr algn="just"/>
            <a:r>
              <a:rPr lang="ar-SA" sz="3600" b="1" dirty="0" smtClean="0"/>
              <a:t>وذلك حين لا تقيد عملية محاسبية بالكامل </a:t>
            </a:r>
            <a:r>
              <a:rPr lang="ar-SA" sz="3600" b="1" dirty="0" err="1" smtClean="0"/>
              <a:t>وبالتالى</a:t>
            </a:r>
            <a:r>
              <a:rPr lang="ar-SA" sz="3600" b="1" dirty="0" smtClean="0"/>
              <a:t> تسقط بالكامل في سجلات القيد - الأولى(اليوميات)، أو حينما لا يُرحل طرفي عملية محاسبية إلى الحسابات المعنية في دفتر الأستاذ، ومثل هذا الخطأ لا يؤثر على توازن ميزان المراجعة.</a:t>
            </a:r>
            <a:endParaRPr lang="en-US" sz="3600" b="1" dirty="0" smtClean="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6324600"/>
          </a:xfrm>
          <a:solidFill>
            <a:schemeClr val="accent5">
              <a:lumMod val="60000"/>
              <a:lumOff val="40000"/>
            </a:schemeClr>
          </a:solidFill>
        </p:spPr>
        <p:txBody>
          <a:bodyPr>
            <a:normAutofit/>
          </a:bodyPr>
          <a:lstStyle/>
          <a:p>
            <a:pPr algn="just"/>
            <a:r>
              <a:rPr lang="ar-SA" sz="3600" b="1" dirty="0" smtClean="0"/>
              <a:t>إن اكتشاف أخطاء السهو الكلى يكون سهلا إذا سجلت العملية في سجلات القيد  الأولى، أما إذا لم تسجل العملية مطلقا فهنا يصعب حقيقة اكتشاف مثل هذا الخطأ، وعادة تكتشف مثل هذه </a:t>
            </a:r>
            <a:r>
              <a:rPr lang="ar-SA" sz="3600" b="1" dirty="0" err="1" smtClean="0"/>
              <a:t>الاخطاء</a:t>
            </a:r>
            <a:r>
              <a:rPr lang="ar-SA" sz="3600" b="1" dirty="0" smtClean="0"/>
              <a:t> عن طريق فحص المستندات أو عن طريق تحقيق عناصر الأصول وإجراء المقارنات مع حسابات الفترات السابقة أو عن طريق دراسة العلاقات بين </a:t>
            </a:r>
            <a:r>
              <a:rPr lang="ar-SA" sz="3600" b="1" dirty="0" err="1" smtClean="0"/>
              <a:t>الارصدة</a:t>
            </a:r>
            <a:r>
              <a:rPr lang="ar-SA" sz="3600" b="1" dirty="0" smtClean="0"/>
              <a:t> المختلفة، أو عن طريق وجود دلائل أو قرائن  أو شواهد على وقوع مثل هذه العمليات </a:t>
            </a:r>
            <a:r>
              <a:rPr lang="ar-SA" sz="3600" b="1" dirty="0" err="1" smtClean="0"/>
              <a:t>والتى</a:t>
            </a:r>
            <a:r>
              <a:rPr lang="ar-SA" sz="3600" b="1" dirty="0" smtClean="0"/>
              <a:t> حذفت كليا، من أمثلة ذلك عدم إثبات شراء أو بيع أحد الأصول الثابتة أو شراء أو بيع بضاعة وغيرها.</a:t>
            </a:r>
            <a:endParaRPr lang="ar-SA" sz="3600" b="1" dirty="0">
              <a:solidFill>
                <a:schemeClr val="bg1"/>
              </a:solidFill>
            </a:endParaRPr>
          </a:p>
        </p:txBody>
      </p:sp>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172200"/>
          </a:xfrm>
          <a:solidFill>
            <a:srgbClr val="0070C0"/>
          </a:solidFill>
        </p:spPr>
        <p:txBody>
          <a:bodyPr>
            <a:noAutofit/>
          </a:bodyPr>
          <a:lstStyle/>
          <a:p>
            <a:pPr>
              <a:buNone/>
            </a:pPr>
            <a:r>
              <a:rPr lang="ar-SA" sz="4000" dirty="0" smtClean="0">
                <a:solidFill>
                  <a:srgbClr val="FFFF00"/>
                </a:solidFill>
              </a:rPr>
              <a:t>ب- </a:t>
            </a:r>
            <a:r>
              <a:rPr lang="ar-SA" sz="4000" b="1" dirty="0" smtClean="0">
                <a:solidFill>
                  <a:srgbClr val="FFFF00"/>
                </a:solidFill>
              </a:rPr>
              <a:t>السهو الجزئي</a:t>
            </a:r>
            <a:endParaRPr lang="en-US" sz="4000" dirty="0" smtClean="0">
              <a:solidFill>
                <a:srgbClr val="FFFF00"/>
              </a:solidFill>
            </a:endParaRPr>
          </a:p>
          <a:p>
            <a:r>
              <a:rPr lang="ar-SA" sz="4000" dirty="0" smtClean="0">
                <a:solidFill>
                  <a:srgbClr val="FFFF00"/>
                </a:solidFill>
              </a:rPr>
              <a:t>يكون هذا النوع من الأخطاء بعدم إثبات طرف من طرفي العملية المحاسبية في دفاتر القيد </a:t>
            </a:r>
            <a:r>
              <a:rPr lang="ar-SA" sz="4000" dirty="0" err="1" smtClean="0">
                <a:solidFill>
                  <a:srgbClr val="FFFF00"/>
                </a:solidFill>
              </a:rPr>
              <a:t>الاولى</a:t>
            </a:r>
            <a:r>
              <a:rPr lang="ar-SA" sz="4000" dirty="0" smtClean="0">
                <a:solidFill>
                  <a:srgbClr val="FFFF00"/>
                </a:solidFill>
              </a:rPr>
              <a:t>، أو عدم ترحيل أحد طرفي العملية </a:t>
            </a:r>
            <a:r>
              <a:rPr lang="ar-SA" sz="4000" dirty="0" err="1" smtClean="0">
                <a:solidFill>
                  <a:srgbClr val="FFFF00"/>
                </a:solidFill>
              </a:rPr>
              <a:t>الى</a:t>
            </a:r>
            <a:r>
              <a:rPr lang="ar-SA" sz="4000" dirty="0" smtClean="0">
                <a:solidFill>
                  <a:srgbClr val="FFFF00"/>
                </a:solidFill>
              </a:rPr>
              <a:t> دفتر الأستاذ، ويلاحظ أن مثل هذا النوع من </a:t>
            </a:r>
            <a:r>
              <a:rPr lang="ar-SA" sz="4000" dirty="0" err="1" smtClean="0">
                <a:solidFill>
                  <a:srgbClr val="FFFF00"/>
                </a:solidFill>
              </a:rPr>
              <a:t>الاخطاء</a:t>
            </a:r>
            <a:r>
              <a:rPr lang="ar-SA" sz="4000" dirty="0" smtClean="0">
                <a:solidFill>
                  <a:srgbClr val="FFFF00"/>
                </a:solidFill>
              </a:rPr>
              <a:t> يؤدى إلى عدم توازن ميزان المراجعة إلا إذا كانت هناك أخطاء متكافئة، ومثل هذه الأخطاء تكتشف عن طريق مراجعة التسجيل والترحيل لجميع العمليات المحاسبية .</a:t>
            </a:r>
            <a:endParaRPr lang="en-US" sz="4000" dirty="0" smtClean="0">
              <a:solidFill>
                <a:srgbClr val="FFFF00"/>
              </a:solidFill>
            </a:endParaRPr>
          </a:p>
          <a:p>
            <a:pPr marL="0" indent="0" algn="just">
              <a:buNone/>
            </a:pPr>
            <a:endParaRPr lang="ar-SA" sz="3800" b="1" dirty="0">
              <a:solidFill>
                <a:srgbClr val="FFFF0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from="(-#ppt_w/2)" to="(#ppt_x)" calcmode="lin" valueType="num">
                                      <p:cBhvr>
                                        <p:cTn id="7" dur="600" fill="hold">
                                          <p:stCondLst>
                                            <p:cond delay="0"/>
                                          </p:stCondLst>
                                        </p:cTn>
                                        <p:tgtEl>
                                          <p:spTgt spid="3">
                                            <p:bg/>
                                          </p:spTgt>
                                        </p:tgtEl>
                                        <p:attrNameLst>
                                          <p:attrName>ppt_x</p:attrName>
                                        </p:attrNameLst>
                                      </p:cBhvr>
                                    </p:anim>
                                    <p:anim from="0" to="-1.0" calcmode="lin" valueType="num">
                                      <p:cBhvr>
                                        <p:cTn id="8" dur="200" decel="50000" autoRev="1" fill="hold">
                                          <p:stCondLst>
                                            <p:cond delay="600"/>
                                          </p:stCondLst>
                                        </p:cTn>
                                        <p:tgtEl>
                                          <p:spTgt spid="3">
                                            <p:bg/>
                                          </p:spTgt>
                                        </p:tgtEl>
                                        <p:attrNameLst>
                                          <p:attrName>xshear</p:attrName>
                                        </p:attrNameLst>
                                      </p:cBhvr>
                                    </p:anim>
                                    <p:animScale>
                                      <p:cBhvr>
                                        <p:cTn id="9" dur="200" decel="100000" autoRev="1" fill="hold">
                                          <p:stCondLst>
                                            <p:cond delay="600"/>
                                          </p:stCondLst>
                                        </p:cTn>
                                        <p:tgtEl>
                                          <p:spTgt spid="3">
                                            <p:bg/>
                                          </p:spTgt>
                                        </p:tgtEl>
                                      </p:cBhvr>
                                      <p:from x="100000" y="100000"/>
                                      <p:to x="80000" y="100000"/>
                                    </p:animScale>
                                    <p:anim by="(#ppt_h/3+#ppt_w*0.1)" calcmode="lin" valueType="num">
                                      <p:cBhvr additive="sum">
                                        <p:cTn id="10" dur="200" decel="100000" autoRev="1" fill="hold">
                                          <p:stCondLst>
                                            <p:cond delay="600"/>
                                          </p:stCondLst>
                                        </p:cTn>
                                        <p:tgtEl>
                                          <p:spTgt spid="3">
                                            <p:bg/>
                                          </p:spTgt>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3">
                                            <p:txEl>
                                              <p:pRg st="0" end="0"/>
                                            </p:txEl>
                                          </p:spTgt>
                                        </p:tgtEl>
                                        <p:attrNameLst>
                                          <p:attrName>ppt_x</p:attrName>
                                        </p:attrNameLst>
                                      </p:cBhvr>
                                    </p:anim>
                                    <p:anim from="0" to="-1.0" calcmode="lin" valueType="num">
                                      <p:cBhvr>
                                        <p:cTn id="15" dur="200" decel="50000" autoRev="1" fill="hold">
                                          <p:stCondLst>
                                            <p:cond delay="600"/>
                                          </p:stCondLst>
                                        </p:cTn>
                                        <p:tgtEl>
                                          <p:spTgt spid="3">
                                            <p:txEl>
                                              <p:pRg st="0" end="0"/>
                                            </p:txEl>
                                          </p:spTgt>
                                        </p:tgtEl>
                                        <p:attrNameLst>
                                          <p:attrName>xshear</p:attrName>
                                        </p:attrNameLst>
                                      </p:cBhvr>
                                    </p:anim>
                                    <p:animScale>
                                      <p:cBhvr>
                                        <p:cTn id="16" dur="200" decel="100000" autoRev="1" fill="hold">
                                          <p:stCondLst>
                                            <p:cond delay="600"/>
                                          </p:stCondLst>
                                        </p:cTn>
                                        <p:tgtEl>
                                          <p:spTgt spid="3">
                                            <p:txEl>
                                              <p:pRg st="0" end="0"/>
                                            </p:txEl>
                                          </p:spTgt>
                                        </p:tgtEl>
                                      </p:cBhvr>
                                      <p:from x="100000" y="100000"/>
                                      <p:to x="80000" y="100000"/>
                                    </p:animScale>
                                    <p:anim by="(#ppt_h/3+#ppt_w*0.1)" calcmode="lin" valueType="num">
                                      <p:cBhvr additive="sum">
                                        <p:cTn id="17" dur="200" decel="100000" autoRev="1" fill="hold">
                                          <p:stCondLst>
                                            <p:cond delay="600"/>
                                          </p:stCondLst>
                                        </p:cTn>
                                        <p:tgtEl>
                                          <p:spTgt spid="3">
                                            <p:txEl>
                                              <p:pRg st="0" end="0"/>
                                            </p:txEl>
                                          </p:spTgt>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from="(-#ppt_w/2)" to="(#ppt_x)" calcmode="lin" valueType="num">
                                      <p:cBhvr>
                                        <p:cTn id="21" dur="600" fill="hold">
                                          <p:stCondLst>
                                            <p:cond delay="0"/>
                                          </p:stCondLst>
                                        </p:cTn>
                                        <p:tgtEl>
                                          <p:spTgt spid="3">
                                            <p:txEl>
                                              <p:pRg st="1" end="1"/>
                                            </p:txEl>
                                          </p:spTgt>
                                        </p:tgtEl>
                                        <p:attrNameLst>
                                          <p:attrName>ppt_x</p:attrName>
                                        </p:attrNameLst>
                                      </p:cBhvr>
                                    </p:anim>
                                    <p:anim from="0" to="-1.0" calcmode="lin" valueType="num">
                                      <p:cBhvr>
                                        <p:cTn id="22" dur="200" decel="50000" autoRev="1" fill="hold">
                                          <p:stCondLst>
                                            <p:cond delay="600"/>
                                          </p:stCondLst>
                                        </p:cTn>
                                        <p:tgtEl>
                                          <p:spTgt spid="3">
                                            <p:txEl>
                                              <p:pRg st="1" end="1"/>
                                            </p:txEl>
                                          </p:spTgt>
                                        </p:tgtEl>
                                        <p:attrNameLst>
                                          <p:attrName>xshear</p:attrName>
                                        </p:attrNameLst>
                                      </p:cBhvr>
                                    </p:anim>
                                    <p:animScale>
                                      <p:cBhvr>
                                        <p:cTn id="23" dur="200" decel="100000" autoRev="1" fill="hold">
                                          <p:stCondLst>
                                            <p:cond delay="600"/>
                                          </p:stCondLst>
                                        </p:cTn>
                                        <p:tgtEl>
                                          <p:spTgt spid="3">
                                            <p:txEl>
                                              <p:pRg st="1" end="1"/>
                                            </p:txEl>
                                          </p:spTgt>
                                        </p:tgtEl>
                                      </p:cBhvr>
                                      <p:from x="100000" y="100000"/>
                                      <p:to x="80000" y="100000"/>
                                    </p:animScale>
                                    <p:anim by="(#ppt_h/3+#ppt_w*0.1)" calcmode="lin" valueType="num">
                                      <p:cBhvr additive="sum">
                                        <p:cTn id="24" dur="200" decel="100000" autoRev="1" fill="hold">
                                          <p:stCondLst>
                                            <p:cond delay="600"/>
                                          </p:stCondLst>
                                        </p:cTn>
                                        <p:tgtEl>
                                          <p:spTgt spid="3">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457200"/>
            <a:ext cx="7391400" cy="5867400"/>
          </a:xfrm>
        </p:spPr>
        <p:txBody>
          <a:bodyPr>
            <a:noAutofit/>
          </a:bodyPr>
          <a:lstStyle/>
          <a:p>
            <a:pPr algn="just">
              <a:buNone/>
            </a:pPr>
            <a:r>
              <a:rPr lang="ar-SA" sz="4400" b="1" u="sng" dirty="0" smtClean="0">
                <a:solidFill>
                  <a:srgbClr val="FF0000"/>
                </a:solidFill>
              </a:rPr>
              <a:t>2- </a:t>
            </a:r>
            <a:r>
              <a:rPr lang="ar-SA" sz="4400" b="1" dirty="0" smtClean="0">
                <a:solidFill>
                  <a:srgbClr val="FF0000"/>
                </a:solidFill>
              </a:rPr>
              <a:t>الأخطاء </a:t>
            </a:r>
            <a:r>
              <a:rPr lang="ar-SA" sz="4400" b="1" dirty="0" err="1" smtClean="0">
                <a:solidFill>
                  <a:srgbClr val="FF0000"/>
                </a:solidFill>
              </a:rPr>
              <a:t>الارتكابية</a:t>
            </a:r>
            <a:r>
              <a:rPr lang="ar-SA" sz="4400" b="1" dirty="0" smtClean="0">
                <a:solidFill>
                  <a:srgbClr val="FF0000"/>
                </a:solidFill>
              </a:rPr>
              <a:t> :</a:t>
            </a:r>
            <a:endParaRPr lang="en-US" sz="4400" b="1" dirty="0" smtClean="0">
              <a:solidFill>
                <a:srgbClr val="FF0000"/>
              </a:solidFill>
            </a:endParaRPr>
          </a:p>
          <a:p>
            <a:pPr algn="just"/>
            <a:r>
              <a:rPr lang="ar-SA" sz="4400" b="1" dirty="0" smtClean="0"/>
              <a:t>هي الأخطاء في العمليات الحسابية من جمع أو طرح وضرب أو قسمة وفي </a:t>
            </a:r>
            <a:r>
              <a:rPr lang="ar-SA" sz="4400" b="1" dirty="0" err="1" smtClean="0"/>
              <a:t>ترصيد</a:t>
            </a:r>
            <a:r>
              <a:rPr lang="ar-SA" sz="4400" b="1" dirty="0" smtClean="0"/>
              <a:t> الحسابات ويُلاحظ أن وجود نظام مراقبة داخلية سليم واستعمال الآلات الحاسبة والحاسوب يؤدى إلى التقليل من حدوث الأخطاء </a:t>
            </a:r>
            <a:r>
              <a:rPr lang="ar-SA" sz="4400" b="1" dirty="0" err="1" smtClean="0"/>
              <a:t>الارتكابية</a:t>
            </a:r>
            <a:r>
              <a:rPr lang="ar-SA" sz="4400" b="1" dirty="0" smtClean="0"/>
              <a:t>.</a:t>
            </a:r>
            <a:endParaRPr lang="en-US" sz="4400" b="1" dirty="0"/>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25000">
              <a:srgbClr val="FF6633"/>
            </a:gs>
            <a:gs pos="50000">
              <a:srgbClr val="FFFF00"/>
            </a:gs>
            <a:gs pos="75000">
              <a:srgbClr val="01A78F"/>
            </a:gs>
            <a:gs pos="100000">
              <a:srgbClr val="3366FF"/>
            </a:gs>
          </a:gsLst>
          <a:lin ang="8100000" scaled="1"/>
          <a:tileRect/>
        </a:gradFill>
        <a:effectLst/>
      </p:bgPr>
    </p:bg>
    <p:spTree>
      <p:nvGrpSpPr>
        <p:cNvPr id="1" name=""/>
        <p:cNvGrpSpPr/>
        <p:nvPr/>
      </p:nvGrpSpPr>
      <p:grpSpPr>
        <a:xfrm>
          <a:off x="0" y="0"/>
          <a:ext cx="0" cy="0"/>
          <a:chOff x="0" y="0"/>
          <a:chExt cx="0" cy="0"/>
        </a:xfrm>
      </p:grpSpPr>
      <p:sp>
        <p:nvSpPr>
          <p:cNvPr id="6" name="Rectangle 5"/>
          <p:cNvSpPr/>
          <p:nvPr/>
        </p:nvSpPr>
        <p:spPr>
          <a:xfrm>
            <a:off x="914400" y="990600"/>
            <a:ext cx="7696200" cy="5078313"/>
          </a:xfrm>
          <a:prstGeom prst="rect">
            <a:avLst/>
          </a:prstGeom>
          <a:solidFill>
            <a:srgbClr val="66FF33"/>
          </a:solidFill>
        </p:spPr>
        <p:txBody>
          <a:bodyPr wrap="square">
            <a:spAutoFit/>
          </a:bodyPr>
          <a:lstStyle/>
          <a:p>
            <a:pPr algn="just"/>
            <a:r>
              <a:rPr lang="ar-SA" sz="3600" b="1" dirty="0" smtClean="0">
                <a:solidFill>
                  <a:srgbClr val="FF0000"/>
                </a:solidFill>
              </a:rPr>
              <a:t>3. الأخطاء في التوجيه المحاسبي</a:t>
            </a:r>
            <a:endParaRPr lang="en-US" sz="3600" b="1" dirty="0" smtClean="0">
              <a:solidFill>
                <a:srgbClr val="FF0000"/>
              </a:solidFill>
            </a:endParaRPr>
          </a:p>
          <a:p>
            <a:pPr algn="just"/>
            <a:r>
              <a:rPr lang="ar-SA" sz="3600" b="1" dirty="0" smtClean="0"/>
              <a:t>هي أخطاء التوجيه والمعالجة المحاسبية </a:t>
            </a:r>
            <a:r>
              <a:rPr lang="ar-SA" sz="3600" b="1" dirty="0" err="1" smtClean="0"/>
              <a:t>والتى</a:t>
            </a:r>
            <a:r>
              <a:rPr lang="ar-SA" sz="3600" b="1" dirty="0" smtClean="0"/>
              <a:t> قد تنشأ بسبب جهل المحاسبين </a:t>
            </a:r>
            <a:r>
              <a:rPr lang="ar-SA" sz="3600" b="1" dirty="0" err="1" smtClean="0"/>
              <a:t>بالاصول</a:t>
            </a:r>
            <a:r>
              <a:rPr lang="ar-SA" sz="3600" b="1" dirty="0" smtClean="0"/>
              <a:t> والقواعد والمبادئ المحاسبية ، ومن هذه الأخطاء عدم التفرقة بين النفقات </a:t>
            </a:r>
            <a:r>
              <a:rPr lang="ar-SA" sz="3600" b="1" dirty="0" err="1" smtClean="0"/>
              <a:t>الايرادية</a:t>
            </a:r>
            <a:r>
              <a:rPr lang="ar-SA" sz="3600" b="1" dirty="0" smtClean="0"/>
              <a:t> والنفقات الرأسمالية أو بين المخصصات والاحتياطيات، والأخطاء في التوجيه المحاسبي لا يؤثر على توازن ميزان المراجعة ولا تكتشف بسهولة بل يقتضى اكتشافها مراجعة </a:t>
            </a:r>
            <a:r>
              <a:rPr lang="ar-SA" sz="3600" b="1" dirty="0" err="1" smtClean="0"/>
              <a:t>مستندية</a:t>
            </a:r>
            <a:r>
              <a:rPr lang="ar-SA" sz="3600" b="1" dirty="0" smtClean="0"/>
              <a:t>.</a:t>
            </a:r>
            <a:endParaRPr lang="en-US" sz="3600" b="1"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gs>
            <a:gs pos="25000">
              <a:srgbClr val="FF6633"/>
            </a:gs>
            <a:gs pos="50000">
              <a:srgbClr val="FFFF00"/>
            </a:gs>
            <a:gs pos="75000">
              <a:srgbClr val="01A78F"/>
            </a:gs>
            <a:gs pos="100000">
              <a:srgbClr val="3366FF"/>
            </a:gs>
          </a:gsLst>
          <a:lin ang="8100000" scaled="1"/>
          <a:tileRect/>
        </a:gradFill>
        <a:effectLst/>
      </p:bgPr>
    </p:bg>
    <p:spTree>
      <p:nvGrpSpPr>
        <p:cNvPr id="1" name=""/>
        <p:cNvGrpSpPr/>
        <p:nvPr/>
      </p:nvGrpSpPr>
      <p:grpSpPr>
        <a:xfrm>
          <a:off x="0" y="0"/>
          <a:ext cx="0" cy="0"/>
          <a:chOff x="0" y="0"/>
          <a:chExt cx="0" cy="0"/>
        </a:xfrm>
      </p:grpSpPr>
      <p:sp>
        <p:nvSpPr>
          <p:cNvPr id="6" name="Rectangle 5"/>
          <p:cNvSpPr/>
          <p:nvPr/>
        </p:nvSpPr>
        <p:spPr>
          <a:xfrm>
            <a:off x="914400" y="990600"/>
            <a:ext cx="7696200" cy="5078313"/>
          </a:xfrm>
          <a:prstGeom prst="rect">
            <a:avLst/>
          </a:prstGeom>
          <a:solidFill>
            <a:srgbClr val="66FF33"/>
          </a:solidFill>
        </p:spPr>
        <p:txBody>
          <a:bodyPr wrap="square">
            <a:spAutoFit/>
          </a:bodyPr>
          <a:lstStyle/>
          <a:p>
            <a:pPr algn="just"/>
            <a:r>
              <a:rPr lang="ar-SA" sz="3600" b="1" dirty="0" smtClean="0">
                <a:solidFill>
                  <a:srgbClr val="FF0000"/>
                </a:solidFill>
              </a:rPr>
              <a:t>.4- الأخطاء المتكافئة </a:t>
            </a:r>
            <a:endParaRPr lang="en-US" sz="3600" b="1" dirty="0" smtClean="0">
              <a:solidFill>
                <a:srgbClr val="FF0000"/>
              </a:solidFill>
            </a:endParaRPr>
          </a:p>
          <a:p>
            <a:pPr algn="just"/>
            <a:r>
              <a:rPr lang="ar-SA" sz="3600" b="1" dirty="0" smtClean="0"/>
              <a:t> هي الأخطاء </a:t>
            </a:r>
            <a:r>
              <a:rPr lang="ar-SA" sz="3600" b="1" dirty="0" err="1" smtClean="0"/>
              <a:t>التى</a:t>
            </a:r>
            <a:r>
              <a:rPr lang="ar-SA" sz="3600" b="1" dirty="0" smtClean="0"/>
              <a:t> يعوض بعضها البعض بحيث يزيل خطأ أثر خطأ آخر، ومن هذا فان مثل هذه الأخطاء لا تؤثر على توازن ميزان المراجعة، والأخطاء المتكافئة تقع في مرحلة التسجيل أو في مرحلة التبويب، وهي تحتاج إلى مجهود كبير من المراجع لأنها تتطلب مراجعة </a:t>
            </a:r>
            <a:r>
              <a:rPr lang="ar-SA" sz="3600" b="1" dirty="0" err="1" smtClean="0"/>
              <a:t>مستندية</a:t>
            </a:r>
            <a:r>
              <a:rPr lang="ar-SA" sz="3600" b="1" dirty="0" smtClean="0"/>
              <a:t> وحسابية دقيقة وبعناية كبيرة وإلى </a:t>
            </a:r>
            <a:r>
              <a:rPr lang="ar-SA" sz="3600" b="1" dirty="0" err="1" smtClean="0"/>
              <a:t>أهتمام</a:t>
            </a:r>
            <a:r>
              <a:rPr lang="ar-SA" sz="3600" b="1" dirty="0" smtClean="0"/>
              <a:t> كبير بعمليات الترحيل إلى دفاتر الأستاذ .</a:t>
            </a:r>
            <a:endParaRPr lang="en-US" sz="3600" b="1"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0.xml.rels><?xml version="1.0" encoding="UTF-8" standalone="yes"?>
<Relationships xmlns="http://schemas.openxmlformats.org/package/2006/relationships"><Relationship Id="rId1" Type="http://schemas.openxmlformats.org/officeDocument/2006/relationships/image" Target="../media/image6.jpeg"/></Relationships>
</file>

<file path=ppt/theme/_rels/theme11.xml.rels><?xml version="1.0" encoding="UTF-8" standalone="yes"?>
<Relationships xmlns="http://schemas.openxmlformats.org/package/2006/relationships"><Relationship Id="rId1" Type="http://schemas.openxmlformats.org/officeDocument/2006/relationships/image" Target="../media/image7.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_rels/theme8.xml.rels><?xml version="1.0" encoding="UTF-8" standalone="yes"?>
<Relationships xmlns="http://schemas.openxmlformats.org/package/2006/relationships"><Relationship Id="rId1" Type="http://schemas.openxmlformats.org/officeDocument/2006/relationships/image" Target="../media/image4.jpeg"/></Relationships>
</file>

<file path=ppt/theme/_rels/theme9.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1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1_Verve">
  <a:themeElements>
    <a:clrScheme name="Custom 2">
      <a:dk1>
        <a:srgbClr val="FFE947"/>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4_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9.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7081</TotalTime>
  <Words>1155</Words>
  <Application>Microsoft Office PowerPoint</Application>
  <PresentationFormat>On-screen Show (4:3)</PresentationFormat>
  <Paragraphs>80</Paragraphs>
  <Slides>27</Slides>
  <Notes>2</Notes>
  <HiddenSlides>0</HiddenSlides>
  <MMClips>0</MMClips>
  <ScaleCrop>false</ScaleCrop>
  <HeadingPairs>
    <vt:vector size="4" baseType="variant">
      <vt:variant>
        <vt:lpstr>Theme</vt:lpstr>
      </vt:variant>
      <vt:variant>
        <vt:i4>11</vt:i4>
      </vt:variant>
      <vt:variant>
        <vt:lpstr>Slide Titles</vt:lpstr>
      </vt:variant>
      <vt:variant>
        <vt:i4>27</vt:i4>
      </vt:variant>
    </vt:vector>
  </HeadingPairs>
  <TitlesOfParts>
    <vt:vector size="38" baseType="lpstr">
      <vt:lpstr>Office Theme</vt:lpstr>
      <vt:lpstr>1_Flow</vt:lpstr>
      <vt:lpstr>1_Verve</vt:lpstr>
      <vt:lpstr>Aspect</vt:lpstr>
      <vt:lpstr>2_Office Theme</vt:lpstr>
      <vt:lpstr>2_Flow</vt:lpstr>
      <vt:lpstr>4_Verve</vt:lpstr>
      <vt:lpstr>1_Equity</vt:lpstr>
      <vt:lpstr>انقلاب</vt:lpstr>
      <vt:lpstr>مشربية</vt:lpstr>
      <vt:lpstr>ملتقى</vt:lpstr>
      <vt:lpstr>PowerPoint Presentation</vt:lpstr>
      <vt:lpstr>PowerPoint Presentation</vt:lpstr>
      <vt:lpstr>PowerPoint Presentation</vt:lpstr>
      <vt:lpstr>PowerPoint Presentation</vt:lpstr>
      <vt:lpstr>إن اكتشاف أخطاء السهو الكلى يكون سهلا إذا سجلت العملية في سجلات القيد  الأولى، أما إذا لم تسجل العملية مطلقا فهنا يصعب حقيقة اكتشاف مثل هذا الخطأ، وعادة تكتشف مثل هذه الاخطاء عن طريق فحص المستندات أو عن طريق تحقيق عناصر الأصول وإجراء المقارنات مع حسابات الفترات السابقة أو عن طريق دراسة العلاقات بين الارصدة المختلفة، أو عن طريق وجود دلائل أو قرائن  أو شواهد على وقوع مثل هذه العمليات والتى حذفت كليا، من أمثلة ذلك عدم إثبات شراء أو بيع أحد الأصول الثابتة أو شراء أو بيع بضاعة وغيرها.</vt:lpstr>
      <vt:lpstr>PowerPoint Presentation</vt:lpstr>
      <vt:lpstr>PowerPoint Presentation</vt:lpstr>
      <vt:lpstr>PowerPoint Presentation</vt:lpstr>
      <vt:lpstr>PowerPoint Presentation</vt:lpstr>
      <vt:lpstr>PowerPoint Presentation</vt:lpstr>
      <vt:lpstr> 1-أخطاء لا يكشف عنها ميزان المراجعة حيث يتوازن ميزان المراجعة بالرغم من وجود بعض الأخطاء سواء في سجلات القيد الأولى أو في دفاتر الأستاذ، ومن هذه الأخطاء : أ. أخطاء التوجيه المحاسبي كأن تسجل نفقات رأسمالية باعتبارها نفقات إيرادية. ب. الأخطاء المتكافئة عندما يمحو خطأعملية خطأ أخرى . ج. التسجيل في سجلات القيد الأولى أو الترحيل من دفاتر الأستاذ إلى حساب خاطئ سهواً نتيجة تشابه الأسماء مثلاً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1131</cp:revision>
  <cp:lastPrinted>1601-01-01T00:00:00Z</cp:lastPrinted>
  <dcterms:created xsi:type="dcterms:W3CDTF">1601-01-01T00:00:00Z</dcterms:created>
  <dcterms:modified xsi:type="dcterms:W3CDTF">2021-05-23T17:07:04Z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