
<file path=[Content_Types].xml><?xml version="1.0" encoding="utf-8"?>
<Types xmlns="http://schemas.openxmlformats.org/package/2006/content-types">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38" r:id="rId1"/>
    <p:sldMasterId id="2147484138" r:id="rId2"/>
  </p:sldMasterIdLst>
  <p:notesMasterIdLst>
    <p:notesMasterId r:id="rId34"/>
  </p:notesMasterIdLst>
  <p:handoutMasterIdLst>
    <p:handoutMasterId r:id="rId35"/>
  </p:handoutMasterIdLst>
  <p:sldIdLst>
    <p:sldId id="294" r:id="rId3"/>
    <p:sldId id="692" r:id="rId4"/>
    <p:sldId id="694" r:id="rId5"/>
    <p:sldId id="695" r:id="rId6"/>
    <p:sldId id="693" r:id="rId7"/>
    <p:sldId id="696" r:id="rId8"/>
    <p:sldId id="697" r:id="rId9"/>
    <p:sldId id="698" r:id="rId10"/>
    <p:sldId id="699" r:id="rId11"/>
    <p:sldId id="701" r:id="rId12"/>
    <p:sldId id="702" r:id="rId13"/>
    <p:sldId id="703" r:id="rId14"/>
    <p:sldId id="704" r:id="rId15"/>
    <p:sldId id="705" r:id="rId16"/>
    <p:sldId id="706" r:id="rId17"/>
    <p:sldId id="707" r:id="rId18"/>
    <p:sldId id="708" r:id="rId19"/>
    <p:sldId id="700" r:id="rId20"/>
    <p:sldId id="709" r:id="rId21"/>
    <p:sldId id="710" r:id="rId22"/>
    <p:sldId id="711" r:id="rId23"/>
    <p:sldId id="712" r:id="rId24"/>
    <p:sldId id="713" r:id="rId25"/>
    <p:sldId id="714" r:id="rId26"/>
    <p:sldId id="715" r:id="rId27"/>
    <p:sldId id="716" r:id="rId28"/>
    <p:sldId id="717" r:id="rId29"/>
    <p:sldId id="718" r:id="rId30"/>
    <p:sldId id="719" r:id="rId31"/>
    <p:sldId id="720" r:id="rId32"/>
    <p:sldId id="572" r:id="rId3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00"/>
    <a:srgbClr val="66FF33"/>
    <a:srgbClr val="FF66FF"/>
    <a:srgbClr val="000000"/>
    <a:srgbClr val="006600"/>
    <a:srgbClr val="DD9FAF"/>
    <a:srgbClr val="A9C6FF"/>
    <a:srgbClr val="FF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157" autoAdjust="0"/>
    <p:restoredTop sz="94180" autoAdjust="0"/>
  </p:normalViewPr>
  <p:slideViewPr>
    <p:cSldViewPr>
      <p:cViewPr>
        <p:scale>
          <a:sx n="50" d="100"/>
          <a:sy n="50" d="100"/>
        </p:scale>
        <p:origin x="-1698" y="-522"/>
      </p:cViewPr>
      <p:guideLst>
        <p:guide orient="horz" pos="2160"/>
        <p:guide pos="2880"/>
      </p:guideLst>
    </p:cSldViewPr>
  </p:slideViewPr>
  <p:outlineViewPr>
    <p:cViewPr>
      <p:scale>
        <a:sx n="33" d="100"/>
        <a:sy n="33" d="100"/>
      </p:scale>
      <p:origin x="0" y="3114"/>
    </p:cViewPr>
  </p:outlineViewPr>
  <p:notesTextViewPr>
    <p:cViewPr>
      <p:scale>
        <a:sx n="100" d="100"/>
        <a:sy n="100" d="100"/>
      </p:scale>
      <p:origin x="0" y="0"/>
    </p:cViewPr>
  </p:notesTextViewPr>
  <p:sorterViewPr>
    <p:cViewPr>
      <p:scale>
        <a:sx n="48" d="100"/>
        <a:sy n="48" d="100"/>
      </p:scale>
      <p:origin x="0" y="1770"/>
    </p:cViewPr>
  </p:sorterViewPr>
  <p:notesViewPr>
    <p:cSldViewPr>
      <p:cViewPr varScale="1">
        <p:scale>
          <a:sx n="53" d="100"/>
          <a:sy n="53" d="100"/>
        </p:scale>
        <p:origin x="-1842" y="-102"/>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09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737713916"/>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2</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18</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defRPr/>
            </a:pPr>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defRPr/>
            </a:pPr>
            <a:endParaRPr lang="en-US"/>
          </a:p>
        </p:txBody>
      </p:sp>
      <p:sp>
        <p:nvSpPr>
          <p:cNvPr id="4" name="عنصر نائب للتذييل 3"/>
          <p:cNvSpPr>
            <a:spLocks noGrp="1"/>
          </p:cNvSpPr>
          <p:nvPr>
            <p:ph type="ftr" sz="quarter" idx="11"/>
          </p:nvPr>
        </p:nvSpPr>
        <p:spPr/>
        <p:txBody>
          <a:bodyPr/>
          <a:lstStyle/>
          <a:p>
            <a:pPr>
              <a:defRPr/>
            </a:pPr>
            <a:endParaRPr lang="en-US"/>
          </a:p>
        </p:txBody>
      </p:sp>
      <p:sp>
        <p:nvSpPr>
          <p:cNvPr id="5" name="عنصر نائب لرقم الشريحة 4"/>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defRPr/>
            </a:pPr>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defRPr/>
            </a:pPr>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90530CB8-2FB2-408E-8C00-FF68A18781D7}"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81000" y="2057400"/>
            <a:ext cx="8458200" cy="2562225"/>
          </a:xfrm>
          <a:prstGeom prst="ellipse">
            <a:avLst/>
          </a:prstGeom>
          <a:solidFill>
            <a:srgbClr val="C00000"/>
          </a:solidFill>
          <a:ln w="76200" algn="ctr">
            <a:solidFill>
              <a:srgbClr val="FFCCFF"/>
            </a:solidFill>
            <a:round/>
            <a:headEnd/>
            <a:tailEnd/>
          </a:ln>
          <a:effectLst/>
        </p:spPr>
        <p:txBody>
          <a:bodyPr wrap="none" anchor="ctr"/>
          <a:lstStyle/>
          <a:p>
            <a:pPr marL="342900" indent="-342900" algn="ctr">
              <a:spcBef>
                <a:spcPct val="20000"/>
              </a:spcBef>
              <a:defRPr/>
            </a:pPr>
            <a:r>
              <a:rPr lang="ar-SA" sz="7200" b="1" dirty="0">
                <a:solidFill>
                  <a:schemeClr val="bg1"/>
                </a:solidFill>
                <a:effectLst>
                  <a:outerShdw blurRad="38100" dist="38100" dir="2700000" algn="tl">
                    <a:srgbClr val="000000"/>
                  </a:outerShdw>
                </a:effectLst>
                <a:latin typeface="Monotype Koufi" pitchFamily="2" charset="-78"/>
                <a:ea typeface="Monotype Koufi" pitchFamily="2" charset="-78"/>
                <a:cs typeface="Monotype Koufi" pitchFamily="2" charset="-78"/>
              </a:rPr>
              <a:t>بسم الله الرحمن الرحيم</a:t>
            </a:r>
            <a:endParaRPr lang="en-US" sz="7200" b="1" dirty="0">
              <a:solidFill>
                <a:schemeClr val="bg1"/>
              </a:solidFill>
              <a:effectLst>
                <a:outerShdw blurRad="38100" dist="38100" dir="2700000" algn="tl">
                  <a:srgbClr val="000000"/>
                </a:outerShdw>
              </a:effectLst>
              <a:latin typeface="Times New Roman" pitchFamily="18" charset="0"/>
              <a:ea typeface="Monotype Koufi" pitchFamily="2" charset="-78"/>
              <a:cs typeface="Monotype Koufi"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a:t>محتويات تقرير مراجع الحسابات</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600200"/>
            <a:ext cx="8686800" cy="2590800"/>
          </a:xfrm>
          <a:solidFill>
            <a:srgbClr val="FFFF00"/>
          </a:solidFill>
        </p:spPr>
        <p:txBody>
          <a:bodyPr>
            <a:noAutofit/>
          </a:bodyPr>
          <a:lstStyle/>
          <a:p>
            <a:pPr algn="just">
              <a:buNone/>
            </a:pPr>
            <a:r>
              <a:rPr lang="ar-SA" sz="4800" b="1" dirty="0" smtClean="0"/>
              <a:t>يجب أن تتوافر فيه شروط معينة من حيث الشكل والمحتوي إن أهم </a:t>
            </a:r>
            <a:r>
              <a:rPr lang="ar-SA" sz="4800" b="1" dirty="0" err="1" smtClean="0"/>
              <a:t>مشتملات</a:t>
            </a:r>
            <a:r>
              <a:rPr lang="ar-SA" sz="4800" b="1" dirty="0" smtClean="0"/>
              <a:t> تقرير مراجع الحسابات تتمثل في </a:t>
            </a:r>
            <a:r>
              <a:rPr lang="ar-SA" sz="4800" b="1" dirty="0" err="1" smtClean="0"/>
              <a:t>الاتي</a:t>
            </a:r>
            <a:r>
              <a:rPr lang="ar-SA" sz="4800" b="1" dirty="0" smtClean="0"/>
              <a:t> :</a:t>
            </a:r>
            <a:endParaRPr lang="en-US" sz="48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rgbClr val="FFFF00"/>
          </a:solidFill>
        </p:spPr>
        <p:txBody>
          <a:bodyPr>
            <a:noAutofit/>
          </a:bodyPr>
          <a:lstStyle/>
          <a:p>
            <a:pPr algn="just">
              <a:buNone/>
            </a:pPr>
            <a:r>
              <a:rPr lang="ar-SA" sz="3600" b="1" dirty="0" smtClean="0">
                <a:solidFill>
                  <a:srgbClr val="3333FF"/>
                </a:solidFill>
              </a:rPr>
              <a:t>1. مدى حصول مراجع الحسابات على المعلومات والإيضاحات التي يرى ضرورة الحصول عليها لأداء مهمته:</a:t>
            </a:r>
            <a:endParaRPr lang="en-US" sz="3600" b="1" dirty="0" smtClean="0">
              <a:solidFill>
                <a:srgbClr val="3333FF"/>
              </a:solidFill>
            </a:endParaRPr>
          </a:p>
          <a:p>
            <a:pPr algn="just">
              <a:buNone/>
            </a:pPr>
            <a:r>
              <a:rPr lang="ar-SA" sz="3600" b="1" dirty="0" smtClean="0"/>
              <a:t>	من حق مراجع الحسابات طلب المعلومات والبيانات </a:t>
            </a:r>
            <a:r>
              <a:rPr lang="ar-SA" sz="3600" b="1" dirty="0" err="1" smtClean="0"/>
              <a:t>والايضاحات</a:t>
            </a:r>
            <a:r>
              <a:rPr lang="ar-SA" sz="3600" b="1" dirty="0" smtClean="0"/>
              <a:t> وهو حق مكمل لحق الاطلاع على الدفاتر والسجلات وغيرها ، وهذا  الحق يعتبر وسيلة له ليبلغ أهداف فحصه ورقابته  ولأهمية هذا الحق </a:t>
            </a:r>
            <a:r>
              <a:rPr lang="ar-SA" sz="3600" b="1" dirty="0" err="1" smtClean="0"/>
              <a:t>فى</a:t>
            </a:r>
            <a:r>
              <a:rPr lang="ar-SA" sz="3600" b="1" dirty="0" smtClean="0"/>
              <a:t> تكوين </a:t>
            </a:r>
            <a:r>
              <a:rPr lang="ar-SA" sz="3600" b="1" dirty="0" err="1" smtClean="0"/>
              <a:t>الرأى</a:t>
            </a:r>
            <a:r>
              <a:rPr lang="ar-SA" sz="3600" b="1" dirty="0" smtClean="0"/>
              <a:t> يجب </a:t>
            </a:r>
            <a:r>
              <a:rPr lang="ar-SA" sz="3600" b="1" dirty="0" err="1" smtClean="0"/>
              <a:t>ان</a:t>
            </a:r>
            <a:r>
              <a:rPr lang="ar-SA" sz="3600" b="1" dirty="0" smtClean="0"/>
              <a:t> يبين مراجع الحسابات </a:t>
            </a:r>
            <a:r>
              <a:rPr lang="ar-SA" sz="3600" b="1" dirty="0" err="1" smtClean="0"/>
              <a:t>الي</a:t>
            </a:r>
            <a:r>
              <a:rPr lang="ar-SA" sz="3600" b="1" dirty="0" smtClean="0"/>
              <a:t> أي مدى مكنته إدارة المنشأة محل المراجعة من الحصول على المعلومات والبيانات والإيضاحات </a:t>
            </a:r>
            <a:r>
              <a:rPr lang="ar-SA" sz="3600" b="1" dirty="0" err="1" smtClean="0"/>
              <a:t>التى</a:t>
            </a:r>
            <a:r>
              <a:rPr lang="ar-SA" sz="3600" b="1" dirty="0" smtClean="0"/>
              <a:t> يرى أهميتها لأداء مهمته، وأن يوضح ذلك صراحة </a:t>
            </a:r>
            <a:r>
              <a:rPr lang="ar-SA" sz="3600" b="1" dirty="0" err="1" smtClean="0"/>
              <a:t>فى</a:t>
            </a:r>
            <a:r>
              <a:rPr lang="ar-SA" sz="3600" b="1" dirty="0" smtClean="0"/>
              <a:t> تقريره .</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rgbClr val="FFFF00"/>
          </a:solidFill>
        </p:spPr>
        <p:txBody>
          <a:bodyPr>
            <a:noAutofit/>
          </a:bodyPr>
          <a:lstStyle/>
          <a:p>
            <a:pPr algn="just">
              <a:buNone/>
            </a:pPr>
            <a:r>
              <a:rPr lang="ar-SA" sz="3600" b="1" dirty="0" smtClean="0">
                <a:solidFill>
                  <a:srgbClr val="3333FF"/>
                </a:solidFill>
              </a:rPr>
              <a:t>2. ما إذا كان </a:t>
            </a:r>
            <a:r>
              <a:rPr lang="ar-SA" sz="3600" b="1" dirty="0" err="1" smtClean="0">
                <a:solidFill>
                  <a:srgbClr val="3333FF"/>
                </a:solidFill>
              </a:rPr>
              <a:t>فى</a:t>
            </a:r>
            <a:r>
              <a:rPr lang="ar-SA" sz="3600" b="1" dirty="0" smtClean="0">
                <a:solidFill>
                  <a:srgbClr val="3333FF"/>
                </a:solidFill>
              </a:rPr>
              <a:t> رأيه </a:t>
            </a:r>
            <a:r>
              <a:rPr lang="ar-SA" sz="3600" b="1" dirty="0" err="1" smtClean="0">
                <a:solidFill>
                  <a:srgbClr val="3333FF"/>
                </a:solidFill>
              </a:rPr>
              <a:t>ان</a:t>
            </a:r>
            <a:r>
              <a:rPr lang="ar-SA" sz="3600" b="1" dirty="0" smtClean="0">
                <a:solidFill>
                  <a:srgbClr val="3333FF"/>
                </a:solidFill>
              </a:rPr>
              <a:t> المنشأة تحفظ حسابات منتظمة تتناسب مع طبيعة نشاطها وحجمها </a:t>
            </a:r>
            <a:endParaRPr lang="en-US" sz="3600" b="1" dirty="0" smtClean="0">
              <a:solidFill>
                <a:srgbClr val="3333FF"/>
              </a:solidFill>
            </a:endParaRPr>
          </a:p>
          <a:p>
            <a:pPr marL="57150" indent="-57150" algn="just">
              <a:buNone/>
            </a:pPr>
            <a:r>
              <a:rPr lang="ar-SA" sz="3500" b="1" dirty="0" smtClean="0"/>
              <a:t>على مراجع الحسابات أن يضمن تقريره مدى التزام المنشأة محل المراجعة بمسك دفاتر ومدى انتظام هذه الدفاتر من الناحيتين الشكلية والموضوعية .</a:t>
            </a:r>
            <a:endParaRPr lang="en-US" sz="3500" b="1" dirty="0" smtClean="0"/>
          </a:p>
          <a:p>
            <a:pPr marL="57150" indent="-57150" algn="just">
              <a:buNone/>
            </a:pPr>
            <a:r>
              <a:rPr lang="ar-SA" sz="3500" b="1" dirty="0" smtClean="0"/>
              <a:t> وفي حالة وجود فروع للمنشأة محل المراجعة لم يطلع مراجع الحسابات على دفاترها وسجلاتها فعليه أن يطلع على ملخصات وافية لنشاطها وأن هذه الأنشطة قد ظهرت ضمن نشاط المنشأة الأم ، وأن يثبت ذلك في تقريره ، وفي حالة </a:t>
            </a:r>
            <a:r>
              <a:rPr lang="ar-SA" sz="3500" b="1" dirty="0" err="1" smtClean="0"/>
              <a:t>المنشأت</a:t>
            </a:r>
            <a:r>
              <a:rPr lang="ar-SA" sz="3500" b="1" dirty="0" smtClean="0"/>
              <a:t> الصناعية يجب أن يفصح مراجع الحسابات عن رأيه في مدي انتظام حسابات تكاليف أنشطتها .</a:t>
            </a:r>
            <a:endParaRPr lang="en-US" sz="35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rgbClr val="66FF33"/>
          </a:solidFill>
        </p:spPr>
        <p:txBody>
          <a:bodyPr>
            <a:noAutofit/>
          </a:bodyPr>
          <a:lstStyle/>
          <a:p>
            <a:pPr algn="just">
              <a:buNone/>
            </a:pPr>
            <a:r>
              <a:rPr lang="ar-SA" sz="4800" b="1" dirty="0" smtClean="0">
                <a:solidFill>
                  <a:srgbClr val="3333FF"/>
                </a:solidFill>
              </a:rPr>
              <a:t>3. مدى اتفاق الحسابات الختامية محل التقرير مع الحسابات بالدفاتر والسجلات:</a:t>
            </a:r>
            <a:endParaRPr lang="en-US" sz="4800" dirty="0" smtClean="0">
              <a:solidFill>
                <a:srgbClr val="3333FF"/>
              </a:solidFill>
            </a:endParaRPr>
          </a:p>
          <a:p>
            <a:pPr algn="just">
              <a:buNone/>
            </a:pPr>
            <a:r>
              <a:rPr lang="ar-SA" sz="4800" b="1" dirty="0" smtClean="0"/>
              <a:t>يجب على مراجع الحسابات الاطمئنان على مدى انتظام الدفاتر والسجلات وأن يتحقق من اتفاق القوائم المالية محل تقريره مع تلك الدفاتر والسجلات وعدم احتوائها على </a:t>
            </a:r>
            <a:r>
              <a:rPr lang="ar-SA" sz="4800" b="1" dirty="0" err="1" smtClean="0"/>
              <a:t>ارقام</a:t>
            </a:r>
            <a:r>
              <a:rPr lang="ar-SA" sz="4800" b="1" dirty="0" smtClean="0"/>
              <a:t> مزورة</a:t>
            </a: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rgbClr val="66FF33"/>
          </a:solidFill>
        </p:spPr>
        <p:txBody>
          <a:bodyPr>
            <a:noAutofit/>
          </a:bodyPr>
          <a:lstStyle/>
          <a:p>
            <a:pPr algn="just">
              <a:buNone/>
            </a:pPr>
            <a:r>
              <a:rPr lang="ar-SA" sz="4000" b="1" dirty="0" smtClean="0">
                <a:solidFill>
                  <a:srgbClr val="3333FF"/>
                </a:solidFill>
              </a:rPr>
              <a:t>4. مدى شمول الحسابات على كل ما نص عليه القانون والنظام الأساسي للمنشأة محل الفحص </a:t>
            </a:r>
            <a:endParaRPr lang="en-US" sz="4000" b="1" dirty="0" smtClean="0">
              <a:solidFill>
                <a:srgbClr val="3333FF"/>
              </a:solidFill>
            </a:endParaRPr>
          </a:p>
          <a:p>
            <a:pPr algn="just">
              <a:buNone/>
            </a:pPr>
            <a:r>
              <a:rPr lang="ar-SA" sz="4000" b="1" dirty="0" smtClean="0"/>
              <a:t>	إذا اتضح لمراجع الحسابات أن المنشأة محل المراجعة قد أغفلت بعض ما يجب إثباته في الدفاتر والسجلات وفقاً لنصوص القانون أو النظام الأساسي فيجب أن ينبه الإدارة إلى هذه الواقعة فإذا لم يصحح هذا الوضع وجب عليه الإشارة صراحة في تقريره إلى هذه الواقعة .</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chemeClr val="bg1"/>
          </a:solidFill>
        </p:spPr>
        <p:txBody>
          <a:bodyPr>
            <a:noAutofit/>
          </a:bodyPr>
          <a:lstStyle/>
          <a:p>
            <a:pPr algn="just">
              <a:buNone/>
            </a:pPr>
            <a:r>
              <a:rPr lang="ar-SA" sz="4800" b="1" dirty="0" smtClean="0">
                <a:solidFill>
                  <a:srgbClr val="3333FF"/>
                </a:solidFill>
              </a:rPr>
              <a:t>5. مدى مشاركة مراجع الحسابات </a:t>
            </a:r>
            <a:r>
              <a:rPr lang="ar-SA" sz="4800" b="1" dirty="0" err="1" smtClean="0">
                <a:solidFill>
                  <a:srgbClr val="3333FF"/>
                </a:solidFill>
              </a:rPr>
              <a:t>او</a:t>
            </a:r>
            <a:r>
              <a:rPr lang="ar-SA" sz="4800" b="1" dirty="0" smtClean="0">
                <a:solidFill>
                  <a:srgbClr val="3333FF"/>
                </a:solidFill>
              </a:rPr>
              <a:t> حضوره عملية الجرد ومدى الثبات </a:t>
            </a:r>
            <a:r>
              <a:rPr lang="ar-SA" sz="4800" b="1" dirty="0" err="1" smtClean="0">
                <a:solidFill>
                  <a:srgbClr val="3333FF"/>
                </a:solidFill>
              </a:rPr>
              <a:t>فى</a:t>
            </a:r>
            <a:r>
              <a:rPr lang="ar-SA" sz="4800" b="1" dirty="0" smtClean="0">
                <a:solidFill>
                  <a:srgbClr val="3333FF"/>
                </a:solidFill>
              </a:rPr>
              <a:t> </a:t>
            </a:r>
            <a:r>
              <a:rPr lang="ar-SA" sz="4800" b="1" dirty="0" err="1" smtClean="0">
                <a:solidFill>
                  <a:srgbClr val="3333FF"/>
                </a:solidFill>
              </a:rPr>
              <a:t>اجراءاتها</a:t>
            </a:r>
            <a:r>
              <a:rPr lang="ar-SA" sz="4800" b="1" dirty="0" smtClean="0">
                <a:solidFill>
                  <a:srgbClr val="3333FF"/>
                </a:solidFill>
              </a:rPr>
              <a:t>: </a:t>
            </a:r>
            <a:endParaRPr lang="en-US" sz="4800" b="1" dirty="0" smtClean="0">
              <a:solidFill>
                <a:srgbClr val="3333FF"/>
              </a:solidFill>
            </a:endParaRPr>
          </a:p>
          <a:p>
            <a:pPr marL="57150" indent="-57150" algn="just">
              <a:buNone/>
            </a:pPr>
            <a:r>
              <a:rPr lang="ar-SA" sz="4800" b="1" dirty="0" smtClean="0"/>
              <a:t>يجب على مراجع الحسابات الإشارة إلى حضوره أو إجرائه جرد </a:t>
            </a:r>
            <a:r>
              <a:rPr lang="ar-SA" sz="4800" b="1" dirty="0" err="1" smtClean="0"/>
              <a:t>إختبارياً</a:t>
            </a:r>
            <a:r>
              <a:rPr lang="ar-SA" sz="4800" b="1" dirty="0" smtClean="0"/>
              <a:t> لبعض مفردات مخزون آخر المدة أو اعتماده فقط على شهادة الجرد من الإدارة وعن مدى الثبات في طرق تقويم مخزون آخر المدة</a:t>
            </a:r>
            <a:endParaRPr lang="en-US" sz="48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chemeClr val="bg1"/>
          </a:solidFill>
        </p:spPr>
        <p:txBody>
          <a:bodyPr>
            <a:noAutofit/>
          </a:bodyPr>
          <a:lstStyle/>
          <a:p>
            <a:pPr marL="57150" indent="-57150" algn="just">
              <a:buNone/>
            </a:pPr>
            <a:r>
              <a:rPr lang="ar-SA" sz="3600" b="1" dirty="0" smtClean="0">
                <a:solidFill>
                  <a:srgbClr val="3333FF"/>
                </a:solidFill>
              </a:rPr>
              <a:t>6. مدى تعبير حساب </a:t>
            </a:r>
            <a:r>
              <a:rPr lang="ar-SA" sz="3600" b="1" dirty="0" err="1" smtClean="0">
                <a:solidFill>
                  <a:srgbClr val="3333FF"/>
                </a:solidFill>
              </a:rPr>
              <a:t>الارباح</a:t>
            </a:r>
            <a:r>
              <a:rPr lang="ar-SA" sz="3600" b="1" dirty="0" smtClean="0">
                <a:solidFill>
                  <a:srgbClr val="3333FF"/>
                </a:solidFill>
              </a:rPr>
              <a:t> والخسائر عن نتائج الأعمال من ربح أو خسارة ومدى تعبير الميزانية عن المركز </a:t>
            </a:r>
            <a:r>
              <a:rPr lang="ar-SA" sz="3600" b="1" dirty="0" err="1" smtClean="0">
                <a:solidFill>
                  <a:srgbClr val="3333FF"/>
                </a:solidFill>
              </a:rPr>
              <a:t>المالى</a:t>
            </a:r>
            <a:r>
              <a:rPr lang="ar-SA" sz="3600" b="1" dirty="0" smtClean="0">
                <a:solidFill>
                  <a:srgbClr val="3333FF"/>
                </a:solidFill>
              </a:rPr>
              <a:t> للمنشأة محل المراجعة </a:t>
            </a:r>
            <a:r>
              <a:rPr lang="ar-SA" sz="3600" b="1" dirty="0" err="1" smtClean="0">
                <a:solidFill>
                  <a:srgbClr val="3333FF"/>
                </a:solidFill>
              </a:rPr>
              <a:t>فى</a:t>
            </a:r>
            <a:r>
              <a:rPr lang="ar-SA" sz="3600" b="1" dirty="0" smtClean="0">
                <a:solidFill>
                  <a:srgbClr val="3333FF"/>
                </a:solidFill>
              </a:rPr>
              <a:t> نهاية الفترة المالية</a:t>
            </a:r>
            <a:endParaRPr lang="en-US" sz="3600" b="1" dirty="0" smtClean="0">
              <a:solidFill>
                <a:srgbClr val="3333FF"/>
              </a:solidFill>
            </a:endParaRPr>
          </a:p>
          <a:p>
            <a:pPr algn="just">
              <a:buNone/>
            </a:pPr>
            <a:r>
              <a:rPr lang="en-US" sz="3600" b="1" dirty="0" smtClean="0"/>
              <a:t> </a:t>
            </a:r>
            <a:r>
              <a:rPr lang="ar-SA" sz="3600" b="1" dirty="0" smtClean="0"/>
              <a:t>.وتعتبر هذه العبارة </a:t>
            </a:r>
            <a:r>
              <a:rPr lang="ar-SA" sz="3600" b="1" dirty="0" err="1" smtClean="0"/>
              <a:t>هى</a:t>
            </a:r>
            <a:r>
              <a:rPr lang="ar-SA" sz="3600" b="1" dirty="0" smtClean="0"/>
              <a:t> الأكثر أهمية في تقرير مراجع الحسابات ويجب أن تفهم هذه العبارة في حدود أنها مبنية على الآتي: </a:t>
            </a:r>
            <a:endParaRPr lang="en-US" sz="3600" b="1" dirty="0" smtClean="0"/>
          </a:p>
          <a:p>
            <a:pPr marL="742950" lvl="0" indent="-742950" algn="just">
              <a:buFont typeface="+mj-cs"/>
              <a:buAutoNum type="arabic2Minus"/>
            </a:pPr>
            <a:r>
              <a:rPr lang="ar-SA" sz="3600" b="1" dirty="0" smtClean="0"/>
              <a:t>تسجيل حقائق </a:t>
            </a:r>
            <a:endParaRPr lang="en-US" sz="3600" b="1" dirty="0" smtClean="0"/>
          </a:p>
          <a:p>
            <a:pPr marL="742950" lvl="0" indent="-742950" algn="just">
              <a:buFont typeface="+mj-cs"/>
              <a:buAutoNum type="arabic2Minus"/>
            </a:pPr>
            <a:r>
              <a:rPr lang="ar-SA" sz="3600" b="1" dirty="0" smtClean="0"/>
              <a:t> اعتماد على </a:t>
            </a:r>
            <a:r>
              <a:rPr lang="ar-SA" sz="3600" b="1" dirty="0" err="1" smtClean="0"/>
              <a:t>مبادي</a:t>
            </a:r>
            <a:r>
              <a:rPr lang="ar-SA" sz="3600" b="1" dirty="0" smtClean="0"/>
              <a:t> محاسبية متعارف عليها .</a:t>
            </a:r>
            <a:endParaRPr lang="en-US" sz="3600" b="1" dirty="0" smtClean="0"/>
          </a:p>
          <a:p>
            <a:pPr marL="742950" lvl="0" indent="-742950" algn="just">
              <a:buFont typeface="+mj-cs"/>
              <a:buAutoNum type="arabic2Minus"/>
            </a:pPr>
            <a:r>
              <a:rPr lang="ar-SA" sz="3600" b="1" dirty="0" smtClean="0"/>
              <a:t> تقديرات شخصية .</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248400"/>
          </a:xfrm>
          <a:solidFill>
            <a:schemeClr val="bg1"/>
          </a:solidFill>
        </p:spPr>
        <p:txBody>
          <a:bodyPr>
            <a:noAutofit/>
          </a:bodyPr>
          <a:lstStyle/>
          <a:p>
            <a:pPr marL="57150" indent="-57150" algn="just">
              <a:buNone/>
            </a:pPr>
            <a:r>
              <a:rPr lang="ar-SA" sz="3600" b="1" dirty="0" smtClean="0">
                <a:solidFill>
                  <a:srgbClr val="3333FF"/>
                </a:solidFill>
              </a:rPr>
              <a:t>6. مدى تعبير حساب </a:t>
            </a:r>
            <a:r>
              <a:rPr lang="ar-SA" sz="3600" b="1" dirty="0" err="1" smtClean="0">
                <a:solidFill>
                  <a:srgbClr val="3333FF"/>
                </a:solidFill>
              </a:rPr>
              <a:t>الارباح</a:t>
            </a:r>
            <a:r>
              <a:rPr lang="ar-SA" sz="3600" b="1" dirty="0" smtClean="0">
                <a:solidFill>
                  <a:srgbClr val="3333FF"/>
                </a:solidFill>
              </a:rPr>
              <a:t> والخسائر عن نتائج الأعمال من ربح أو خسارة ومدى تعبير الميزانية عن المركز </a:t>
            </a:r>
            <a:r>
              <a:rPr lang="ar-SA" sz="3600" b="1" dirty="0" err="1" smtClean="0">
                <a:solidFill>
                  <a:srgbClr val="3333FF"/>
                </a:solidFill>
              </a:rPr>
              <a:t>المالى</a:t>
            </a:r>
            <a:r>
              <a:rPr lang="ar-SA" sz="3600" b="1" dirty="0" smtClean="0">
                <a:solidFill>
                  <a:srgbClr val="3333FF"/>
                </a:solidFill>
              </a:rPr>
              <a:t> للمنشأة محل المراجعة </a:t>
            </a:r>
            <a:r>
              <a:rPr lang="ar-SA" sz="3600" b="1" dirty="0" err="1" smtClean="0">
                <a:solidFill>
                  <a:srgbClr val="3333FF"/>
                </a:solidFill>
              </a:rPr>
              <a:t>فى</a:t>
            </a:r>
            <a:r>
              <a:rPr lang="ar-SA" sz="3600" b="1" dirty="0" smtClean="0">
                <a:solidFill>
                  <a:srgbClr val="3333FF"/>
                </a:solidFill>
              </a:rPr>
              <a:t> نهاية الفترة المالية</a:t>
            </a:r>
            <a:endParaRPr lang="en-US" sz="3600" b="1" dirty="0" smtClean="0">
              <a:solidFill>
                <a:srgbClr val="3333FF"/>
              </a:solidFill>
            </a:endParaRPr>
          </a:p>
          <a:p>
            <a:pPr algn="just">
              <a:buNone/>
            </a:pPr>
            <a:r>
              <a:rPr lang="en-US" sz="3600" b="1" dirty="0" smtClean="0"/>
              <a:t> </a:t>
            </a:r>
            <a:r>
              <a:rPr lang="ar-SA" sz="3600" b="1" dirty="0" smtClean="0"/>
              <a:t>.وتعتبر هذه العبارة </a:t>
            </a:r>
            <a:r>
              <a:rPr lang="ar-SA" sz="3600" b="1" dirty="0" err="1" smtClean="0"/>
              <a:t>هى</a:t>
            </a:r>
            <a:r>
              <a:rPr lang="ar-SA" sz="3600" b="1" dirty="0" smtClean="0"/>
              <a:t> الأكثر أهمية في تقرير مراجع الحسابات ويجب أن تفهم هذه العبارة في حدود أنها مبنية على الآتي: </a:t>
            </a:r>
            <a:endParaRPr lang="en-US" sz="3600" b="1" dirty="0" smtClean="0"/>
          </a:p>
          <a:p>
            <a:pPr marL="742950" lvl="0" indent="-742950" algn="just">
              <a:buFont typeface="+mj-cs"/>
              <a:buAutoNum type="arabic2Minus"/>
            </a:pPr>
            <a:r>
              <a:rPr lang="ar-SA" sz="3600" b="1" dirty="0" smtClean="0"/>
              <a:t>تسجيل حقائق </a:t>
            </a:r>
            <a:endParaRPr lang="en-US" sz="3600" b="1" dirty="0" smtClean="0"/>
          </a:p>
          <a:p>
            <a:pPr marL="742950" lvl="0" indent="-742950" algn="just">
              <a:buFont typeface="+mj-cs"/>
              <a:buAutoNum type="arabic2Minus"/>
            </a:pPr>
            <a:r>
              <a:rPr lang="ar-SA" sz="3600" b="1" dirty="0" smtClean="0"/>
              <a:t> اعتماد على </a:t>
            </a:r>
            <a:r>
              <a:rPr lang="ar-SA" sz="3600" b="1" dirty="0" err="1" smtClean="0"/>
              <a:t>مبادي</a:t>
            </a:r>
            <a:r>
              <a:rPr lang="ar-SA" sz="3600" b="1" dirty="0" smtClean="0"/>
              <a:t> محاسبية متعارف عليها .</a:t>
            </a:r>
            <a:endParaRPr lang="en-US" sz="3600" b="1" dirty="0" smtClean="0"/>
          </a:p>
          <a:p>
            <a:pPr marL="742950" lvl="0" indent="-742950" algn="just">
              <a:buFont typeface="+mj-cs"/>
              <a:buAutoNum type="arabic2Minus"/>
            </a:pPr>
            <a:r>
              <a:rPr lang="ar-SA" sz="3600" b="1" dirty="0" smtClean="0"/>
              <a:t> تقديرات شخصية .</a:t>
            </a: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04800" y="2057400"/>
            <a:ext cx="8839200" cy="2562225"/>
          </a:xfrm>
          <a:prstGeom prst="ellipse">
            <a:avLst/>
          </a:prstGeom>
          <a:solidFill>
            <a:srgbClr val="FFFF00"/>
          </a:solidFill>
          <a:ln w="76200" algn="ctr">
            <a:solidFill>
              <a:srgbClr val="FFCCFF"/>
            </a:solidFill>
            <a:round/>
            <a:headEnd/>
            <a:tailEnd/>
          </a:ln>
          <a:effectLst/>
        </p:spPr>
        <p:txBody>
          <a:bodyPr wrap="none" anchor="ctr"/>
          <a:lstStyle/>
          <a:p>
            <a:pPr algn="ctr"/>
            <a:r>
              <a:rPr lang="ar-SA" sz="6600" b="1" dirty="0" smtClean="0">
                <a:solidFill>
                  <a:srgbClr val="FF0000"/>
                </a:solidFill>
              </a:rPr>
              <a:t>أنواع تقـرير </a:t>
            </a:r>
          </a:p>
          <a:p>
            <a:pPr algn="ctr"/>
            <a:r>
              <a:rPr lang="ar-SA" sz="6600" b="1" dirty="0" smtClean="0">
                <a:solidFill>
                  <a:srgbClr val="FF0000"/>
                </a:solidFill>
              </a:rPr>
              <a:t>مراجـع الحسـابـات</a:t>
            </a:r>
            <a:endParaRPr lang="en-US" sz="6600" b="1" dirty="0">
              <a:solidFill>
                <a:srgbClr val="FF0000"/>
              </a:solidFill>
              <a:latin typeface="Andalus" pitchFamily="18" charset="-78"/>
              <a:cs typeface="Andalus" pitchFamily="18" charset="-78"/>
            </a:endParaRPr>
          </a:p>
        </p:txBody>
      </p:sp>
    </p:spTree>
  </p:cSld>
  <p:clrMapOvr>
    <a:overrideClrMapping bg1="dk1" tx1="lt1" bg2="dk2" tx2="lt2" accent1="accent1" accent2="accent2" accent3="accent3" accent4="accent4" accent5="accent5" accent6="accent6" hlink="hlink" folHlink="folHlink"/>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4953000"/>
          </a:xfrm>
          <a:solidFill>
            <a:schemeClr val="bg1"/>
          </a:solidFill>
        </p:spPr>
        <p:txBody>
          <a:bodyPr>
            <a:noAutofit/>
          </a:bodyPr>
          <a:lstStyle/>
          <a:p>
            <a:pPr marL="57150" indent="-57150" algn="just">
              <a:buNone/>
            </a:pPr>
            <a:r>
              <a:rPr lang="ar-SA" sz="4000" b="1" dirty="0" smtClean="0"/>
              <a:t>يمكن تصنيف تقارير مراجعة الحسابات إلى عدة أنواع وفقاً لرأي مراجع الحسابات المفصح عنه في التقرير</a:t>
            </a:r>
            <a:r>
              <a:rPr lang="ar-SA" sz="4000" dirty="0" smtClean="0"/>
              <a:t> ، حيث تطلب كثير من الهيئات العلمية والمهنية والتشريعات المحلية في كثير من الدول على ضرورة إبداء مراجع الحسابات لرأيه في مدى </a:t>
            </a:r>
            <a:r>
              <a:rPr lang="ar-SA" sz="4000" b="1" dirty="0" smtClean="0"/>
              <a:t>عدالة القوائم المالية في التعبير عن الموقف المالي للمنشأة</a:t>
            </a:r>
            <a:r>
              <a:rPr lang="ar-SA" sz="4000" dirty="0" smtClean="0"/>
              <a:t> مع ضرورة وضوح رأيه هذا وفقاً لهذا نجد التقارير الآتية :</a:t>
            </a:r>
            <a:endParaRPr lang="en-US" sz="40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tileRect/>
        </a:gradFill>
        <a:effectLst/>
      </p:bgPr>
    </p:bg>
    <p:spTree>
      <p:nvGrpSpPr>
        <p:cNvPr id="1" name=""/>
        <p:cNvGrpSpPr/>
        <p:nvPr/>
      </p:nvGrpSpPr>
      <p:grpSpPr>
        <a:xfrm>
          <a:off x="0" y="0"/>
          <a:ext cx="0" cy="0"/>
          <a:chOff x="0" y="0"/>
          <a:chExt cx="0" cy="0"/>
        </a:xfrm>
      </p:grpSpPr>
      <p:sp>
        <p:nvSpPr>
          <p:cNvPr id="58371" name="Oval 3"/>
          <p:cNvSpPr>
            <a:spLocks noChangeArrowheads="1"/>
          </p:cNvSpPr>
          <p:nvPr/>
        </p:nvSpPr>
        <p:spPr bwMode="auto">
          <a:xfrm>
            <a:off x="304800" y="2057400"/>
            <a:ext cx="8839200" cy="2562225"/>
          </a:xfrm>
          <a:prstGeom prst="ellipse">
            <a:avLst/>
          </a:prstGeom>
          <a:solidFill>
            <a:srgbClr val="FFFF00"/>
          </a:solidFill>
          <a:ln w="76200" algn="ctr">
            <a:solidFill>
              <a:srgbClr val="FFCCFF"/>
            </a:solidFill>
            <a:round/>
            <a:headEnd/>
            <a:tailEnd/>
          </a:ln>
          <a:effectLst/>
        </p:spPr>
        <p:txBody>
          <a:bodyPr wrap="none" anchor="ctr"/>
          <a:lstStyle/>
          <a:p>
            <a:r>
              <a:rPr lang="ar-SA" sz="6600" b="1" dirty="0" smtClean="0">
                <a:solidFill>
                  <a:srgbClr val="FF0000"/>
                </a:solidFill>
              </a:rPr>
              <a:t>تقـرير مراجـع الحسـابـات</a:t>
            </a:r>
            <a:endParaRPr lang="en-US" sz="6600" b="1" dirty="0">
              <a:solidFill>
                <a:srgbClr val="FF0000"/>
              </a:solidFill>
              <a:latin typeface="Andalus" pitchFamily="18" charset="-78"/>
              <a:cs typeface="Andalus" pitchFamily="18"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4953000"/>
          </a:xfrm>
          <a:solidFill>
            <a:schemeClr val="bg1"/>
          </a:solidFill>
        </p:spPr>
        <p:txBody>
          <a:bodyPr>
            <a:noAutofit/>
          </a:bodyPr>
          <a:lstStyle/>
          <a:p>
            <a:pPr algn="just">
              <a:buNone/>
            </a:pPr>
            <a:r>
              <a:rPr lang="ar-SA" sz="4400" b="1" dirty="0" smtClean="0">
                <a:solidFill>
                  <a:srgbClr val="3333FF"/>
                </a:solidFill>
              </a:rPr>
              <a:t>1- التقرير النظيف: </a:t>
            </a:r>
            <a:endParaRPr lang="en-US" sz="4400" b="1" dirty="0" smtClean="0">
              <a:solidFill>
                <a:srgbClr val="3333FF"/>
              </a:solidFill>
            </a:endParaRPr>
          </a:p>
          <a:p>
            <a:pPr algn="just">
              <a:buNone/>
            </a:pPr>
            <a:r>
              <a:rPr lang="ar-SA" sz="4400" b="1" dirty="0" smtClean="0"/>
              <a:t>وهو التقرير </a:t>
            </a:r>
            <a:r>
              <a:rPr lang="ar-SA" sz="4400" b="1" dirty="0" err="1" smtClean="0"/>
              <a:t>الذى</a:t>
            </a:r>
            <a:r>
              <a:rPr lang="ar-SA" sz="4400" b="1" dirty="0" smtClean="0"/>
              <a:t> يبدى فيه مراجع الحسابات رأياً مفاده أن دفاتر وسجلات المنشأة منتظمة وسليمة وأن القوائم المالية </a:t>
            </a:r>
            <a:r>
              <a:rPr lang="ar-SA" sz="4400" b="1" dirty="0" err="1" smtClean="0"/>
              <a:t>اعدت</a:t>
            </a:r>
            <a:r>
              <a:rPr lang="ar-SA" sz="4400" b="1" dirty="0" smtClean="0"/>
              <a:t> بطريقة سليمة وأنها تعبر عن حقيقة المركز المالي ونتائج الأعمال .</a:t>
            </a:r>
            <a:endParaRPr lang="en-US" sz="4400" b="1" dirty="0" smtClean="0"/>
          </a:p>
          <a:p>
            <a:pPr marL="57150" indent="-57150" algn="just">
              <a:buNone/>
            </a:pP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715000"/>
          </a:xfrm>
          <a:solidFill>
            <a:srgbClr val="FFFF00"/>
          </a:solidFill>
        </p:spPr>
        <p:txBody>
          <a:bodyPr>
            <a:noAutofit/>
          </a:bodyPr>
          <a:lstStyle/>
          <a:p>
            <a:pPr>
              <a:buNone/>
            </a:pPr>
            <a:r>
              <a:rPr lang="ar-SA" sz="4400" b="1" dirty="0" smtClean="0">
                <a:solidFill>
                  <a:srgbClr val="3333FF"/>
                </a:solidFill>
              </a:rPr>
              <a:t>.2- التقرير غير النظيف جزئياً </a:t>
            </a:r>
            <a:endParaRPr lang="en-US" sz="4400" b="1" dirty="0" smtClean="0">
              <a:solidFill>
                <a:srgbClr val="3333FF"/>
              </a:solidFill>
            </a:endParaRPr>
          </a:p>
          <a:p>
            <a:pPr>
              <a:buNone/>
            </a:pPr>
            <a:r>
              <a:rPr lang="ar-SA" sz="3600" b="1" dirty="0" smtClean="0"/>
              <a:t>وفى مثل هذا النوع من التقارير يشير مراجع الحسابات إلى وجود بعض التحفظات والتي منها :</a:t>
            </a:r>
            <a:endParaRPr lang="en-US" sz="3600" b="1" dirty="0" smtClean="0"/>
          </a:p>
          <a:p>
            <a:pPr>
              <a:buNone/>
            </a:pPr>
            <a:r>
              <a:rPr lang="ar-SA" sz="3600" b="1" dirty="0" smtClean="0"/>
              <a:t>أ. عدم إعداد القوائم المالية والحسابات الختامية وفقاً للمبادئ المحاسبية.</a:t>
            </a:r>
            <a:endParaRPr lang="en-US" sz="3600" b="1" dirty="0" smtClean="0"/>
          </a:p>
          <a:p>
            <a:pPr>
              <a:buNone/>
            </a:pPr>
            <a:r>
              <a:rPr lang="ar-SA" sz="3600" b="1" dirty="0" smtClean="0"/>
              <a:t>ب. عدم حصول مراجع الحسابات على بعض المصادقات أو اعتماده لشهادة الجرد من الإدارة أو عدم مراجعته لحسابات الفروع.</a:t>
            </a:r>
            <a:endParaRPr lang="en-US" sz="3600" b="1" dirty="0" smtClean="0"/>
          </a:p>
          <a:p>
            <a:pPr>
              <a:buNone/>
            </a:pPr>
            <a:r>
              <a:rPr lang="ar-SA" sz="3600" b="1" dirty="0" smtClean="0"/>
              <a:t>ج. مخالفة المنشأة للقانون </a:t>
            </a:r>
            <a:r>
              <a:rPr lang="ar-SA" sz="3600" b="1" dirty="0" err="1" smtClean="0"/>
              <a:t>او</a:t>
            </a:r>
            <a:r>
              <a:rPr lang="ar-SA" sz="3600" b="1" dirty="0" smtClean="0"/>
              <a:t> النظام الأساسي.</a:t>
            </a:r>
            <a:endParaRPr lang="en-US" sz="3600" b="1" dirty="0" smtClean="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715000"/>
          </a:xfrm>
          <a:solidFill>
            <a:srgbClr val="FFFF00"/>
          </a:solidFill>
        </p:spPr>
        <p:txBody>
          <a:bodyPr>
            <a:noAutofit/>
          </a:bodyPr>
          <a:lstStyle/>
          <a:p>
            <a:pPr>
              <a:buNone/>
            </a:pPr>
            <a:r>
              <a:rPr lang="ar-SA" sz="4000" b="1" dirty="0" smtClean="0">
                <a:solidFill>
                  <a:srgbClr val="3333FF"/>
                </a:solidFill>
              </a:rPr>
              <a:t>3- التقرير غير النظيف كلياً:</a:t>
            </a:r>
            <a:endParaRPr lang="en-US" sz="4000" b="1" dirty="0" smtClean="0">
              <a:solidFill>
                <a:srgbClr val="3333FF"/>
              </a:solidFill>
            </a:endParaRPr>
          </a:p>
          <a:p>
            <a:pPr marL="57150" indent="-57150" algn="just">
              <a:buNone/>
            </a:pPr>
            <a:r>
              <a:rPr lang="ar-SA" sz="4000" b="1" dirty="0" smtClean="0"/>
              <a:t>	إذا تعددت التحفظات التي لا يمكن بعدها </a:t>
            </a:r>
            <a:r>
              <a:rPr lang="ar-SA" sz="4000" b="1" dirty="0" err="1" smtClean="0"/>
              <a:t>الاستوثاق</a:t>
            </a:r>
            <a:r>
              <a:rPr lang="ar-SA" sz="4000" b="1" dirty="0" smtClean="0"/>
              <a:t> من انتظام السجلات والدفاتر أو من دلالة الحسابات الختامية عن نتائج الأعمال والمركز المالي  فإن مراجع الحسابات يعبر صراحة عن رأيه ذلك ، ومثل هذا التقرير يهدم تماماً حسابات المنشأة وقد يسمى </a:t>
            </a:r>
            <a:r>
              <a:rPr lang="ar-SA" sz="4000" b="1" dirty="0" err="1" smtClean="0"/>
              <a:t>فى</a:t>
            </a:r>
            <a:r>
              <a:rPr lang="ar-SA" sz="4000" b="1" dirty="0" smtClean="0"/>
              <a:t> بعض المراجع بالتقرير السلبي </a:t>
            </a:r>
            <a:r>
              <a:rPr lang="ar-SA" sz="4000" b="1" dirty="0" err="1" smtClean="0"/>
              <a:t>وهوعكس</a:t>
            </a:r>
            <a:r>
              <a:rPr lang="ar-SA" sz="4000" b="1" dirty="0" smtClean="0"/>
              <a:t> التقرير النظيف .</a:t>
            </a:r>
            <a:endParaRPr lang="en-US" sz="40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410200"/>
          </a:xfrm>
          <a:solidFill>
            <a:srgbClr val="FFFF00"/>
          </a:solidFill>
        </p:spPr>
        <p:txBody>
          <a:bodyPr>
            <a:noAutofit/>
          </a:bodyPr>
          <a:lstStyle/>
          <a:p>
            <a:pPr algn="just">
              <a:buNone/>
            </a:pPr>
            <a:r>
              <a:rPr lang="ar-SA" sz="4000" b="1" dirty="0" smtClean="0">
                <a:solidFill>
                  <a:srgbClr val="3333FF"/>
                </a:solidFill>
              </a:rPr>
              <a:t>4- التقرير </a:t>
            </a:r>
            <a:r>
              <a:rPr lang="ar-SA" sz="4000" b="1" dirty="0" err="1" smtClean="0">
                <a:solidFill>
                  <a:srgbClr val="3333FF"/>
                </a:solidFill>
              </a:rPr>
              <a:t>الخالى</a:t>
            </a:r>
            <a:r>
              <a:rPr lang="ar-SA" sz="4000" b="1" dirty="0" smtClean="0">
                <a:solidFill>
                  <a:srgbClr val="3333FF"/>
                </a:solidFill>
              </a:rPr>
              <a:t> من الرأي </a:t>
            </a:r>
            <a:endParaRPr lang="en-US" sz="4000" b="1" dirty="0" smtClean="0">
              <a:solidFill>
                <a:srgbClr val="3333FF"/>
              </a:solidFill>
            </a:endParaRPr>
          </a:p>
          <a:p>
            <a:pPr marL="57150" indent="-57150" algn="just">
              <a:buNone/>
            </a:pPr>
            <a:r>
              <a:rPr lang="ar-SA" sz="4000" b="1" dirty="0" smtClean="0"/>
              <a:t>عندما يعجز مراجع الحسابات عن إبداء رأيه الفني في مدى تعبير حساب الأرباح والخسائر عن نتائج الأعمال ومدى تعبير الميزانية عن المركز المالي للمنشأة وذلك بسبب عدم استقلاله أو بسبب وجود قيود على عملية المراجعة فانه يمتنع عن إثبات رأيه سلباً أو </a:t>
            </a:r>
            <a:r>
              <a:rPr lang="ar-SA" sz="4000" b="1" dirty="0" err="1" smtClean="0"/>
              <a:t>ايجاباً</a:t>
            </a:r>
            <a:r>
              <a:rPr lang="ar-SA" sz="4000" b="1" dirty="0" smtClean="0"/>
              <a:t> وفى مثل هذه الحالة يعرف تقريره </a:t>
            </a:r>
            <a:r>
              <a:rPr lang="ar-SA" sz="4000" b="1" dirty="0" err="1" smtClean="0"/>
              <a:t>بانه</a:t>
            </a:r>
            <a:r>
              <a:rPr lang="ar-SA" sz="4000" b="1" dirty="0" smtClean="0"/>
              <a:t> تقرير </a:t>
            </a:r>
            <a:r>
              <a:rPr lang="ar-SA" sz="4000" b="1" dirty="0" err="1" smtClean="0"/>
              <a:t>خالى</a:t>
            </a:r>
            <a:r>
              <a:rPr lang="ar-SA" sz="4000" b="1" dirty="0" smtClean="0"/>
              <a:t> من الرأي .</a:t>
            </a:r>
            <a:endParaRPr lang="en-US" sz="4000" b="1" dirty="0" smtClean="0"/>
          </a:p>
          <a:p>
            <a:pPr algn="just">
              <a:buNone/>
            </a:pPr>
            <a:endParaRPr lang="en-US" sz="40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05000"/>
            <a:ext cx="8686800" cy="1905000"/>
          </a:xfrm>
          <a:solidFill>
            <a:srgbClr val="FF0000"/>
          </a:solidFill>
          <a:effectLst>
            <a:outerShdw blurRad="152400" dist="317500" dir="5400000" sx="90000" sy="-19000" rotWithShape="0">
              <a:prstClr val="black">
                <a:alpha val="15000"/>
              </a:prstClr>
            </a:outerShdw>
          </a:effectLst>
        </p:spPr>
        <p:txBody>
          <a:bodyPr>
            <a:noAutofit/>
          </a:bodyPr>
          <a:lstStyle/>
          <a:p>
            <a:pPr algn="ctr">
              <a:buNone/>
            </a:pPr>
            <a:r>
              <a:rPr lang="ar-SA" sz="5400" b="1" dirty="0" smtClean="0">
                <a:solidFill>
                  <a:srgbClr val="FFFF00"/>
                </a:solidFill>
              </a:rPr>
              <a:t>الخصائص الرئيسية لجودة تقرير مراجع الحسابات وتنظيمه</a:t>
            </a:r>
            <a:endParaRPr lang="en-US" sz="5400" dirty="0" smtClean="0">
              <a:solidFill>
                <a:srgbClr val="FFFF00"/>
              </a:solidFill>
            </a:endParaRPr>
          </a:p>
          <a:p>
            <a:pPr algn="ctr">
              <a:buNone/>
            </a:pPr>
            <a:endParaRPr lang="en-US" sz="5400" b="1" dirty="0">
              <a:solidFill>
                <a:srgbClr val="FFFF00"/>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791200"/>
          </a:xfrm>
          <a:solidFill>
            <a:srgbClr val="FFFF00"/>
          </a:solidFill>
        </p:spPr>
        <p:txBody>
          <a:bodyPr>
            <a:noAutofit/>
          </a:bodyPr>
          <a:lstStyle/>
          <a:p>
            <a:pPr algn="just">
              <a:buNone/>
            </a:pPr>
            <a:r>
              <a:rPr lang="ar-SA" sz="4400" b="1" u="sng" dirty="0" smtClean="0">
                <a:solidFill>
                  <a:srgbClr val="FF0000"/>
                </a:solidFill>
                <a:latin typeface="Andalus" pitchFamily="18" charset="-78"/>
                <a:cs typeface="Andalus" pitchFamily="18" charset="-78"/>
              </a:rPr>
              <a:t>رأى الجمعية </a:t>
            </a:r>
            <a:r>
              <a:rPr lang="ar-SA" sz="4400" b="1" u="sng" dirty="0" err="1" smtClean="0">
                <a:solidFill>
                  <a:srgbClr val="FF0000"/>
                </a:solidFill>
                <a:latin typeface="Andalus" pitchFamily="18" charset="-78"/>
                <a:cs typeface="Andalus" pitchFamily="18" charset="-78"/>
              </a:rPr>
              <a:t>الامريكية</a:t>
            </a:r>
            <a:r>
              <a:rPr lang="ar-SA" sz="4400" b="1" u="sng" dirty="0" smtClean="0">
                <a:solidFill>
                  <a:srgbClr val="FF0000"/>
                </a:solidFill>
                <a:latin typeface="Andalus" pitchFamily="18" charset="-78"/>
                <a:cs typeface="Andalus" pitchFamily="18" charset="-78"/>
              </a:rPr>
              <a:t> للمحاسبة </a:t>
            </a:r>
            <a:endParaRPr lang="en-US" sz="4400" b="1" u="sng" dirty="0" smtClean="0">
              <a:solidFill>
                <a:srgbClr val="FF0000"/>
              </a:solidFill>
              <a:latin typeface="Andalus" pitchFamily="18" charset="-78"/>
              <a:cs typeface="Andalus" pitchFamily="18" charset="-78"/>
            </a:endParaRPr>
          </a:p>
          <a:p>
            <a:pPr marL="57150" indent="-57150" algn="just">
              <a:buNone/>
            </a:pPr>
            <a:r>
              <a:rPr lang="ar-SA" sz="3600" b="1" dirty="0" smtClean="0"/>
              <a:t>ترى الجمعية الأمريكية للمحاسبة </a:t>
            </a:r>
            <a:r>
              <a:rPr lang="en-US" sz="3600" b="1" dirty="0" smtClean="0"/>
              <a:t>(A . A . A) </a:t>
            </a:r>
            <a:r>
              <a:rPr lang="ar-SA" sz="3600" b="1" dirty="0" smtClean="0"/>
              <a:t>أن الخصائص الرئيسية </a:t>
            </a:r>
            <a:r>
              <a:rPr lang="ar-SA" sz="3600" b="1" dirty="0" err="1" smtClean="0"/>
              <a:t>التى</a:t>
            </a:r>
            <a:r>
              <a:rPr lang="ar-SA" sz="3600" b="1" dirty="0" smtClean="0"/>
              <a:t> يجب على مراجع الحسابات مراعاتها عند </a:t>
            </a:r>
            <a:r>
              <a:rPr lang="ar-SA" sz="3600" b="1" dirty="0" err="1" smtClean="0"/>
              <a:t>اعداد</a:t>
            </a:r>
            <a:r>
              <a:rPr lang="ar-SA" sz="3600" b="1" dirty="0" smtClean="0"/>
              <a:t> تقرير المراجعة والتي تتمثل في </a:t>
            </a:r>
            <a:r>
              <a:rPr lang="ar-SA" sz="3600" b="1" dirty="0" err="1" smtClean="0"/>
              <a:t>الاتي</a:t>
            </a:r>
            <a:r>
              <a:rPr lang="ar-SA" sz="3600" b="1" dirty="0" smtClean="0"/>
              <a:t>: </a:t>
            </a:r>
            <a:endParaRPr lang="en-US" sz="3600" b="1" dirty="0" smtClean="0"/>
          </a:p>
          <a:p>
            <a:pPr marL="742950" lvl="0" indent="-742950" algn="just">
              <a:buFont typeface="+mj-cs"/>
              <a:buAutoNum type="arabic2Minus"/>
            </a:pPr>
            <a:r>
              <a:rPr lang="ar-SA" sz="3600" b="1" dirty="0" smtClean="0"/>
              <a:t> عدم التحيز (الصدق والأمانة) .</a:t>
            </a:r>
            <a:endParaRPr lang="en-US" sz="3600" b="1" dirty="0" smtClean="0"/>
          </a:p>
          <a:p>
            <a:pPr marL="742950" lvl="0" indent="-742950" algn="just">
              <a:buFont typeface="+mj-cs"/>
              <a:buAutoNum type="arabic2Minus"/>
            </a:pPr>
            <a:r>
              <a:rPr lang="ar-SA" sz="3600" b="1" dirty="0" smtClean="0"/>
              <a:t>تجنب استخدام المصطلحات الغامضة (الصراحة والوضوح).</a:t>
            </a:r>
            <a:endParaRPr lang="en-US" sz="3600" b="1" dirty="0" smtClean="0"/>
          </a:p>
          <a:p>
            <a:pPr marL="742950" lvl="0" indent="-742950" algn="just">
              <a:buFont typeface="+mj-cs"/>
              <a:buAutoNum type="arabic2Minus"/>
            </a:pPr>
            <a:r>
              <a:rPr lang="ar-SA" sz="3600" b="1" dirty="0" smtClean="0"/>
              <a:t>تناسب صياغة التقرير مع مستوى إدراك مستخدميه.</a:t>
            </a:r>
            <a:endParaRPr lang="en-US" sz="3600" b="1" dirty="0" smtClean="0"/>
          </a:p>
          <a:p>
            <a:pPr algn="just">
              <a:buNone/>
            </a:pP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791200"/>
          </a:xfrm>
          <a:solidFill>
            <a:srgbClr val="FFFF00"/>
          </a:solidFill>
        </p:spPr>
        <p:txBody>
          <a:bodyPr>
            <a:noAutofit/>
          </a:bodyPr>
          <a:lstStyle/>
          <a:p>
            <a:pPr marL="742950" lvl="0" indent="-742950" algn="just">
              <a:buFont typeface="+mj-cs"/>
              <a:buAutoNum type="arabic2Minus" startAt="4"/>
            </a:pPr>
            <a:r>
              <a:rPr lang="ar-SA" sz="4400" b="1" dirty="0" smtClean="0"/>
              <a:t>توضيح الإجراءات والخطوات </a:t>
            </a:r>
            <a:r>
              <a:rPr lang="ar-SA" sz="4400" b="1" dirty="0" err="1" smtClean="0"/>
              <a:t>التى</a:t>
            </a:r>
            <a:r>
              <a:rPr lang="ar-SA" sz="4400" b="1" dirty="0" smtClean="0"/>
              <a:t> قام </a:t>
            </a:r>
            <a:r>
              <a:rPr lang="ar-SA" sz="4400" b="1" dirty="0" err="1" smtClean="0"/>
              <a:t>بها</a:t>
            </a:r>
            <a:r>
              <a:rPr lang="ar-SA" sz="4400" b="1" dirty="0" smtClean="0"/>
              <a:t> عند تدقيقه للبنود ذات الأهمية القصوى والنتائج التي توصل إليها مع بيان المعايير التي تم استخدامها للوصول إلى هذا الرأي حتى يمكن للغير تحديد درجة اعتمادهم على </a:t>
            </a:r>
            <a:r>
              <a:rPr lang="ar-SA" sz="4400" b="1" dirty="0" err="1" smtClean="0"/>
              <a:t>ماهو</a:t>
            </a:r>
            <a:r>
              <a:rPr lang="ar-SA" sz="4400" b="1" dirty="0" smtClean="0"/>
              <a:t> معروض أمامهم.</a:t>
            </a:r>
            <a:endParaRPr lang="en-US" sz="4400" b="1" dirty="0" smtClean="0"/>
          </a:p>
          <a:p>
            <a:pPr marL="742950" lvl="0" indent="-742950" algn="just">
              <a:buFont typeface="+mj-cs"/>
              <a:buAutoNum type="arabic2Minus" startAt="4"/>
            </a:pPr>
            <a:r>
              <a:rPr lang="ar-SA" sz="4400" b="1" dirty="0" smtClean="0"/>
              <a:t>الوقت المناسب (عدم تأخير نتائج المراجعة) </a:t>
            </a:r>
            <a:endParaRPr lang="en-US" sz="4400" b="1" dirty="0" smtClean="0"/>
          </a:p>
          <a:p>
            <a:pPr marL="742950" indent="-742950" algn="just">
              <a:buFont typeface="+mj-cs"/>
              <a:buAutoNum type="arabic2Minus" startAt="4"/>
            </a:pPr>
            <a:endParaRPr lang="en-US" sz="36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4114800"/>
          </a:xfrm>
          <a:solidFill>
            <a:srgbClr val="FF0000"/>
          </a:solidFill>
        </p:spPr>
        <p:txBody>
          <a:bodyPr>
            <a:noAutofit/>
          </a:bodyPr>
          <a:lstStyle/>
          <a:p>
            <a:pPr algn="just">
              <a:buNone/>
            </a:pPr>
            <a:r>
              <a:rPr lang="ar-SA" sz="6000" b="1" u="sng" dirty="0" smtClean="0">
                <a:solidFill>
                  <a:srgbClr val="FFFF00"/>
                </a:solidFill>
                <a:latin typeface="Andalus" pitchFamily="18" charset="-78"/>
                <a:cs typeface="Andalus" pitchFamily="18" charset="-78"/>
              </a:rPr>
              <a:t>تنظيم تقرير مراجع الحسابات من الناحية الشكلية:</a:t>
            </a:r>
          </a:p>
          <a:p>
            <a:pPr lvl="0">
              <a:buNone/>
            </a:pPr>
            <a:r>
              <a:rPr lang="ar-SA" sz="4400" b="1" dirty="0" smtClean="0">
                <a:solidFill>
                  <a:schemeClr val="bg1"/>
                </a:solidFill>
              </a:rPr>
              <a:t>من الناحية الشكلية فإن تنظيم تقرير مراجع الحسابات يقتضى تقسيمه إلى قسمين رئيسين هما:</a:t>
            </a:r>
          </a:p>
          <a:p>
            <a:pPr marL="57150" indent="-57150" algn="just">
              <a:buFont typeface="+mj-cs"/>
              <a:buAutoNum type="arabic2Minus" startAt="4"/>
            </a:pPr>
            <a:endParaRPr lang="en-US" sz="5400" b="1" dirty="0">
              <a:solidFill>
                <a:srgbClr val="FFFF00"/>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791200"/>
          </a:xfrm>
          <a:solidFill>
            <a:srgbClr val="FFFF00"/>
          </a:solidFill>
        </p:spPr>
        <p:txBody>
          <a:bodyPr>
            <a:noAutofit/>
          </a:bodyPr>
          <a:lstStyle/>
          <a:p>
            <a:pPr algn="just">
              <a:buNone/>
            </a:pPr>
            <a:r>
              <a:rPr lang="ar-SA" b="1" u="sng" dirty="0" smtClean="0"/>
              <a:t>أولاً</a:t>
            </a:r>
            <a:r>
              <a:rPr lang="en-US" b="1" u="sng" dirty="0" smtClean="0"/>
              <a:t>: </a:t>
            </a:r>
            <a:r>
              <a:rPr lang="ar-SA" b="1" u="sng" dirty="0" smtClean="0"/>
              <a:t> قسم النطاق: </a:t>
            </a:r>
            <a:endParaRPr lang="en-US" b="1" u="sng" dirty="0" smtClean="0"/>
          </a:p>
          <a:p>
            <a:pPr algn="just">
              <a:buNone/>
            </a:pPr>
            <a:r>
              <a:rPr lang="ar-SA" b="1" dirty="0" smtClean="0"/>
              <a:t>ويشمل </a:t>
            </a:r>
            <a:r>
              <a:rPr lang="ar-SA" b="1" dirty="0" err="1" smtClean="0"/>
              <a:t>الاتي</a:t>
            </a:r>
            <a:r>
              <a:rPr lang="ar-SA" b="1" dirty="0" smtClean="0"/>
              <a:t> : </a:t>
            </a:r>
            <a:endParaRPr lang="en-US" b="1" dirty="0" smtClean="0"/>
          </a:p>
          <a:p>
            <a:pPr algn="just">
              <a:buNone/>
            </a:pPr>
            <a:r>
              <a:rPr lang="ar-SA" b="1" dirty="0" smtClean="0"/>
              <a:t>أ. </a:t>
            </a:r>
            <a:r>
              <a:rPr lang="ar-SA" b="1" dirty="0" smtClean="0">
                <a:solidFill>
                  <a:srgbClr val="3333FF"/>
                </a:solidFill>
              </a:rPr>
              <a:t>فقرة المقدمة : </a:t>
            </a:r>
            <a:r>
              <a:rPr lang="ar-SA" b="1" dirty="0" err="1" smtClean="0">
                <a:solidFill>
                  <a:srgbClr val="3333FF"/>
                </a:solidFill>
              </a:rPr>
              <a:t>والتى</a:t>
            </a:r>
            <a:r>
              <a:rPr lang="ar-SA" b="1" dirty="0" smtClean="0">
                <a:solidFill>
                  <a:srgbClr val="3333FF"/>
                </a:solidFill>
              </a:rPr>
              <a:t> تتضمن نوع الخدمة </a:t>
            </a:r>
            <a:r>
              <a:rPr lang="ar-SA" b="1" dirty="0" err="1" smtClean="0">
                <a:solidFill>
                  <a:srgbClr val="3333FF"/>
                </a:solidFill>
              </a:rPr>
              <a:t>المؤداة</a:t>
            </a:r>
            <a:r>
              <a:rPr lang="ar-SA" b="1" dirty="0" smtClean="0">
                <a:solidFill>
                  <a:srgbClr val="3333FF"/>
                </a:solidFill>
              </a:rPr>
              <a:t> والقوائم المالية محل المراجعة واسم المنشأة وتاريخ القوائم المالية (فترة المراجعة) .</a:t>
            </a:r>
            <a:endParaRPr lang="en-US" b="1" dirty="0" smtClean="0">
              <a:solidFill>
                <a:srgbClr val="3333FF"/>
              </a:solidFill>
            </a:endParaRPr>
          </a:p>
          <a:p>
            <a:pPr algn="just">
              <a:buNone/>
            </a:pPr>
            <a:r>
              <a:rPr lang="ar-SA" b="1" dirty="0" smtClean="0"/>
              <a:t>ب. </a:t>
            </a:r>
            <a:r>
              <a:rPr lang="ar-SA" b="1" dirty="0" smtClean="0">
                <a:solidFill>
                  <a:srgbClr val="3333FF"/>
                </a:solidFill>
              </a:rPr>
              <a:t>فقرة النطاق </a:t>
            </a:r>
            <a:r>
              <a:rPr lang="ar-SA" b="1" dirty="0" err="1" smtClean="0">
                <a:solidFill>
                  <a:srgbClr val="3333FF"/>
                </a:solidFill>
              </a:rPr>
              <a:t>والتى</a:t>
            </a:r>
            <a:r>
              <a:rPr lang="ar-SA" b="1" dirty="0" smtClean="0">
                <a:solidFill>
                  <a:srgbClr val="3333FF"/>
                </a:solidFill>
              </a:rPr>
              <a:t> تتضمن مدى الالتزام بمعايير المحاسبة المتعارف عليها في إعداد القوائم المالية محل المراجعة ومدى التزام مراجع الحسابات بمعايير المراجعة من حيث : </a:t>
            </a:r>
            <a:endParaRPr lang="en-US" b="1" dirty="0" smtClean="0">
              <a:solidFill>
                <a:srgbClr val="3333FF"/>
              </a:solidFill>
            </a:endParaRPr>
          </a:p>
          <a:p>
            <a:pPr marL="514350" lvl="0" indent="-514350" algn="just">
              <a:buFont typeface="+mj-lt"/>
              <a:buAutoNum type="arabicPeriod"/>
            </a:pPr>
            <a:r>
              <a:rPr lang="ar-SA" b="1" dirty="0" smtClean="0"/>
              <a:t>التخطيط لعملية المراجعة </a:t>
            </a:r>
            <a:endParaRPr lang="en-US" b="1" dirty="0" smtClean="0"/>
          </a:p>
          <a:p>
            <a:pPr marL="514350" lvl="0" indent="-514350" algn="just">
              <a:buFont typeface="+mj-lt"/>
              <a:buAutoNum type="arabicPeriod"/>
            </a:pPr>
            <a:r>
              <a:rPr lang="ar-SA" b="1" dirty="0" smtClean="0"/>
              <a:t>الفحص الاختباري للأدلة والقرائن. </a:t>
            </a:r>
            <a:endParaRPr lang="en-US" b="1" dirty="0" smtClean="0"/>
          </a:p>
          <a:p>
            <a:pPr marL="742950" indent="-742950" algn="just">
              <a:buNone/>
            </a:pPr>
            <a:endParaRPr lang="en-US"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8" presetClass="entr" presetSubtype="0" accel="50000" fill="hold" grpId="0" nodeType="clickEffect">
                                  <p:stCondLst>
                                    <p:cond delay="0"/>
                                  </p:stCondLst>
                                  <p:iterate type="wd">
                                    <p:tmPct val="50000"/>
                                  </p:iterate>
                                  <p:childTnLst>
                                    <p:set>
                                      <p:cBhvr>
                                        <p:cTn id="60" dur="1" fill="hold">
                                          <p:stCondLst>
                                            <p:cond delay="0"/>
                                          </p:stCondLst>
                                        </p:cTn>
                                        <p:tgtEl>
                                          <p:spTgt spid="3">
                                            <p:txEl>
                                              <p:pRg st="5" end="5"/>
                                            </p:txEl>
                                          </p:spTgt>
                                        </p:tgtEl>
                                        <p:attrNameLst>
                                          <p:attrName>style.visibility</p:attrName>
                                        </p:attrNameLst>
                                      </p:cBhvr>
                                      <p:to>
                                        <p:strVal val="visible"/>
                                      </p:to>
                                    </p:set>
                                    <p:set>
                                      <p:cBhvr>
                                        <p:cTn id="61" dur="455" fill="hold">
                                          <p:stCondLst>
                                            <p:cond delay="0"/>
                                          </p:stCondLst>
                                        </p:cTn>
                                        <p:tgtEl>
                                          <p:spTgt spid="3">
                                            <p:txEl>
                                              <p:pRg st="5" end="5"/>
                                            </p:txEl>
                                          </p:spTgt>
                                        </p:tgtEl>
                                        <p:attrNameLst>
                                          <p:attrName>style.rotation</p:attrName>
                                        </p:attrNameLst>
                                      </p:cBhvr>
                                      <p:to>
                                        <p:strVal val="-45.0"/>
                                      </p:to>
                                    </p:set>
                                    <p:anim calcmode="lin" valueType="num">
                                      <p:cBhvr>
                                        <p:cTn id="62" dur="455" fill="hold">
                                          <p:stCondLst>
                                            <p:cond delay="455"/>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63" dur="455"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64" dur="156" decel="50000" autoRev="1" fill="hold">
                                          <p:stCondLst>
                                            <p:cond delay="455"/>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65" dur="136" fill="hold">
                                          <p:stCondLst>
                                            <p:cond delay="864"/>
                                          </p:stCondLst>
                                        </p:cTn>
                                        <p:tgtEl>
                                          <p:spTgt spid="3">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86800" cy="3505200"/>
          </a:xfrm>
          <a:solidFill>
            <a:schemeClr val="bg1"/>
          </a:solidFill>
        </p:spPr>
        <p:txBody>
          <a:bodyPr>
            <a:noAutofit/>
          </a:bodyPr>
          <a:lstStyle/>
          <a:p>
            <a:pPr marL="514350" lvl="0" indent="-514350">
              <a:buFont typeface="+mj-lt"/>
              <a:buAutoNum type="arabicPeriod" startAt="3"/>
            </a:pPr>
            <a:r>
              <a:rPr lang="ar-SA" sz="4000" b="1" dirty="0" smtClean="0"/>
              <a:t>تقويم المبادئ المحاسبية التي استخدمت في إعداد القوائم المالية محل  المراجعة.</a:t>
            </a:r>
            <a:endParaRPr lang="en-US" sz="4000" b="1" dirty="0" smtClean="0"/>
          </a:p>
          <a:p>
            <a:pPr marL="514350" lvl="0" indent="-514350">
              <a:buFont typeface="+mj-lt"/>
              <a:buAutoNum type="arabicPeriod" startAt="3"/>
            </a:pPr>
            <a:r>
              <a:rPr lang="ar-SA" sz="4000" b="1" dirty="0" smtClean="0"/>
              <a:t> تقويم العرض العام للقوائم المالية .</a:t>
            </a:r>
            <a:endParaRPr lang="en-US" sz="4000" b="1" dirty="0" smtClean="0"/>
          </a:p>
          <a:p>
            <a:pPr marL="514350" lvl="0" indent="-514350">
              <a:buFont typeface="+mj-lt"/>
              <a:buAutoNum type="arabicPeriod" startAt="3"/>
            </a:pPr>
            <a:r>
              <a:rPr lang="ar-SA" sz="4000" b="1" dirty="0" smtClean="0"/>
              <a:t> الإفصاح عن مدى </a:t>
            </a:r>
            <a:r>
              <a:rPr lang="ar-SA" sz="4000" b="1" dirty="0" err="1" smtClean="0"/>
              <a:t>امداد</a:t>
            </a:r>
            <a:r>
              <a:rPr lang="ar-SA" sz="4000" b="1" dirty="0" smtClean="0"/>
              <a:t> عملية المراجعة لمراجع الحسابات </a:t>
            </a:r>
            <a:r>
              <a:rPr lang="ar-SA" sz="4000" b="1" dirty="0" err="1" smtClean="0"/>
              <a:t>باساس</a:t>
            </a:r>
            <a:r>
              <a:rPr lang="ar-SA" sz="4000" b="1" dirty="0" smtClean="0"/>
              <a:t> مناسب </a:t>
            </a:r>
            <a:r>
              <a:rPr lang="ar-SA" sz="4000" b="1" dirty="0" err="1" smtClean="0"/>
              <a:t>لأبداء</a:t>
            </a:r>
            <a:r>
              <a:rPr lang="ar-SA" sz="4000" b="1" dirty="0" smtClean="0"/>
              <a:t> رأيه .</a:t>
            </a:r>
            <a:endParaRPr lang="en-US" sz="4000" b="1" dirty="0" smtClean="0"/>
          </a:p>
          <a:p>
            <a:pPr marL="742950" indent="-742950" algn="just">
              <a:buNone/>
            </a:pPr>
            <a:endParaRPr lang="en-US" sz="40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DD9FAF"/>
          </a:solidFill>
          <a:scene3d>
            <a:camera prst="orthographicFront"/>
            <a:lightRig rig="threePt" dir="t"/>
          </a:scene3d>
          <a:sp3d>
            <a:bevelT w="114300" prst="artDeco"/>
          </a:sp3d>
        </p:spPr>
        <p:txBody>
          <a:bodyPr>
            <a:normAutofit/>
          </a:bodyPr>
          <a:lstStyle/>
          <a:p>
            <a:pPr lvl="1" algn="ctr" rtl="1">
              <a:spcBef>
                <a:spcPct val="0"/>
              </a:spcBef>
            </a:pPr>
            <a:r>
              <a:rPr lang="ar-SA" sz="5400" b="1" dirty="0" smtClean="0"/>
              <a:t>تعريف تقرير مراجع الحسابات</a:t>
            </a:r>
            <a:endParaRPr lang="en-US" sz="5400" b="1" dirty="0">
              <a:solidFill>
                <a:srgbClr val="3333FF"/>
              </a:solidFill>
              <a:latin typeface="Arial" pitchFamily="34" charset="0"/>
              <a:cs typeface="Arial" pitchFamily="34" charset="0"/>
            </a:endParaRPr>
          </a:p>
        </p:txBody>
      </p:sp>
      <p:sp>
        <p:nvSpPr>
          <p:cNvPr id="3" name="Content Placeholder 2"/>
          <p:cNvSpPr>
            <a:spLocks noGrp="1"/>
          </p:cNvSpPr>
          <p:nvPr>
            <p:ph idx="1"/>
          </p:nvPr>
        </p:nvSpPr>
        <p:spPr>
          <a:xfrm>
            <a:off x="228600" y="1143000"/>
            <a:ext cx="8686800" cy="5334000"/>
          </a:xfrm>
          <a:solidFill>
            <a:srgbClr val="FFFF00"/>
          </a:solidFill>
        </p:spPr>
        <p:txBody>
          <a:bodyPr>
            <a:noAutofit/>
          </a:bodyPr>
          <a:lstStyle/>
          <a:p>
            <a:pPr marL="57150" indent="-57150" algn="just">
              <a:buNone/>
            </a:pPr>
            <a:r>
              <a:rPr lang="ar-SA" sz="4400" b="1" dirty="0" smtClean="0"/>
              <a:t> يعرف تقرير مراجع الحسابات بأنه وثيقة مكتوبة صادرة من شخص </a:t>
            </a:r>
            <a:r>
              <a:rPr lang="ar-SA" sz="4400" b="1" dirty="0" err="1" smtClean="0"/>
              <a:t>مهنى</a:t>
            </a:r>
            <a:r>
              <a:rPr lang="ar-SA" sz="4400" b="1" dirty="0" smtClean="0"/>
              <a:t> يكون أهلاً لإبداء رأي </a:t>
            </a:r>
            <a:r>
              <a:rPr lang="ar-SA" sz="4400" b="1" dirty="0" err="1" smtClean="0"/>
              <a:t>فنى</a:t>
            </a:r>
            <a:r>
              <a:rPr lang="ar-SA" sz="4400" b="1" dirty="0" smtClean="0"/>
              <a:t> محايد بهدف إعلام </a:t>
            </a:r>
            <a:r>
              <a:rPr lang="ar-SA" sz="4400" b="1" dirty="0" err="1" smtClean="0"/>
              <a:t>مستخدمى</a:t>
            </a:r>
            <a:r>
              <a:rPr lang="ar-SA" sz="4400" b="1" dirty="0" smtClean="0"/>
              <a:t> المعلومات حول درجة التطابق بين المعلومات الاقتصادية بمعناها المتعارف عليه </a:t>
            </a:r>
            <a:r>
              <a:rPr lang="en-US" sz="4400" b="1" dirty="0" smtClean="0"/>
              <a:t>–</a:t>
            </a:r>
            <a:r>
              <a:rPr lang="ar-SA" sz="4400" b="1" dirty="0" smtClean="0"/>
              <a:t> كنص الفحص </a:t>
            </a:r>
            <a:r>
              <a:rPr lang="ar-SA" sz="4400" b="1" dirty="0" err="1" smtClean="0"/>
              <a:t>الانتقادي</a:t>
            </a:r>
            <a:r>
              <a:rPr lang="ar-SA" sz="4400" b="1" dirty="0" smtClean="0"/>
              <a:t> المنظم لأنظمة الرقابة الداخلية والبيانات والمعلومات المحاسبية المبينة </a:t>
            </a:r>
            <a:r>
              <a:rPr lang="ar-SA" sz="4400" b="1" dirty="0" err="1" smtClean="0"/>
              <a:t>فى</a:t>
            </a:r>
            <a:r>
              <a:rPr lang="ar-SA" sz="4400" b="1" dirty="0" smtClean="0"/>
              <a:t> الدفاتر والسجلات</a:t>
            </a: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019800"/>
          </a:xfrm>
          <a:solidFill>
            <a:schemeClr val="bg1"/>
          </a:solidFill>
        </p:spPr>
        <p:txBody>
          <a:bodyPr>
            <a:noAutofit/>
          </a:bodyPr>
          <a:lstStyle/>
          <a:p>
            <a:pPr>
              <a:buNone/>
            </a:pPr>
            <a:r>
              <a:rPr lang="ar-SA" sz="4800" b="1" u="sng" dirty="0" smtClean="0">
                <a:solidFill>
                  <a:srgbClr val="3333FF"/>
                </a:solidFill>
              </a:rPr>
              <a:t>ثانياً</a:t>
            </a:r>
            <a:r>
              <a:rPr lang="en-US" sz="4800" b="1" u="sng" dirty="0" smtClean="0">
                <a:solidFill>
                  <a:srgbClr val="3333FF"/>
                </a:solidFill>
              </a:rPr>
              <a:t>: </a:t>
            </a:r>
            <a:r>
              <a:rPr lang="ar-SA" sz="4800" b="1" u="sng" dirty="0" smtClean="0">
                <a:solidFill>
                  <a:srgbClr val="3333FF"/>
                </a:solidFill>
              </a:rPr>
              <a:t>قسم </a:t>
            </a:r>
            <a:r>
              <a:rPr lang="ar-SA" sz="4800" b="1" u="sng" dirty="0" err="1" smtClean="0">
                <a:solidFill>
                  <a:srgbClr val="3333FF"/>
                </a:solidFill>
              </a:rPr>
              <a:t>الرأى</a:t>
            </a:r>
            <a:r>
              <a:rPr lang="ar-SA" sz="4800" b="1" u="sng" dirty="0" smtClean="0">
                <a:solidFill>
                  <a:srgbClr val="3333FF"/>
                </a:solidFill>
              </a:rPr>
              <a:t>:</a:t>
            </a:r>
            <a:endParaRPr lang="en-US" sz="4800" b="1" u="sng" dirty="0" smtClean="0">
              <a:solidFill>
                <a:srgbClr val="3333FF"/>
              </a:solidFill>
            </a:endParaRPr>
          </a:p>
          <a:p>
            <a:pPr algn="just">
              <a:buNone/>
            </a:pPr>
            <a:r>
              <a:rPr lang="ar-SA" sz="4800" b="1" dirty="0" smtClean="0"/>
              <a:t>وفيه يعبر مراجع الحسابات عن رأيه في ما إذا كانت القوائم المالية محل المراجعة تعبر بعدالة عن نتائج الأعمال والموقف المالي . </a:t>
            </a:r>
            <a:endParaRPr lang="en-US" sz="4800" b="1" dirty="0" smtClean="0"/>
          </a:p>
          <a:p>
            <a:pPr algn="just">
              <a:buNone/>
            </a:pPr>
            <a:r>
              <a:rPr lang="ar-SA" sz="4800" b="1" dirty="0" smtClean="0">
                <a:solidFill>
                  <a:srgbClr val="FF0000"/>
                </a:solidFill>
              </a:rPr>
              <a:t>وعادة فإن هذا القسم يزيل باسم وعنوان مراجع الحسابات وتاريخ عملية المراجعة كما يجب أن يُمهر </a:t>
            </a:r>
            <a:r>
              <a:rPr lang="ar-SA" sz="4800" b="1" dirty="0" err="1" smtClean="0">
                <a:solidFill>
                  <a:srgbClr val="FF0000"/>
                </a:solidFill>
              </a:rPr>
              <a:t>بتوقيعة</a:t>
            </a:r>
            <a:r>
              <a:rPr lang="ar-SA" sz="4800" b="1" dirty="0" smtClean="0">
                <a:solidFill>
                  <a:srgbClr val="FF0000"/>
                </a:solidFill>
              </a:rPr>
              <a:t> وخاتمه .</a:t>
            </a:r>
            <a:endParaRPr lang="en-US" sz="4800" b="1" dirty="0" smtClean="0">
              <a:solidFill>
                <a:srgbClr val="FF0000"/>
              </a:solidFill>
            </a:endParaRPr>
          </a:p>
          <a:p>
            <a:pPr marL="742950" indent="-742950" algn="just">
              <a:buNone/>
            </a:pPr>
            <a:endParaRPr lang="en-US" sz="48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rgbClr val="F8B049"/>
            </a:gs>
            <a:gs pos="21001">
              <a:srgbClr val="F8B049"/>
            </a:gs>
            <a:gs pos="63000">
              <a:srgbClr val="FEE7F2"/>
            </a:gs>
            <a:gs pos="67000">
              <a:srgbClr val="F952A0"/>
            </a:gs>
            <a:gs pos="69000">
              <a:srgbClr val="C50849"/>
            </a:gs>
            <a:gs pos="82001">
              <a:srgbClr val="B43E85"/>
            </a:gs>
            <a:gs pos="100000">
              <a:srgbClr val="F8B049"/>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a:solidFill>
            <a:srgbClr val="3333FF"/>
          </a:solidFill>
        </p:spPr>
        <p:txBody>
          <a:bodyPr>
            <a:normAutofit/>
          </a:bodyPr>
          <a:lstStyle/>
          <a:p>
            <a:r>
              <a:rPr lang="ar-SA" sz="5400" dirty="0" smtClean="0">
                <a:solidFill>
                  <a:schemeClr val="bg1"/>
                </a:solidFill>
                <a:cs typeface="MCS Hor 1 S_I Snail 2000" pitchFamily="2" charset="-78"/>
              </a:rPr>
              <a:t>ولكم خالص شكري</a:t>
            </a:r>
            <a:endParaRPr lang="ar-SA" sz="5400" dirty="0">
              <a:solidFill>
                <a:schemeClr val="bg1"/>
              </a:solidFill>
              <a:cs typeface="MCS Hor 1 S_I Snail 2000" pitchFamily="2" charset="-78"/>
            </a:endParaRPr>
          </a:p>
        </p:txBody>
      </p:sp>
      <p:pic>
        <p:nvPicPr>
          <p:cNvPr id="660482" name="Picture 2" descr="C:\Program Files\Microsoft Office\MEDIA\CAGCAT10\j0281904.wmf"/>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0" nodeType="after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660482"/>
                                        </p:tgtEl>
                                      </p:cBhvr>
                                    </p:animEffect>
                                    <p:animScale>
                                      <p:cBhvr>
                                        <p:cTn id="13" dur="250" autoRev="1" fill="hold"/>
                                        <p:tgtEl>
                                          <p:spTgt spid="66048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5638800"/>
          </a:xfrm>
          <a:solidFill>
            <a:srgbClr val="FFFF00"/>
          </a:solidFill>
        </p:spPr>
        <p:txBody>
          <a:bodyPr>
            <a:noAutofit/>
          </a:bodyPr>
          <a:lstStyle/>
          <a:p>
            <a:pPr marL="57150" indent="-57150" algn="just">
              <a:buNone/>
            </a:pPr>
            <a:r>
              <a:rPr lang="ar-SA" sz="4400" b="1" dirty="0" smtClean="0"/>
              <a:t>والقوائم المالية بواسطة المدقق الخارجي وبما يتماشى مع المتطلبات القانونية والقواعد المهنية بهدف إبداء رأي </a:t>
            </a:r>
            <a:r>
              <a:rPr lang="ar-SA" sz="4400" b="1" dirty="0" err="1" smtClean="0"/>
              <a:t>فنى</a:t>
            </a:r>
            <a:r>
              <a:rPr lang="ar-SA" sz="4400" b="1" dirty="0" smtClean="0"/>
              <a:t> محايد عن مدى دقة وصحة البيانات والمعلومات للاعتماد عليها وما إذا كانت القوائم المالية التي أعدتها المنشأة تعطي صورة صادقة وعادلة عن المركز المالي للمنشأة ونتائج أعمالها  </a:t>
            </a:r>
            <a:r>
              <a:rPr lang="ar-SA" sz="4400" b="1" dirty="0" err="1" smtClean="0"/>
              <a:t>فى</a:t>
            </a:r>
            <a:r>
              <a:rPr lang="ar-SA" sz="4400" b="1" dirty="0" smtClean="0"/>
              <a:t> السنة المالية محل  التدقيق.</a:t>
            </a:r>
            <a:endParaRPr lang="en-US" sz="4400" dirty="0" smtClean="0"/>
          </a:p>
          <a:p>
            <a:pPr marL="0" indent="0" algn="just">
              <a:buNone/>
            </a:pPr>
            <a:endParaRPr lang="en-US" sz="4400" b="1"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5638800"/>
          </a:xfrm>
          <a:solidFill>
            <a:schemeClr val="bg1"/>
          </a:solidFill>
        </p:spPr>
        <p:txBody>
          <a:bodyPr>
            <a:noAutofit/>
          </a:bodyPr>
          <a:lstStyle/>
          <a:p>
            <a:pPr algn="just">
              <a:buNone/>
            </a:pPr>
            <a:r>
              <a:rPr lang="ar-SA" sz="3600" b="1" dirty="0" smtClean="0">
                <a:solidFill>
                  <a:srgbClr val="FF0000"/>
                </a:solidFill>
              </a:rPr>
              <a:t>أن تقرير مراجع الحسابات يجب أن يتوافر فيه العناصر أو الشروط </a:t>
            </a:r>
            <a:r>
              <a:rPr lang="ar-SA" sz="3600" b="1" dirty="0" err="1" smtClean="0">
                <a:solidFill>
                  <a:srgbClr val="FF0000"/>
                </a:solidFill>
              </a:rPr>
              <a:t>الاتية</a:t>
            </a:r>
            <a:r>
              <a:rPr lang="ar-SA" sz="3600" b="1" dirty="0" smtClean="0">
                <a:solidFill>
                  <a:srgbClr val="FF0000"/>
                </a:solidFill>
              </a:rPr>
              <a:t> : </a:t>
            </a:r>
            <a:endParaRPr lang="en-US" sz="3600" b="1" dirty="0" smtClean="0">
              <a:solidFill>
                <a:srgbClr val="FF0000"/>
              </a:solidFill>
            </a:endParaRPr>
          </a:p>
          <a:p>
            <a:pPr algn="just">
              <a:buNone/>
            </a:pPr>
            <a:r>
              <a:rPr lang="ar-SA" sz="3600" b="1" dirty="0" smtClean="0"/>
              <a:t>1. أن يكون </a:t>
            </a:r>
            <a:r>
              <a:rPr lang="ar-SA" sz="3600" b="1" dirty="0" err="1" smtClean="0"/>
              <a:t>فى</a:t>
            </a:r>
            <a:r>
              <a:rPr lang="ar-SA" sz="3600" b="1" dirty="0" smtClean="0"/>
              <a:t> وثيقة مكتوبة .</a:t>
            </a:r>
            <a:endParaRPr lang="en-US" sz="3600" b="1" dirty="0" smtClean="0"/>
          </a:p>
          <a:p>
            <a:pPr algn="just">
              <a:buNone/>
            </a:pPr>
            <a:r>
              <a:rPr lang="ar-SA" sz="3600" b="1" dirty="0" smtClean="0"/>
              <a:t>2. أن يكون موجهاً </a:t>
            </a:r>
            <a:r>
              <a:rPr lang="ar-SA" sz="3600" b="1" dirty="0" err="1" smtClean="0"/>
              <a:t>فى</a:t>
            </a:r>
            <a:r>
              <a:rPr lang="ar-SA" sz="3600" b="1" dirty="0" smtClean="0"/>
              <a:t> القطاع الخاص إلى مجموعة المساهمين أما </a:t>
            </a:r>
            <a:r>
              <a:rPr lang="ar-SA" sz="3600" b="1" dirty="0" err="1" smtClean="0"/>
              <a:t>فى</a:t>
            </a:r>
            <a:r>
              <a:rPr lang="ar-SA" sz="3600" b="1" dirty="0" smtClean="0"/>
              <a:t> القطاع العام فإن المراجع العام يوجه تقاريره </a:t>
            </a:r>
            <a:r>
              <a:rPr lang="ar-SA" sz="3600" b="1" dirty="0" err="1" smtClean="0"/>
              <a:t>الى</a:t>
            </a:r>
            <a:r>
              <a:rPr lang="ar-SA" sz="3600" b="1" dirty="0" smtClean="0"/>
              <a:t> السلطة التشريعية بصورة إلى الجهات المشرفة على وحدات القطاع العام محل المراجعة.</a:t>
            </a:r>
            <a:endParaRPr lang="en-US" sz="3600" b="1" dirty="0" smtClean="0"/>
          </a:p>
          <a:p>
            <a:pPr algn="just">
              <a:buNone/>
            </a:pPr>
            <a:r>
              <a:rPr lang="ar-SA" sz="3600" b="1" dirty="0" smtClean="0"/>
              <a:t>3. أن يحمل التقرير توقيع المراجع وخاتمه.</a:t>
            </a:r>
            <a:endParaRPr lang="en-US" sz="3600" b="1" dirty="0" smtClean="0"/>
          </a:p>
          <a:p>
            <a:pPr algn="just">
              <a:buNone/>
            </a:pPr>
            <a:r>
              <a:rPr lang="ar-SA" sz="3600" b="1" dirty="0" smtClean="0"/>
              <a:t>4. أن يكون التقرير مؤرخاً . </a:t>
            </a:r>
            <a:endParaRPr lang="en-US" sz="36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wd">
                                    <p:tmPct val="50000"/>
                                  </p:iterate>
                                  <p:childTnLst>
                                    <p:set>
                                      <p:cBhvr>
                                        <p:cTn id="51" dur="1" fill="hold">
                                          <p:stCondLst>
                                            <p:cond delay="0"/>
                                          </p:stCondLst>
                                        </p:cTn>
                                        <p:tgtEl>
                                          <p:spTgt spid="3">
                                            <p:txEl>
                                              <p:pRg st="4" end="4"/>
                                            </p:txEl>
                                          </p:spTgt>
                                        </p:tgtEl>
                                        <p:attrNameLst>
                                          <p:attrName>style.visibility</p:attrName>
                                        </p:attrNameLst>
                                      </p:cBhvr>
                                      <p:to>
                                        <p:strVal val="visible"/>
                                      </p:to>
                                    </p:set>
                                    <p:set>
                                      <p:cBhvr>
                                        <p:cTn id="52" dur="455" fill="hold">
                                          <p:stCondLst>
                                            <p:cond delay="0"/>
                                          </p:stCondLst>
                                        </p:cTn>
                                        <p:tgtEl>
                                          <p:spTgt spid="3">
                                            <p:txEl>
                                              <p:pRg st="4" end="4"/>
                                            </p:txEl>
                                          </p:spTgt>
                                        </p:tgtEl>
                                        <p:attrNameLst>
                                          <p:attrName>style.rotation</p:attrName>
                                        </p:attrNameLst>
                                      </p:cBhvr>
                                      <p:to>
                                        <p:strVal val="-45.0"/>
                                      </p:to>
                                    </p:set>
                                    <p:anim calcmode="lin" valueType="num">
                                      <p:cBhvr>
                                        <p:cTn id="53"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4800600"/>
          </a:xfrm>
          <a:solidFill>
            <a:schemeClr val="bg1"/>
          </a:solidFill>
        </p:spPr>
        <p:txBody>
          <a:bodyPr>
            <a:noAutofit/>
          </a:bodyPr>
          <a:lstStyle/>
          <a:p>
            <a:pPr algn="just">
              <a:buNone/>
            </a:pPr>
            <a:r>
              <a:rPr lang="ar-SA" sz="4000" b="1" dirty="0" smtClean="0"/>
              <a:t>5. أن يشير التقرير صراحة إلى الفترة </a:t>
            </a:r>
            <a:r>
              <a:rPr lang="ar-SA" sz="4000" b="1" dirty="0" err="1" smtClean="0"/>
              <a:t>التى</a:t>
            </a:r>
            <a:r>
              <a:rPr lang="ar-SA" sz="4000" b="1" dirty="0" smtClean="0"/>
              <a:t> شملتها المراجعة .</a:t>
            </a:r>
            <a:endParaRPr lang="en-US" sz="4000" b="1" dirty="0" smtClean="0"/>
          </a:p>
          <a:p>
            <a:pPr algn="just">
              <a:buNone/>
            </a:pPr>
            <a:r>
              <a:rPr lang="ar-SA" sz="4000" b="1" dirty="0" smtClean="0"/>
              <a:t>6. أن تكون عبارة التقرير واضحة صريحة وقاطعة </a:t>
            </a:r>
            <a:r>
              <a:rPr lang="ar-SA" sz="4000" b="1" dirty="0" err="1" smtClean="0"/>
              <a:t>ولاتحتمل</a:t>
            </a:r>
            <a:r>
              <a:rPr lang="ar-SA" sz="4000" b="1" dirty="0" smtClean="0"/>
              <a:t> أكثر من مدلول حتى لا تحتاج </a:t>
            </a:r>
            <a:r>
              <a:rPr lang="ar-SA" sz="4000" b="1" dirty="0" err="1" smtClean="0"/>
              <a:t>الي</a:t>
            </a:r>
            <a:r>
              <a:rPr lang="ar-SA" sz="4000" b="1" dirty="0" smtClean="0"/>
              <a:t> تفسير.</a:t>
            </a:r>
            <a:endParaRPr lang="en-US" sz="4000" b="1" dirty="0" smtClean="0"/>
          </a:p>
          <a:p>
            <a:pPr algn="just">
              <a:buNone/>
            </a:pPr>
            <a:r>
              <a:rPr lang="ar-SA" sz="4000" b="1" dirty="0" smtClean="0"/>
              <a:t>7. يجب أن يشير التقرير إلى البيانات التي يستوجبها أي قانون عام كقانون الشركات أو تلك التي يستوجبها النظام </a:t>
            </a:r>
            <a:r>
              <a:rPr lang="ar-SA" sz="4000" b="1" dirty="0" err="1" smtClean="0"/>
              <a:t>الاساسى</a:t>
            </a:r>
            <a:r>
              <a:rPr lang="ar-SA" sz="4000" b="1" dirty="0" smtClean="0"/>
              <a:t> للمنشأة محل المراجعة .</a:t>
            </a:r>
            <a:endParaRPr lang="en-US" sz="40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accent4">
              <a:lumMod val="20000"/>
              <a:lumOff val="80000"/>
            </a:schemeClr>
          </a:solidFill>
        </p:spPr>
        <p:txBody>
          <a:bodyPr>
            <a:noAutofit/>
          </a:bodyPr>
          <a:lstStyle/>
          <a:p>
            <a:pPr algn="just">
              <a:buNone/>
            </a:pPr>
            <a:r>
              <a:rPr lang="ar-SA" sz="4000" b="1" dirty="0" smtClean="0"/>
              <a:t>أهمية تقرير المراجع:</a:t>
            </a:r>
            <a:endParaRPr lang="en-US" sz="4000" b="1" dirty="0" smtClean="0"/>
          </a:p>
          <a:p>
            <a:pPr algn="just">
              <a:buNone/>
            </a:pPr>
            <a:r>
              <a:rPr lang="ar-SA" sz="4000" b="1" dirty="0" smtClean="0"/>
              <a:t>إن التقرير وسيلة ذات أهمية بالغة للأسباب الآتية :</a:t>
            </a:r>
            <a:endParaRPr lang="en-US" sz="4000" b="1" dirty="0" smtClean="0"/>
          </a:p>
          <a:p>
            <a:pPr marL="742950" lvl="0" indent="-742950" algn="just">
              <a:buFont typeface="+mj-lt"/>
              <a:buAutoNum type="arabicPeriod"/>
            </a:pPr>
            <a:r>
              <a:rPr lang="ar-SA" sz="4000" b="1" dirty="0" smtClean="0">
                <a:solidFill>
                  <a:srgbClr val="3333FF"/>
                </a:solidFill>
              </a:rPr>
              <a:t>إنه مستند موثوق فيه ومطلوب لكافة الطوائف التي </a:t>
            </a:r>
            <a:r>
              <a:rPr lang="ar-SA" sz="4000" b="1" dirty="0" err="1" smtClean="0">
                <a:solidFill>
                  <a:srgbClr val="3333FF"/>
                </a:solidFill>
              </a:rPr>
              <a:t>يهمها</a:t>
            </a:r>
            <a:r>
              <a:rPr lang="ar-SA" sz="4000" b="1" dirty="0" smtClean="0">
                <a:solidFill>
                  <a:srgbClr val="3333FF"/>
                </a:solidFill>
              </a:rPr>
              <a:t> التعرف على الأداء المالي للمنشأة.</a:t>
            </a:r>
            <a:endParaRPr lang="en-US" sz="4000" b="1" dirty="0" smtClean="0">
              <a:solidFill>
                <a:srgbClr val="3333FF"/>
              </a:solidFill>
            </a:endParaRPr>
          </a:p>
          <a:p>
            <a:pPr marL="742950" lvl="0" indent="-742950" algn="just">
              <a:buFont typeface="+mj-lt"/>
              <a:buAutoNum type="arabicPeriod"/>
            </a:pPr>
            <a:r>
              <a:rPr lang="ar-SA" sz="4000" b="1" dirty="0" smtClean="0">
                <a:solidFill>
                  <a:srgbClr val="3333FF"/>
                </a:solidFill>
              </a:rPr>
              <a:t> إنه الوسيلة ذات الفعالية لتقديم المعلومات عن الآثار الفعلية والمحتملة لكافة عمليات المنشأة والمحافظة على كيانها ، وعلى علاقتها بالغير بالصورة التي تحقق إشباع مستخدمي معلومات التقرير بقدر الإمكان .</a:t>
            </a:r>
            <a:endParaRPr lang="en-US" sz="4000" b="1" dirty="0" smtClean="0">
              <a:solidFill>
                <a:srgbClr val="3333FF"/>
              </a:solidFill>
            </a:endParaRPr>
          </a:p>
          <a:p>
            <a:pPr algn="just">
              <a:buNone/>
            </a:pPr>
            <a:endParaRPr lang="en-US" sz="40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wd">
                                    <p:tmPct val="50000"/>
                                  </p:iterate>
                                  <p:childTnLst>
                                    <p:set>
                                      <p:cBhvr>
                                        <p:cTn id="24" dur="1" fill="hold">
                                          <p:stCondLst>
                                            <p:cond delay="0"/>
                                          </p:stCondLst>
                                        </p:cTn>
                                        <p:tgtEl>
                                          <p:spTgt spid="3">
                                            <p:txEl>
                                              <p:pRg st="1" end="1"/>
                                            </p:txEl>
                                          </p:spTgt>
                                        </p:tgtEl>
                                        <p:attrNameLst>
                                          <p:attrName>style.visibility</p:attrName>
                                        </p:attrNameLst>
                                      </p:cBhvr>
                                      <p:to>
                                        <p:strVal val="visible"/>
                                      </p:to>
                                    </p:set>
                                    <p:set>
                                      <p:cBhvr>
                                        <p:cTn id="25" dur="455" fill="hold">
                                          <p:stCondLst>
                                            <p:cond delay="0"/>
                                          </p:stCondLst>
                                        </p:cTn>
                                        <p:tgtEl>
                                          <p:spTgt spid="3">
                                            <p:txEl>
                                              <p:pRg st="1" end="1"/>
                                            </p:txEl>
                                          </p:spTgt>
                                        </p:tgtEl>
                                        <p:attrNameLst>
                                          <p:attrName>style.rotation</p:attrName>
                                        </p:attrNameLst>
                                      </p:cBhvr>
                                      <p:to>
                                        <p:strVal val="-45.0"/>
                                      </p:to>
                                    </p:set>
                                    <p:anim calcmode="lin" valueType="num">
                                      <p:cBhvr>
                                        <p:cTn id="26"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wd">
                                    <p:tmPct val="50000"/>
                                  </p:iterate>
                                  <p:childTnLst>
                                    <p:set>
                                      <p:cBhvr>
                                        <p:cTn id="33" dur="1" fill="hold">
                                          <p:stCondLst>
                                            <p:cond delay="0"/>
                                          </p:stCondLst>
                                        </p:cTn>
                                        <p:tgtEl>
                                          <p:spTgt spid="3">
                                            <p:txEl>
                                              <p:pRg st="2" end="2"/>
                                            </p:txEl>
                                          </p:spTgt>
                                        </p:tgtEl>
                                        <p:attrNameLst>
                                          <p:attrName>style.visibility</p:attrName>
                                        </p:attrNameLst>
                                      </p:cBhvr>
                                      <p:to>
                                        <p:strVal val="visible"/>
                                      </p:to>
                                    </p:set>
                                    <p:set>
                                      <p:cBhvr>
                                        <p:cTn id="34" dur="455" fill="hold">
                                          <p:stCondLst>
                                            <p:cond delay="0"/>
                                          </p:stCondLst>
                                        </p:cTn>
                                        <p:tgtEl>
                                          <p:spTgt spid="3">
                                            <p:txEl>
                                              <p:pRg st="2" end="2"/>
                                            </p:txEl>
                                          </p:spTgt>
                                        </p:tgtEl>
                                        <p:attrNameLst>
                                          <p:attrName>style.rotation</p:attrName>
                                        </p:attrNameLst>
                                      </p:cBhvr>
                                      <p:to>
                                        <p:strVal val="-45.0"/>
                                      </p:to>
                                    </p:set>
                                    <p:anim calcmode="lin" valueType="num">
                                      <p:cBhvr>
                                        <p:cTn id="35"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wd">
                                    <p:tmPct val="50000"/>
                                  </p:iterate>
                                  <p:childTnLst>
                                    <p:set>
                                      <p:cBhvr>
                                        <p:cTn id="42" dur="1" fill="hold">
                                          <p:stCondLst>
                                            <p:cond delay="0"/>
                                          </p:stCondLst>
                                        </p:cTn>
                                        <p:tgtEl>
                                          <p:spTgt spid="3">
                                            <p:txEl>
                                              <p:pRg st="3" end="3"/>
                                            </p:txEl>
                                          </p:spTgt>
                                        </p:tgtEl>
                                        <p:attrNameLst>
                                          <p:attrName>style.visibility</p:attrName>
                                        </p:attrNameLst>
                                      </p:cBhvr>
                                      <p:to>
                                        <p:strVal val="visible"/>
                                      </p:to>
                                    </p:set>
                                    <p:set>
                                      <p:cBhvr>
                                        <p:cTn id="43" dur="455" fill="hold">
                                          <p:stCondLst>
                                            <p:cond delay="0"/>
                                          </p:stCondLst>
                                        </p:cTn>
                                        <p:tgtEl>
                                          <p:spTgt spid="3">
                                            <p:txEl>
                                              <p:pRg st="3" end="3"/>
                                            </p:txEl>
                                          </p:spTgt>
                                        </p:tgtEl>
                                        <p:attrNameLst>
                                          <p:attrName>style.rotation</p:attrName>
                                        </p:attrNameLst>
                                      </p:cBhvr>
                                      <p:to>
                                        <p:strVal val="-45.0"/>
                                      </p:to>
                                    </p:set>
                                    <p:anim calcmode="lin" valueType="num">
                                      <p:cBhvr>
                                        <p:cTn id="44"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accent4">
              <a:lumMod val="20000"/>
              <a:lumOff val="80000"/>
            </a:schemeClr>
          </a:solidFill>
        </p:spPr>
        <p:txBody>
          <a:bodyPr>
            <a:noAutofit/>
          </a:bodyPr>
          <a:lstStyle/>
          <a:p>
            <a:pPr lvl="0">
              <a:buNone/>
            </a:pPr>
            <a:r>
              <a:rPr lang="ar-SA" sz="4000" b="1" dirty="0" smtClean="0">
                <a:solidFill>
                  <a:srgbClr val="FF0000"/>
                </a:solidFill>
              </a:rPr>
              <a:t>3- يترتب على تقرير مراجع الحسابات أمور مهمة تتخذها الجمعية العمومية للمساهمين من أهمها : </a:t>
            </a:r>
            <a:endParaRPr lang="en-US" sz="4000" b="1" dirty="0" smtClean="0">
              <a:solidFill>
                <a:srgbClr val="FF0000"/>
              </a:solidFill>
            </a:endParaRPr>
          </a:p>
          <a:p>
            <a:pPr marL="1143000" lvl="1" indent="-742950">
              <a:buFont typeface="+mj-cs"/>
              <a:buAutoNum type="arabic2Minus"/>
            </a:pPr>
            <a:r>
              <a:rPr lang="ar-SA" sz="3600" b="1" dirty="0" smtClean="0">
                <a:solidFill>
                  <a:srgbClr val="3333FF"/>
                </a:solidFill>
              </a:rPr>
              <a:t>اعتماد الحسابات الختامية للمنشأة </a:t>
            </a:r>
            <a:r>
              <a:rPr lang="ar-SA" sz="3600" b="1" dirty="0" err="1" smtClean="0">
                <a:solidFill>
                  <a:srgbClr val="3333FF"/>
                </a:solidFill>
              </a:rPr>
              <a:t>او</a:t>
            </a:r>
            <a:r>
              <a:rPr lang="ar-SA" sz="3600" b="1" dirty="0" smtClean="0">
                <a:solidFill>
                  <a:srgbClr val="3333FF"/>
                </a:solidFill>
              </a:rPr>
              <a:t> تعديلها أو </a:t>
            </a:r>
            <a:r>
              <a:rPr lang="ar-SA" sz="3600" b="1" dirty="0" err="1" smtClean="0">
                <a:solidFill>
                  <a:srgbClr val="3333FF"/>
                </a:solidFill>
              </a:rPr>
              <a:t>الغائها</a:t>
            </a:r>
            <a:r>
              <a:rPr lang="ar-SA" sz="3600" b="1" dirty="0" smtClean="0">
                <a:solidFill>
                  <a:srgbClr val="3333FF"/>
                </a:solidFill>
              </a:rPr>
              <a:t>.</a:t>
            </a:r>
            <a:endParaRPr lang="en-US" sz="3600" b="1" dirty="0" smtClean="0">
              <a:solidFill>
                <a:srgbClr val="3333FF"/>
              </a:solidFill>
            </a:endParaRPr>
          </a:p>
          <a:p>
            <a:pPr marL="1143000" lvl="1" indent="-742950">
              <a:buFont typeface="+mj-cs"/>
              <a:buAutoNum type="arabic2Minus"/>
            </a:pPr>
            <a:r>
              <a:rPr lang="ar-SA" sz="3600" b="1" dirty="0" smtClean="0">
                <a:solidFill>
                  <a:srgbClr val="3333FF"/>
                </a:solidFill>
              </a:rPr>
              <a:t>إبراء أو عدم إبراء ذمة أعضاء مجلس الإدارة </a:t>
            </a:r>
            <a:endParaRPr lang="en-US" sz="3600" b="1" dirty="0" smtClean="0">
              <a:solidFill>
                <a:srgbClr val="3333FF"/>
              </a:solidFill>
            </a:endParaRPr>
          </a:p>
          <a:p>
            <a:pPr marL="1143000" lvl="1" indent="-742950">
              <a:buFont typeface="+mj-cs"/>
              <a:buAutoNum type="arabic2Minus"/>
            </a:pPr>
            <a:r>
              <a:rPr lang="ar-SA" sz="3600" b="1" dirty="0" smtClean="0">
                <a:solidFill>
                  <a:srgbClr val="3333FF"/>
                </a:solidFill>
              </a:rPr>
              <a:t>إقرار أو عدم </a:t>
            </a:r>
            <a:r>
              <a:rPr lang="ar-SA" sz="3600" b="1" dirty="0" err="1" smtClean="0">
                <a:solidFill>
                  <a:srgbClr val="3333FF"/>
                </a:solidFill>
              </a:rPr>
              <a:t>اقرار</a:t>
            </a:r>
            <a:r>
              <a:rPr lang="ar-SA" sz="3600" b="1" dirty="0" smtClean="0">
                <a:solidFill>
                  <a:srgbClr val="3333FF"/>
                </a:solidFill>
              </a:rPr>
              <a:t> كيفية التصرف في الأرباح .</a:t>
            </a:r>
            <a:endParaRPr lang="en-US" sz="3600" b="1" dirty="0" smtClean="0">
              <a:solidFill>
                <a:srgbClr val="3333FF"/>
              </a:solidFill>
            </a:endParaRPr>
          </a:p>
          <a:p>
            <a:pPr marL="1143000" lvl="1" indent="-742950">
              <a:buFont typeface="+mj-cs"/>
              <a:buAutoNum type="arabic2Minus"/>
            </a:pPr>
            <a:r>
              <a:rPr lang="ar-SA" sz="3600" b="1" dirty="0" smtClean="0">
                <a:solidFill>
                  <a:srgbClr val="3333FF"/>
                </a:solidFill>
              </a:rPr>
              <a:t> رسم سياسات المنشأة .</a:t>
            </a:r>
            <a:endParaRPr lang="en-US" sz="3600" b="1" dirty="0" smtClean="0">
              <a:solidFill>
                <a:srgbClr val="3333FF"/>
              </a:solidFill>
            </a:endParaRPr>
          </a:p>
          <a:p>
            <a:pPr algn="just">
              <a:buNone/>
            </a:pPr>
            <a:endParaRPr lang="en-US" sz="4000" b="1" dirty="0" smtClean="0">
              <a:solidFill>
                <a:srgbClr val="3333FF"/>
              </a:solidFill>
            </a:endParaRPr>
          </a:p>
          <a:p>
            <a:pPr algn="just">
              <a:buNone/>
            </a:pPr>
            <a:endParaRPr lang="en-US" sz="40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wd">
                                    <p:tmPct val="50000"/>
                                  </p:iterate>
                                  <p:childTnLst>
                                    <p:set>
                                      <p:cBhvr>
                                        <p:cTn id="15" dur="1" fill="hold">
                                          <p:stCondLst>
                                            <p:cond delay="0"/>
                                          </p:stCondLst>
                                        </p:cTn>
                                        <p:tgtEl>
                                          <p:spTgt spid="3">
                                            <p:txEl>
                                              <p:pRg st="0" end="0"/>
                                            </p:txEl>
                                          </p:spTgt>
                                        </p:tgtEl>
                                        <p:attrNameLst>
                                          <p:attrName>style.visibility</p:attrName>
                                        </p:attrNameLst>
                                      </p:cBhvr>
                                      <p:to>
                                        <p:strVal val="visible"/>
                                      </p:to>
                                    </p:set>
                                    <p:set>
                                      <p:cBhvr>
                                        <p:cTn id="16" dur="455" fill="hold">
                                          <p:stCondLst>
                                            <p:cond delay="0"/>
                                          </p:stCondLst>
                                        </p:cTn>
                                        <p:tgtEl>
                                          <p:spTgt spid="3">
                                            <p:txEl>
                                              <p:pRg st="0" end="0"/>
                                            </p:txEl>
                                          </p:spTgt>
                                        </p:tgtEl>
                                        <p:attrNameLst>
                                          <p:attrName>style.rotation</p:attrName>
                                        </p:attrNameLst>
                                      </p:cBhvr>
                                      <p:to>
                                        <p:strVal val="-45.0"/>
                                      </p:to>
                                    </p:set>
                                    <p:anim calcmode="lin" valueType="num">
                                      <p:cBhvr>
                                        <p:cTn id="17"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par>
                                <p:cTn id="21" presetID="38" presetClass="entr" presetSubtype="0" accel="50000" fill="hold" grpId="0" nodeType="withEffect">
                                  <p:stCondLst>
                                    <p:cond delay="0"/>
                                  </p:stCondLst>
                                  <p:iterate type="wd">
                                    <p:tmPct val="50000"/>
                                  </p:iterate>
                                  <p:childTnLst>
                                    <p:set>
                                      <p:cBhvr>
                                        <p:cTn id="22" dur="1" fill="hold">
                                          <p:stCondLst>
                                            <p:cond delay="0"/>
                                          </p:stCondLst>
                                        </p:cTn>
                                        <p:tgtEl>
                                          <p:spTgt spid="3">
                                            <p:txEl>
                                              <p:pRg st="1" end="1"/>
                                            </p:txEl>
                                          </p:spTgt>
                                        </p:tgtEl>
                                        <p:attrNameLst>
                                          <p:attrName>style.visibility</p:attrName>
                                        </p:attrNameLst>
                                      </p:cBhvr>
                                      <p:to>
                                        <p:strVal val="visible"/>
                                      </p:to>
                                    </p:set>
                                    <p:set>
                                      <p:cBhvr>
                                        <p:cTn id="23" dur="455" fill="hold">
                                          <p:stCondLst>
                                            <p:cond delay="0"/>
                                          </p:stCondLst>
                                        </p:cTn>
                                        <p:tgtEl>
                                          <p:spTgt spid="3">
                                            <p:txEl>
                                              <p:pRg st="1" end="1"/>
                                            </p:txEl>
                                          </p:spTgt>
                                        </p:tgtEl>
                                        <p:attrNameLst>
                                          <p:attrName>style.rotation</p:attrName>
                                        </p:attrNameLst>
                                      </p:cBhvr>
                                      <p:to>
                                        <p:strVal val="-45.0"/>
                                      </p:to>
                                    </p:set>
                                    <p:anim calcmode="lin" valueType="num">
                                      <p:cBhvr>
                                        <p:cTn id="24"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par>
                                <p:cTn id="28" presetID="38" presetClass="entr" presetSubtype="0" accel="50000" fill="hold" grpId="0" nodeType="withEffect">
                                  <p:stCondLst>
                                    <p:cond delay="0"/>
                                  </p:stCondLst>
                                  <p:iterate type="wd">
                                    <p:tmPct val="50000"/>
                                  </p:iterate>
                                  <p:childTnLst>
                                    <p:set>
                                      <p:cBhvr>
                                        <p:cTn id="29" dur="1" fill="hold">
                                          <p:stCondLst>
                                            <p:cond delay="0"/>
                                          </p:stCondLst>
                                        </p:cTn>
                                        <p:tgtEl>
                                          <p:spTgt spid="3">
                                            <p:txEl>
                                              <p:pRg st="2" end="2"/>
                                            </p:txEl>
                                          </p:spTgt>
                                        </p:tgtEl>
                                        <p:attrNameLst>
                                          <p:attrName>style.visibility</p:attrName>
                                        </p:attrNameLst>
                                      </p:cBhvr>
                                      <p:to>
                                        <p:strVal val="visible"/>
                                      </p:to>
                                    </p:set>
                                    <p:set>
                                      <p:cBhvr>
                                        <p:cTn id="30" dur="455" fill="hold">
                                          <p:stCondLst>
                                            <p:cond delay="0"/>
                                          </p:stCondLst>
                                        </p:cTn>
                                        <p:tgtEl>
                                          <p:spTgt spid="3">
                                            <p:txEl>
                                              <p:pRg st="2" end="2"/>
                                            </p:txEl>
                                          </p:spTgt>
                                        </p:tgtEl>
                                        <p:attrNameLst>
                                          <p:attrName>style.rotation</p:attrName>
                                        </p:attrNameLst>
                                      </p:cBhvr>
                                      <p:to>
                                        <p:strVal val="-45.0"/>
                                      </p:to>
                                    </p:set>
                                    <p:anim calcmode="lin" valueType="num">
                                      <p:cBhvr>
                                        <p:cTn id="31"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2"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3"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4"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par>
                                <p:cTn id="35" presetID="38" presetClass="entr" presetSubtype="0" accel="50000" fill="hold" grpId="0" nodeType="withEffect">
                                  <p:stCondLst>
                                    <p:cond delay="0"/>
                                  </p:stCondLst>
                                  <p:iterate type="wd">
                                    <p:tmPct val="50000"/>
                                  </p:iterate>
                                  <p:childTnLst>
                                    <p:set>
                                      <p:cBhvr>
                                        <p:cTn id="36" dur="1" fill="hold">
                                          <p:stCondLst>
                                            <p:cond delay="0"/>
                                          </p:stCondLst>
                                        </p:cTn>
                                        <p:tgtEl>
                                          <p:spTgt spid="3">
                                            <p:txEl>
                                              <p:pRg st="3" end="3"/>
                                            </p:txEl>
                                          </p:spTgt>
                                        </p:tgtEl>
                                        <p:attrNameLst>
                                          <p:attrName>style.visibility</p:attrName>
                                        </p:attrNameLst>
                                      </p:cBhvr>
                                      <p:to>
                                        <p:strVal val="visible"/>
                                      </p:to>
                                    </p:set>
                                    <p:set>
                                      <p:cBhvr>
                                        <p:cTn id="37" dur="455" fill="hold">
                                          <p:stCondLst>
                                            <p:cond delay="0"/>
                                          </p:stCondLst>
                                        </p:cTn>
                                        <p:tgtEl>
                                          <p:spTgt spid="3">
                                            <p:txEl>
                                              <p:pRg st="3" end="3"/>
                                            </p:txEl>
                                          </p:spTgt>
                                        </p:tgtEl>
                                        <p:attrNameLst>
                                          <p:attrName>style.rotation</p:attrName>
                                        </p:attrNameLst>
                                      </p:cBhvr>
                                      <p:to>
                                        <p:strVal val="-45.0"/>
                                      </p:to>
                                    </p:set>
                                    <p:anim calcmode="lin" valueType="num">
                                      <p:cBhvr>
                                        <p:cTn id="38"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9"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40"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41"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par>
                                <p:cTn id="42" presetID="38" presetClass="entr" presetSubtype="0" accel="50000" fill="hold" grpId="0" nodeType="withEffect">
                                  <p:stCondLst>
                                    <p:cond delay="0"/>
                                  </p:stCondLst>
                                  <p:iterate type="wd">
                                    <p:tmPct val="50000"/>
                                  </p:iterate>
                                  <p:childTnLst>
                                    <p:set>
                                      <p:cBhvr>
                                        <p:cTn id="43" dur="1" fill="hold">
                                          <p:stCondLst>
                                            <p:cond delay="0"/>
                                          </p:stCondLst>
                                        </p:cTn>
                                        <p:tgtEl>
                                          <p:spTgt spid="3">
                                            <p:txEl>
                                              <p:pRg st="4" end="4"/>
                                            </p:txEl>
                                          </p:spTgt>
                                        </p:tgtEl>
                                        <p:attrNameLst>
                                          <p:attrName>style.visibility</p:attrName>
                                        </p:attrNameLst>
                                      </p:cBhvr>
                                      <p:to>
                                        <p:strVal val="visible"/>
                                      </p:to>
                                    </p:set>
                                    <p:set>
                                      <p:cBhvr>
                                        <p:cTn id="44" dur="455" fill="hold">
                                          <p:stCondLst>
                                            <p:cond delay="0"/>
                                          </p:stCondLst>
                                        </p:cTn>
                                        <p:tgtEl>
                                          <p:spTgt spid="3">
                                            <p:txEl>
                                              <p:pRg st="4" end="4"/>
                                            </p:txEl>
                                          </p:spTgt>
                                        </p:tgtEl>
                                        <p:attrNameLst>
                                          <p:attrName>style.rotation</p:attrName>
                                        </p:attrNameLst>
                                      </p:cBhvr>
                                      <p:to>
                                        <p:strVal val="-45.0"/>
                                      </p:to>
                                    </p:set>
                                    <p:anim calcmode="lin" valueType="num">
                                      <p:cBhvr>
                                        <p:cTn id="45"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46"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47"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48"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763000" cy="6019800"/>
          </a:xfrm>
          <a:solidFill>
            <a:schemeClr val="accent4">
              <a:lumMod val="20000"/>
              <a:lumOff val="80000"/>
            </a:schemeClr>
          </a:solidFill>
        </p:spPr>
        <p:txBody>
          <a:bodyPr>
            <a:noAutofit/>
          </a:bodyPr>
          <a:lstStyle/>
          <a:p>
            <a:pPr lvl="0" algn="just">
              <a:buNone/>
            </a:pPr>
            <a:r>
              <a:rPr lang="ar-SA" sz="4400" b="1" dirty="0" smtClean="0"/>
              <a:t>4- </a:t>
            </a:r>
            <a:r>
              <a:rPr lang="ar-SA" sz="4000" b="1" dirty="0" smtClean="0"/>
              <a:t>إن اعتماد مراجع الحسابات للقوائم المالية هو أساس ربط ضريبة أرباح الأعمال على المنشأة محل الفحص .</a:t>
            </a:r>
            <a:endParaRPr lang="en-US" sz="4000" b="1" dirty="0" smtClean="0"/>
          </a:p>
          <a:p>
            <a:pPr lvl="0" algn="just">
              <a:buNone/>
            </a:pPr>
            <a:r>
              <a:rPr lang="ar-SA" sz="4000" b="1" dirty="0" smtClean="0"/>
              <a:t>5- أن التقرير يعد مستنداً لتحديد مسؤولية مراجع الحسابات جنائياً وتأديبياً ومدنياً.</a:t>
            </a:r>
            <a:endParaRPr lang="en-US" sz="4000" b="1" dirty="0" smtClean="0"/>
          </a:p>
          <a:p>
            <a:pPr lvl="0" algn="just">
              <a:buNone/>
            </a:pPr>
            <a:r>
              <a:rPr lang="ar-SA" sz="4000" b="1" dirty="0" smtClean="0"/>
              <a:t> 6- يعكس </a:t>
            </a:r>
            <a:r>
              <a:rPr lang="ar-SA" sz="4000" b="1" dirty="0" err="1" smtClean="0"/>
              <a:t>المدي</a:t>
            </a:r>
            <a:r>
              <a:rPr lang="ar-SA" sz="4000" b="1" dirty="0" smtClean="0"/>
              <a:t> </a:t>
            </a:r>
            <a:r>
              <a:rPr lang="ar-SA" sz="4000" b="1" dirty="0" err="1" smtClean="0"/>
              <a:t>الذى</a:t>
            </a:r>
            <a:r>
              <a:rPr lang="ar-SA" sz="4000" b="1" dirty="0" smtClean="0"/>
              <a:t> وصلت </a:t>
            </a:r>
            <a:r>
              <a:rPr lang="ar-SA" sz="4000" b="1" dirty="0" err="1" smtClean="0"/>
              <a:t>اليه</a:t>
            </a:r>
            <a:r>
              <a:rPr lang="ar-SA" sz="4000" b="1" dirty="0" smtClean="0"/>
              <a:t> مهنة المحاسبة والمراجعة من الناحيتين العلمية والعملية ومدى وفائها بحاجات المجتمع المتغيرة والمتطورة.</a:t>
            </a:r>
            <a:endParaRPr lang="en-US" sz="4000" b="1" dirty="0" smtClean="0"/>
          </a:p>
          <a:p>
            <a:pPr lvl="0" algn="just">
              <a:buNone/>
            </a:pPr>
            <a:endParaRPr lang="en-US" sz="4000" b="1" dirty="0" smtClean="0"/>
          </a:p>
          <a:p>
            <a:pPr algn="just">
              <a:buNone/>
            </a:pPr>
            <a:endParaRPr lang="en-US" sz="4400" b="1" dirty="0" smtClean="0"/>
          </a:p>
          <a:p>
            <a:pPr algn="just">
              <a:buNone/>
            </a:pPr>
            <a:endParaRPr lang="en-US" sz="4400" b="1" dirty="0"/>
          </a:p>
        </p:txBody>
      </p:sp>
    </p:spTree>
  </p:cSld>
  <p:clrMapOvr>
    <a:overrideClrMapping bg1="lt1" tx1="dk1" bg2="lt2" tx2="dk2" accent1="accent1" accent2="accent2" accent3="accent3" accent4="accent4" accent5="accent5" accent6="accent6" hlink="hlink" folHlink="folHlink"/>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wd">
                                    <p:tmPct val="50000"/>
                                  </p:iterate>
                                  <p:childTnLst>
                                    <p:set>
                                      <p:cBhvr>
                                        <p:cTn id="6" dur="1" fill="hold">
                                          <p:stCondLst>
                                            <p:cond delay="0"/>
                                          </p:stCondLst>
                                        </p:cTn>
                                        <p:tgtEl>
                                          <p:spTgt spid="3">
                                            <p:bg/>
                                          </p:spTgt>
                                        </p:tgtEl>
                                        <p:attrNameLst>
                                          <p:attrName>style.visibility</p:attrName>
                                        </p:attrNameLst>
                                      </p:cBhvr>
                                      <p:to>
                                        <p:strVal val="visible"/>
                                      </p:to>
                                    </p:set>
                                    <p:set>
                                      <p:cBhvr>
                                        <p:cTn id="7" dur="455" fill="hold">
                                          <p:stCondLst>
                                            <p:cond delay="0"/>
                                          </p:stCondLst>
                                        </p:cTn>
                                        <p:tgtEl>
                                          <p:spTgt spid="3">
                                            <p:bg/>
                                          </p:spTgt>
                                        </p:tgtEl>
                                        <p:attrNameLst>
                                          <p:attrName>style.rotation</p:attrName>
                                        </p:attrNameLst>
                                      </p:cBhvr>
                                      <p:to>
                                        <p:strVal val="-45.0"/>
                                      </p:to>
                                    </p:set>
                                    <p:anim calcmode="lin" valueType="num">
                                      <p:cBhvr>
                                        <p:cTn id="8" dur="455" fill="hold">
                                          <p:stCondLst>
                                            <p:cond delay="455"/>
                                          </p:stCondLst>
                                        </p:cTn>
                                        <p:tgtEl>
                                          <p:spTgt spid="3">
                                            <p:bg/>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bg/>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bg/>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bg/>
                                          </p:spTgt>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wd">
                                    <p:tmPct val="50000"/>
                                  </p:iterate>
                                  <p:childTnLst>
                                    <p:set>
                                      <p:cBhvr>
                                        <p:cTn id="13" dur="1" fill="hold">
                                          <p:stCondLst>
                                            <p:cond delay="0"/>
                                          </p:stCondLst>
                                        </p:cTn>
                                        <p:tgtEl>
                                          <p:spTgt spid="3">
                                            <p:txEl>
                                              <p:pRg st="0" end="0"/>
                                            </p:txEl>
                                          </p:spTgt>
                                        </p:tgtEl>
                                        <p:attrNameLst>
                                          <p:attrName>style.visibility</p:attrName>
                                        </p:attrNameLst>
                                      </p:cBhvr>
                                      <p:to>
                                        <p:strVal val="visible"/>
                                      </p:to>
                                    </p:set>
                                    <p:set>
                                      <p:cBhvr>
                                        <p:cTn id="14" dur="455" fill="hold">
                                          <p:stCondLst>
                                            <p:cond delay="0"/>
                                          </p:stCondLst>
                                        </p:cTn>
                                        <p:tgtEl>
                                          <p:spTgt spid="3">
                                            <p:txEl>
                                              <p:pRg st="0" end="0"/>
                                            </p:txEl>
                                          </p:spTgt>
                                        </p:tgtEl>
                                        <p:attrNameLst>
                                          <p:attrName>style.rotation</p:attrName>
                                        </p:attrNameLst>
                                      </p:cBhvr>
                                      <p:to>
                                        <p:strVal val="-45.0"/>
                                      </p:to>
                                    </p:set>
                                    <p:anim calcmode="lin" valueType="num">
                                      <p:cBhvr>
                                        <p:cTn id="15"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par>
                                <p:cTn id="19" presetID="38" presetClass="entr" presetSubtype="0" accel="50000" fill="hold" grpId="0" nodeType="withEffect">
                                  <p:stCondLst>
                                    <p:cond delay="0"/>
                                  </p:stCondLst>
                                  <p:iterate type="wd">
                                    <p:tmPct val="50000"/>
                                  </p:iterate>
                                  <p:childTnLst>
                                    <p:set>
                                      <p:cBhvr>
                                        <p:cTn id="20" dur="1" fill="hold">
                                          <p:stCondLst>
                                            <p:cond delay="0"/>
                                          </p:stCondLst>
                                        </p:cTn>
                                        <p:tgtEl>
                                          <p:spTgt spid="3">
                                            <p:txEl>
                                              <p:pRg st="1" end="1"/>
                                            </p:txEl>
                                          </p:spTgt>
                                        </p:tgtEl>
                                        <p:attrNameLst>
                                          <p:attrName>style.visibility</p:attrName>
                                        </p:attrNameLst>
                                      </p:cBhvr>
                                      <p:to>
                                        <p:strVal val="visible"/>
                                      </p:to>
                                    </p:set>
                                    <p:set>
                                      <p:cBhvr>
                                        <p:cTn id="21" dur="455" fill="hold">
                                          <p:stCondLst>
                                            <p:cond delay="0"/>
                                          </p:stCondLst>
                                        </p:cTn>
                                        <p:tgtEl>
                                          <p:spTgt spid="3">
                                            <p:txEl>
                                              <p:pRg st="1" end="1"/>
                                            </p:txEl>
                                          </p:spTgt>
                                        </p:tgtEl>
                                        <p:attrNameLst>
                                          <p:attrName>style.rotation</p:attrName>
                                        </p:attrNameLst>
                                      </p:cBhvr>
                                      <p:to>
                                        <p:strVal val="-45.0"/>
                                      </p:to>
                                    </p:set>
                                    <p:anim calcmode="lin" valueType="num">
                                      <p:cBhvr>
                                        <p:cTn id="22"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par>
                                <p:cTn id="26" presetID="38" presetClass="entr" presetSubtype="0" accel="50000" fill="hold" grpId="0" nodeType="withEffect">
                                  <p:stCondLst>
                                    <p:cond delay="0"/>
                                  </p:stCondLst>
                                  <p:iterate type="wd">
                                    <p:tmPct val="50000"/>
                                  </p:iterate>
                                  <p:childTnLst>
                                    <p:set>
                                      <p:cBhvr>
                                        <p:cTn id="27" dur="1" fill="hold">
                                          <p:stCondLst>
                                            <p:cond delay="0"/>
                                          </p:stCondLst>
                                        </p:cTn>
                                        <p:tgtEl>
                                          <p:spTgt spid="3">
                                            <p:txEl>
                                              <p:pRg st="2" end="2"/>
                                            </p:txEl>
                                          </p:spTgt>
                                        </p:tgtEl>
                                        <p:attrNameLst>
                                          <p:attrName>style.visibility</p:attrName>
                                        </p:attrNameLst>
                                      </p:cBhvr>
                                      <p:to>
                                        <p:strVal val="visible"/>
                                      </p:to>
                                    </p:set>
                                    <p:set>
                                      <p:cBhvr>
                                        <p:cTn id="28" dur="455" fill="hold">
                                          <p:stCondLst>
                                            <p:cond delay="0"/>
                                          </p:stCondLst>
                                        </p:cTn>
                                        <p:tgtEl>
                                          <p:spTgt spid="3">
                                            <p:txEl>
                                              <p:pRg st="2" end="2"/>
                                            </p:txEl>
                                          </p:spTgt>
                                        </p:tgtEl>
                                        <p:attrNameLst>
                                          <p:attrName>style.rotation</p:attrName>
                                        </p:attrNameLst>
                                      </p:cBhvr>
                                      <p:to>
                                        <p:strVal val="-45.0"/>
                                      </p:to>
                                    </p:set>
                                    <p:anim calcmode="lin" valueType="num">
                                      <p:cBhvr>
                                        <p:cTn id="29"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0"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1"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2"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7275</TotalTime>
  <Words>1270</Words>
  <Application>Microsoft Office PowerPoint</Application>
  <PresentationFormat>On-screen Show (4:3)</PresentationFormat>
  <Paragraphs>89</Paragraphs>
  <Slides>31</Slides>
  <Notes>3</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سمة Office</vt:lpstr>
      <vt:lpstr>PowerPoint Presentation</vt:lpstr>
      <vt:lpstr>PowerPoint Presentation</vt:lpstr>
      <vt:lpstr>تعريف تقرير مراجع الحسابات</vt:lpstr>
      <vt:lpstr>PowerPoint Presentation</vt:lpstr>
      <vt:lpstr>PowerPoint Presentation</vt:lpstr>
      <vt:lpstr>PowerPoint Presentation</vt:lpstr>
      <vt:lpstr>PowerPoint Presentation</vt:lpstr>
      <vt:lpstr>PowerPoint Presentation</vt:lpstr>
      <vt:lpstr>PowerPoint Presentation</vt:lpstr>
      <vt:lpstr>محتويات تقرير مراجع الحسابات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ولكم خالص شكري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YASER</dc:creator>
  <cp:lastModifiedBy>ALI SAHIUNY</cp:lastModifiedBy>
  <cp:revision>1445</cp:revision>
  <cp:lastPrinted>1601-01-01T00:00:00Z</cp:lastPrinted>
  <dcterms:created xsi:type="dcterms:W3CDTF">1601-01-01T00:00:00Z</dcterms:created>
  <dcterms:modified xsi:type="dcterms:W3CDTF">2021-05-23T18:05:03Z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