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4030" r:id="rId2"/>
    <p:sldMasterId id="2147484102" r:id="rId3"/>
    <p:sldMasterId id="2147484138" r:id="rId4"/>
  </p:sldMasterIdLst>
  <p:notesMasterIdLst>
    <p:notesMasterId r:id="rId25"/>
  </p:notesMasterIdLst>
  <p:handoutMasterIdLst>
    <p:handoutMasterId r:id="rId26"/>
  </p:handoutMasterIdLst>
  <p:sldIdLst>
    <p:sldId id="294" r:id="rId5"/>
    <p:sldId id="644" r:id="rId6"/>
    <p:sldId id="643" r:id="rId7"/>
    <p:sldId id="645" r:id="rId8"/>
    <p:sldId id="646" r:id="rId9"/>
    <p:sldId id="647" r:id="rId10"/>
    <p:sldId id="648" r:id="rId11"/>
    <p:sldId id="649" r:id="rId12"/>
    <p:sldId id="650" r:id="rId13"/>
    <p:sldId id="651" r:id="rId14"/>
    <p:sldId id="652" r:id="rId15"/>
    <p:sldId id="653" r:id="rId16"/>
    <p:sldId id="654" r:id="rId17"/>
    <p:sldId id="656" r:id="rId18"/>
    <p:sldId id="658" r:id="rId19"/>
    <p:sldId id="657" r:id="rId20"/>
    <p:sldId id="660" r:id="rId21"/>
    <p:sldId id="659" r:id="rId22"/>
    <p:sldId id="583" r:id="rId23"/>
    <p:sldId id="572" r:id="rId24"/>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FF00"/>
    <a:srgbClr val="66FF33"/>
    <a:srgbClr val="000000"/>
    <a:srgbClr val="006600"/>
    <a:srgbClr val="DD9FAF"/>
    <a:srgbClr val="A9C6FF"/>
    <a:srgbClr val="FF66FF"/>
    <a:srgbClr val="FF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157" autoAdjust="0"/>
    <p:restoredTop sz="94180" autoAdjust="0"/>
  </p:normalViewPr>
  <p:slideViewPr>
    <p:cSldViewPr>
      <p:cViewPr>
        <p:scale>
          <a:sx n="50" d="100"/>
          <a:sy n="50" d="100"/>
        </p:scale>
        <p:origin x="-1698" y="-522"/>
      </p:cViewPr>
      <p:guideLst>
        <p:guide orient="horz" pos="2160"/>
        <p:guide pos="2880"/>
      </p:guideLst>
    </p:cSldViewPr>
  </p:slideViewPr>
  <p:outlineViewPr>
    <p:cViewPr>
      <p:scale>
        <a:sx n="33" d="100"/>
        <a:sy n="33" d="100"/>
      </p:scale>
      <p:origin x="0" y="3114"/>
    </p:cViewPr>
  </p:outlineViewPr>
  <p:notesTextViewPr>
    <p:cViewPr>
      <p:scale>
        <a:sx n="100" d="100"/>
        <a:sy n="100" d="100"/>
      </p:scale>
      <p:origin x="0" y="0"/>
    </p:cViewPr>
  </p:notesTextViewPr>
  <p:sorterViewPr>
    <p:cViewPr>
      <p:scale>
        <a:sx n="48" d="100"/>
        <a:sy n="48" d="100"/>
      </p:scale>
      <p:origin x="0" y="1770"/>
    </p:cViewPr>
  </p:sorterViewPr>
  <p:notesViewPr>
    <p:cSldViewPr>
      <p:cViewPr varScale="1">
        <p:scale>
          <a:sx n="53" d="100"/>
          <a:sy n="53" d="100"/>
        </p:scale>
        <p:origin x="-1842" y="-102"/>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4054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2995330867"/>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defRPr/>
            </a:pPr>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n-US"/>
          </a:p>
        </p:txBody>
      </p:sp>
      <p:sp>
        <p:nvSpPr>
          <p:cNvPr id="7" name="Slide Number Placeholder 6"/>
          <p:cNvSpPr>
            <a:spLocks noGrp="1"/>
          </p:cNvSpPr>
          <p:nvPr>
            <p:ph type="sldNum" sz="quarter" idx="12"/>
          </p:nvPr>
        </p:nvSpPr>
        <p:spPr>
          <a:xfrm>
            <a:off x="8339328" y="1170432"/>
            <a:ext cx="733864" cy="201168"/>
          </a:xfrm>
        </p:spPr>
        <p:txBody>
          <a:bodyPr/>
          <a:lstStyle/>
          <a:p>
            <a:pPr>
              <a:defRPr/>
            </a:pPr>
            <a:fld id="{3917C20A-23E8-436A-9EAD-56B7A9E19741}"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2640597" y="6377459"/>
            <a:ext cx="3836404" cy="365125"/>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2C20615-2EEB-4200-841C-3868CFEB831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9F04618-FE45-4A7F-BC08-06DB9B228A8D}"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AFF20F4-3163-40D5-8669-28F0D655234D}"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523D27E-7DA3-448A-B1E9-6BB2FB7A786C}"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D93F67A-1804-4D7F-8C02-038552F49CC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3917C20A-23E8-436A-9EAD-56B7A9E19741}"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pPr>
              <a:defRPr/>
            </a:pPr>
            <a:endParaRPr lang="en-US"/>
          </a:p>
        </p:txBody>
      </p:sp>
      <p:sp>
        <p:nvSpPr>
          <p:cNvPr id="8" name="عنصر نائب للتذييل 7"/>
          <p:cNvSpPr>
            <a:spLocks noGrp="1"/>
          </p:cNvSpPr>
          <p:nvPr>
            <p:ph type="ftr" sz="quarter" idx="11"/>
          </p:nvPr>
        </p:nvSpPr>
        <p:spPr/>
        <p:txBody>
          <a:bodyPr/>
          <a:lstStyle/>
          <a:p>
            <a:pPr>
              <a:defRPr/>
            </a:pPr>
            <a:endParaRPr lang="en-US"/>
          </a:p>
        </p:txBody>
      </p:sp>
      <p:sp>
        <p:nvSpPr>
          <p:cNvPr id="9" name="عنصر نائب لرقم الشريحة 8"/>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pPr>
              <a:defRPr/>
            </a:pPr>
            <a:endParaRPr lang="en-US"/>
          </a:p>
        </p:txBody>
      </p:sp>
      <p:sp>
        <p:nvSpPr>
          <p:cNvPr id="4" name="عنصر نائب للتذييل 3"/>
          <p:cNvSpPr>
            <a:spLocks noGrp="1"/>
          </p:cNvSpPr>
          <p:nvPr>
            <p:ph type="ftr" sz="quarter" idx="11"/>
          </p:nvPr>
        </p:nvSpPr>
        <p:spPr/>
        <p:txBody>
          <a:bodyPr/>
          <a:lstStyle/>
          <a:p>
            <a:pPr>
              <a:defRPr/>
            </a:pPr>
            <a:endParaRPr lang="en-US"/>
          </a:p>
        </p:txBody>
      </p:sp>
      <p:sp>
        <p:nvSpPr>
          <p:cNvPr id="5" name="عنصر نائب لرقم الشريحة 4"/>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endParaRPr lang="en-US"/>
          </a:p>
        </p:txBody>
      </p:sp>
      <p:sp>
        <p:nvSpPr>
          <p:cNvPr id="3" name="عنصر نائب للتذييل 2"/>
          <p:cNvSpPr>
            <a:spLocks noGrp="1"/>
          </p:cNvSpPr>
          <p:nvPr>
            <p:ph type="ftr" sz="quarter" idx="11"/>
          </p:nvPr>
        </p:nvSpPr>
        <p:spPr/>
        <p:txBody>
          <a:bodyPr/>
          <a:lstStyle/>
          <a:p>
            <a:pPr>
              <a:defRPr/>
            </a:pPr>
            <a:endParaRPr lang="en-US"/>
          </a:p>
        </p:txBody>
      </p:sp>
      <p:sp>
        <p:nvSpPr>
          <p:cNvPr id="4" name="عنصر نائب لرقم الشريحة 3"/>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a:defRPr/>
            </a:pPr>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a:defRPr/>
            </a:pPr>
            <a:endParaRPr lang="en-US"/>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بسم الله الرحمن الرحيم</a:t>
            </a:r>
            <a:endParaRPr lang="en-US" sz="7200" b="1" dirty="0">
              <a:solidFill>
                <a:schemeClr val="bg1"/>
              </a:solidFill>
              <a:effectLst>
                <a:outerShdw blurRad="38100" dist="38100" dir="2700000" algn="tl">
                  <a:srgbClr val="000000"/>
                </a:outerShdw>
              </a:effectLst>
              <a:latin typeface="Times New Roman" pitchFamily="18" charset="0"/>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28600" y="457200"/>
            <a:ext cx="8686800" cy="5509200"/>
          </a:xfrm>
          <a:prstGeom prst="rect">
            <a:avLst/>
          </a:prstGeom>
          <a:solidFill>
            <a:schemeClr val="accent6">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smtClean="0"/>
              <a:t>الضياع أو سوء الاستعمال أو غيره، ويلاحظ أن تطبيق هذا النظام يحتاج إلى عدد كبير من الموظفين لذا لا نجده مطبقاً بطريقة كاملة إلا في المنشأة الكبيرة </a:t>
            </a:r>
            <a:r>
              <a:rPr lang="ar-SA" sz="4400" b="1" dirty="0" err="1" smtClean="0"/>
              <a:t>لإرتفاع</a:t>
            </a:r>
            <a:r>
              <a:rPr lang="ar-SA" sz="4400" b="1" dirty="0" smtClean="0"/>
              <a:t> تكلفته .</a:t>
            </a:r>
            <a:endParaRPr lang="en-US" sz="4400" b="1" dirty="0" smtClean="0"/>
          </a:p>
          <a:p>
            <a:pPr algn="just"/>
            <a:r>
              <a:rPr lang="ar-SA" sz="4400" b="1" dirty="0" smtClean="0">
                <a:solidFill>
                  <a:srgbClr val="3333FF"/>
                </a:solidFill>
              </a:rPr>
              <a:t>إن بعض المبادئ الاسترشادية قد وضعت لإعداد نظام الضبط الداخلي </a:t>
            </a:r>
            <a:r>
              <a:rPr lang="ar-SA" sz="4400" b="1" dirty="0" err="1" smtClean="0">
                <a:solidFill>
                  <a:srgbClr val="3333FF"/>
                </a:solidFill>
              </a:rPr>
              <a:t>والتى</a:t>
            </a:r>
            <a:r>
              <a:rPr lang="ar-SA" sz="4400" b="1" dirty="0" smtClean="0">
                <a:solidFill>
                  <a:srgbClr val="3333FF"/>
                </a:solidFill>
              </a:rPr>
              <a:t> منها ما هو متعلق بالنظام وما هو متعلق بالدفاتر وما هو متعلق </a:t>
            </a:r>
            <a:r>
              <a:rPr lang="ar-SA" sz="4400" b="1" dirty="0" err="1" smtClean="0">
                <a:solidFill>
                  <a:srgbClr val="3333FF"/>
                </a:solidFill>
              </a:rPr>
              <a:t>بالافراد</a:t>
            </a:r>
            <a:r>
              <a:rPr lang="ar-SA" sz="4400" b="1" dirty="0" smtClean="0">
                <a:solidFill>
                  <a:srgbClr val="3333FF"/>
                </a:solidFill>
              </a:rPr>
              <a:t> وهي كالآتي:</a:t>
            </a:r>
            <a:endParaRPr lang="en-US" sz="4400" b="1" dirty="0">
              <a:solidFill>
                <a:srgbClr val="3333FF"/>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28600" y="457200"/>
            <a:ext cx="8686800" cy="6186309"/>
          </a:xfrm>
          <a:prstGeom prst="rect">
            <a:avLst/>
          </a:prstGeom>
          <a:solidFill>
            <a:schemeClr val="accent6">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u="sng" dirty="0" err="1" smtClean="0">
                <a:solidFill>
                  <a:srgbClr val="0070C0"/>
                </a:solidFill>
              </a:rPr>
              <a:t>اولاً</a:t>
            </a:r>
            <a:r>
              <a:rPr lang="ar-SA" sz="4400" b="1" u="sng" dirty="0" smtClean="0">
                <a:solidFill>
                  <a:srgbClr val="0070C0"/>
                </a:solidFill>
              </a:rPr>
              <a:t>: المبادئ الاسترشادية </a:t>
            </a:r>
            <a:r>
              <a:rPr lang="ar-SA" sz="4400" b="1" u="sng" dirty="0" err="1" smtClean="0">
                <a:solidFill>
                  <a:srgbClr val="0070C0"/>
                </a:solidFill>
              </a:rPr>
              <a:t>التى</a:t>
            </a:r>
            <a:r>
              <a:rPr lang="ar-SA" sz="4400" b="1" u="sng" dirty="0" smtClean="0">
                <a:solidFill>
                  <a:srgbClr val="0070C0"/>
                </a:solidFill>
              </a:rPr>
              <a:t> تتعلق بنظام الضبط </a:t>
            </a:r>
            <a:r>
              <a:rPr lang="ar-SA" sz="4400" b="1" u="sng" dirty="0" err="1" smtClean="0">
                <a:solidFill>
                  <a:srgbClr val="0070C0"/>
                </a:solidFill>
              </a:rPr>
              <a:t>الداخلى</a:t>
            </a:r>
            <a:r>
              <a:rPr lang="ar-SA" sz="4400" b="1" u="sng" dirty="0" smtClean="0">
                <a:solidFill>
                  <a:srgbClr val="0070C0"/>
                </a:solidFill>
              </a:rPr>
              <a:t>:</a:t>
            </a:r>
            <a:endParaRPr lang="en-US" sz="4400" u="sng" dirty="0" smtClean="0">
              <a:solidFill>
                <a:srgbClr val="0070C0"/>
              </a:solidFill>
            </a:endParaRPr>
          </a:p>
          <a:p>
            <a:pPr marL="457200" lvl="0" indent="-457200" algn="just">
              <a:buFont typeface="+mj-lt"/>
              <a:buAutoNum type="arabicPeriod"/>
            </a:pPr>
            <a:r>
              <a:rPr lang="ar-SA" sz="4400" b="1" dirty="0" smtClean="0"/>
              <a:t>الدراسة التفصيلية لطبيعة أعمال المنشأة وأنشطتها .</a:t>
            </a:r>
            <a:endParaRPr lang="en-US" sz="4400" b="1" dirty="0" smtClean="0"/>
          </a:p>
          <a:p>
            <a:pPr marL="457200" lvl="0" indent="-457200" algn="just">
              <a:buFont typeface="+mj-lt"/>
              <a:buAutoNum type="arabicPeriod"/>
            </a:pPr>
            <a:r>
              <a:rPr lang="ar-SA" sz="4400" b="1" dirty="0" smtClean="0"/>
              <a:t>البساطة والبعد عن التشعيب أو التعقيد .</a:t>
            </a:r>
            <a:endParaRPr lang="en-US" sz="4400" b="1" dirty="0" smtClean="0"/>
          </a:p>
          <a:p>
            <a:pPr marL="457200" lvl="0" indent="-457200" algn="just">
              <a:buFont typeface="+mj-lt"/>
              <a:buAutoNum type="arabicPeriod"/>
            </a:pPr>
            <a:r>
              <a:rPr lang="ar-SA" sz="4400" b="1" dirty="0" smtClean="0"/>
              <a:t>المناسبة لظروف المنشأة .</a:t>
            </a:r>
            <a:endParaRPr lang="en-US" sz="4400" b="1" dirty="0" smtClean="0"/>
          </a:p>
          <a:p>
            <a:pPr marL="457200" lvl="0" indent="-457200" algn="just">
              <a:buFont typeface="+mj-lt"/>
              <a:buAutoNum type="arabicPeriod"/>
            </a:pPr>
            <a:r>
              <a:rPr lang="ar-SA" sz="4400" b="1" dirty="0" smtClean="0"/>
              <a:t>اقتصاديات النظام ( العائد يبرر التكلفة) </a:t>
            </a:r>
            <a:endParaRPr lang="en-US" sz="4400" b="1" dirty="0" smtClean="0"/>
          </a:p>
          <a:p>
            <a:pPr marL="457200" indent="-457200" algn="just">
              <a:buFont typeface="+mj-lt"/>
              <a:buAutoNum type="arabicPeriod"/>
            </a:pPr>
            <a:r>
              <a:rPr lang="ar-SA" sz="4400" b="1" dirty="0" smtClean="0"/>
              <a:t>المرونة مع الثبات النسبي للتكليف في ظل الظروف المستجدة </a:t>
            </a:r>
            <a:r>
              <a:rPr lang="ar-SA" sz="4400" dirty="0" smtClean="0"/>
              <a:t>.</a:t>
            </a:r>
            <a:endParaRPr lang="en-US" sz="44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28600" y="457200"/>
            <a:ext cx="8686800" cy="2800767"/>
          </a:xfrm>
          <a:prstGeom prst="rect">
            <a:avLst/>
          </a:prstGeom>
          <a:solidFill>
            <a:schemeClr val="accent6">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4400" b="1" u="sng" dirty="0" smtClean="0">
                <a:solidFill>
                  <a:srgbClr val="0070C0"/>
                </a:solidFill>
              </a:rPr>
              <a:t>ثانياً: المبادئ الاسترشادية </a:t>
            </a:r>
            <a:r>
              <a:rPr lang="ar-SA" sz="4400" b="1" u="sng" dirty="0" err="1" smtClean="0">
                <a:solidFill>
                  <a:srgbClr val="0070C0"/>
                </a:solidFill>
              </a:rPr>
              <a:t>التى</a:t>
            </a:r>
            <a:r>
              <a:rPr lang="ar-SA" sz="4400" b="1" u="sng" dirty="0" smtClean="0">
                <a:solidFill>
                  <a:srgbClr val="0070C0"/>
                </a:solidFill>
              </a:rPr>
              <a:t> تتعلق بالدفاتر</a:t>
            </a:r>
            <a:endParaRPr lang="en-US" sz="4400" u="sng" dirty="0" smtClean="0">
              <a:solidFill>
                <a:srgbClr val="0070C0"/>
              </a:solidFill>
            </a:endParaRPr>
          </a:p>
          <a:p>
            <a:pPr marL="742950" lvl="0" indent="-742950">
              <a:buFont typeface="+mj-lt"/>
              <a:buAutoNum type="arabicPeriod"/>
            </a:pPr>
            <a:r>
              <a:rPr lang="ar-SA" sz="4400" b="1" dirty="0" smtClean="0"/>
              <a:t>تطبيق نظام الدفاتر المتوازنة .</a:t>
            </a:r>
            <a:endParaRPr lang="en-US" sz="4400" b="1" dirty="0" smtClean="0"/>
          </a:p>
          <a:p>
            <a:pPr marL="742950" lvl="0" indent="-742950">
              <a:buFont typeface="+mj-lt"/>
              <a:buAutoNum type="arabicPeriod"/>
            </a:pPr>
            <a:r>
              <a:rPr lang="ar-SA" sz="4400" b="1" dirty="0" smtClean="0"/>
              <a:t>إعداد </a:t>
            </a:r>
            <a:r>
              <a:rPr lang="ar-SA" sz="4400" b="1" dirty="0" err="1" smtClean="0"/>
              <a:t>الاحصائيات</a:t>
            </a:r>
            <a:r>
              <a:rPr lang="ar-SA" sz="4400" b="1" dirty="0" smtClean="0"/>
              <a:t> والرسوم البيانية في المدد المختلفة </a:t>
            </a:r>
            <a:endParaRPr lang="en-US" sz="44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28600" y="457200"/>
            <a:ext cx="8686800" cy="5509200"/>
          </a:xfrm>
          <a:prstGeom prst="rect">
            <a:avLst/>
          </a:prstGeom>
          <a:solidFill>
            <a:schemeClr val="accent3">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4400" b="1" u="sng" dirty="0" smtClean="0">
                <a:solidFill>
                  <a:srgbClr val="0070C0"/>
                </a:solidFill>
              </a:rPr>
              <a:t>ثالثاً: المبادئ الاسترشادية </a:t>
            </a:r>
            <a:r>
              <a:rPr lang="ar-SA" sz="4400" b="1" u="sng" dirty="0" err="1" smtClean="0">
                <a:solidFill>
                  <a:srgbClr val="0070C0"/>
                </a:solidFill>
              </a:rPr>
              <a:t>التى</a:t>
            </a:r>
            <a:r>
              <a:rPr lang="ar-SA" sz="4400" b="1" u="sng" dirty="0" smtClean="0">
                <a:solidFill>
                  <a:srgbClr val="0070C0"/>
                </a:solidFill>
              </a:rPr>
              <a:t> تتعلق </a:t>
            </a:r>
            <a:r>
              <a:rPr lang="ar-SA" sz="4400" b="1" u="sng" dirty="0" err="1" smtClean="0">
                <a:solidFill>
                  <a:srgbClr val="0070C0"/>
                </a:solidFill>
              </a:rPr>
              <a:t>بالافراد</a:t>
            </a:r>
            <a:endParaRPr lang="en-US" sz="4400" b="1" u="sng" dirty="0" smtClean="0">
              <a:solidFill>
                <a:srgbClr val="0070C0"/>
              </a:solidFill>
            </a:endParaRPr>
          </a:p>
          <a:p>
            <a:pPr marL="457200" lvl="0" indent="-457200">
              <a:buFont typeface="+mj-lt"/>
              <a:buAutoNum type="arabicPeriod"/>
            </a:pPr>
            <a:r>
              <a:rPr lang="ar-SA" sz="4400" b="1" dirty="0" smtClean="0"/>
              <a:t>الرجل المناسب في المكان المناسب لضمان سلامة التنفيذ .</a:t>
            </a:r>
            <a:endParaRPr lang="en-US" sz="4400" b="1" dirty="0" smtClean="0"/>
          </a:p>
          <a:p>
            <a:pPr marL="457200" lvl="0" indent="-457200">
              <a:buFont typeface="+mj-lt"/>
              <a:buAutoNum type="arabicPeriod"/>
            </a:pPr>
            <a:r>
              <a:rPr lang="ar-SA" sz="4400" b="1" dirty="0" smtClean="0"/>
              <a:t>تحديد الاختصاصات وعدم تداخلها حتى إذا كانت بغرض المساعدة </a:t>
            </a:r>
            <a:endParaRPr lang="en-US" sz="4400" b="1" dirty="0" smtClean="0"/>
          </a:p>
          <a:p>
            <a:pPr marL="457200" lvl="0" indent="-457200">
              <a:buFont typeface="+mj-lt"/>
              <a:buAutoNum type="arabicPeriod"/>
            </a:pPr>
            <a:r>
              <a:rPr lang="ar-SA" sz="4400" b="1" dirty="0" smtClean="0"/>
              <a:t>توزيع الأعمال بما يتناسب مع اتجاهات وخبرات الأفراد .</a:t>
            </a:r>
            <a:endParaRPr lang="en-US" sz="4400" b="1" dirty="0" smtClean="0"/>
          </a:p>
          <a:p>
            <a:pPr marL="457200" indent="-457200">
              <a:buFont typeface="+mj-lt"/>
              <a:buAutoNum type="arabicPeriod"/>
            </a:pPr>
            <a:r>
              <a:rPr lang="ar-SA" sz="4400" b="1" dirty="0" smtClean="0"/>
              <a:t>تغيير الاختصاصات من وقت إلى آخر .</a:t>
            </a:r>
            <a:endParaRPr lang="en-US" sz="44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17243"/>
            <a:ext cx="8686800" cy="1323439"/>
          </a:xfrm>
          <a:prstGeom prst="rect">
            <a:avLst/>
          </a:prstGeom>
          <a:solidFill>
            <a:schemeClr val="accent4">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14300" lvl="1" indent="-57150"/>
            <a:r>
              <a:rPr lang="ar-SA" sz="4000" b="1" dirty="0" smtClean="0">
                <a:latin typeface="+mj-lt"/>
              </a:rPr>
              <a:t>.3 نظام الرقابة المحاسبية</a:t>
            </a:r>
            <a:r>
              <a:rPr lang="en-US" sz="4000" b="1" dirty="0" smtClean="0">
                <a:latin typeface="+mj-lt"/>
              </a:rPr>
              <a:t>Accounting Control System </a:t>
            </a:r>
            <a:endParaRPr lang="en-US" sz="4000" b="1" dirty="0">
              <a:solidFill>
                <a:srgbClr val="002060"/>
              </a:solidFill>
              <a:latin typeface="+mj-lt"/>
            </a:endParaRPr>
          </a:p>
        </p:txBody>
      </p:sp>
      <p:sp>
        <p:nvSpPr>
          <p:cNvPr id="3" name="Rectangle 1"/>
          <p:cNvSpPr>
            <a:spLocks noChangeArrowheads="1"/>
          </p:cNvSpPr>
          <p:nvPr/>
        </p:nvSpPr>
        <p:spPr bwMode="auto">
          <a:xfrm>
            <a:off x="228600" y="2134850"/>
            <a:ext cx="8686800" cy="2062103"/>
          </a:xfrm>
          <a:prstGeom prst="rect">
            <a:avLst/>
          </a:prstGeom>
          <a:solidFill>
            <a:srgbClr val="FFC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3200" b="1" dirty="0" smtClean="0">
                <a:solidFill>
                  <a:srgbClr val="3333FF"/>
                </a:solidFill>
                <a:latin typeface="+mn-lt"/>
              </a:rPr>
              <a:t>يُعرف المعهد </a:t>
            </a:r>
            <a:r>
              <a:rPr lang="ar-SA" sz="3200" b="1" dirty="0" err="1" smtClean="0">
                <a:solidFill>
                  <a:srgbClr val="3333FF"/>
                </a:solidFill>
                <a:latin typeface="+mn-lt"/>
              </a:rPr>
              <a:t>الامريكى</a:t>
            </a:r>
            <a:r>
              <a:rPr lang="ar-SA" sz="3200" b="1" dirty="0" smtClean="0">
                <a:solidFill>
                  <a:srgbClr val="3333FF"/>
                </a:solidFill>
                <a:latin typeface="+mn-lt"/>
              </a:rPr>
              <a:t> للمحاسبين القانونيين ( </a:t>
            </a:r>
            <a:r>
              <a:rPr lang="en-US" sz="3200" b="1" dirty="0" smtClean="0">
                <a:solidFill>
                  <a:srgbClr val="3333FF"/>
                </a:solidFill>
                <a:latin typeface="+mn-lt"/>
              </a:rPr>
              <a:t>AICPA</a:t>
            </a:r>
            <a:r>
              <a:rPr lang="ar-SA" sz="3200" b="1" dirty="0" smtClean="0">
                <a:solidFill>
                  <a:srgbClr val="3333FF"/>
                </a:solidFill>
                <a:latin typeface="+mn-lt"/>
              </a:rPr>
              <a:t>) الرقابة المحاسبية بأنها نظام كافِ وفعال للمراقبة مصمم لتوفير تأكيدات معقولة ومناسبة.</a:t>
            </a:r>
            <a:endParaRPr lang="en-US" sz="1600" dirty="0" smtClean="0">
              <a:solidFill>
                <a:srgbClr val="3333FF"/>
              </a:solidFill>
              <a:latin typeface="+mn-lt"/>
            </a:endParaRPr>
          </a:p>
          <a:p>
            <a:r>
              <a:rPr lang="ar-SA" sz="3200" dirty="0" smtClean="0">
                <a:solidFill>
                  <a:srgbClr val="3333FF"/>
                </a:solidFill>
                <a:latin typeface="+mn-lt"/>
              </a:rPr>
              <a:t> ويراعى فيه الآتي :</a:t>
            </a:r>
            <a:endParaRPr lang="en-US" dirty="0">
              <a:solidFill>
                <a:srgbClr val="3333FF"/>
              </a:solidFill>
              <a:latin typeface="+mn-l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9" presetClass="entr" presetSubtype="0" accel="10000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28600" y="510600"/>
            <a:ext cx="8686800" cy="5509200"/>
          </a:xfrm>
          <a:prstGeom prst="rect">
            <a:avLst/>
          </a:prstGeom>
          <a:solidFill>
            <a:schemeClr val="accent3">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200" b="1" dirty="0" smtClean="0">
                <a:solidFill>
                  <a:srgbClr val="3333FF"/>
                </a:solidFill>
                <a:latin typeface="+mj-lt"/>
              </a:rPr>
              <a:t>أ </a:t>
            </a:r>
            <a:r>
              <a:rPr lang="en-US" sz="3200" b="1" dirty="0" smtClean="0">
                <a:solidFill>
                  <a:srgbClr val="3333FF"/>
                </a:solidFill>
                <a:latin typeface="+mj-lt"/>
              </a:rPr>
              <a:t>- </a:t>
            </a:r>
            <a:r>
              <a:rPr lang="ar-SA" sz="3200" b="1" dirty="0" smtClean="0">
                <a:solidFill>
                  <a:srgbClr val="3333FF"/>
                </a:solidFill>
                <a:latin typeface="+mj-lt"/>
              </a:rPr>
              <a:t>تنفيذ العمليات طبقاً لترخيص عام ومحدد من قبل الإدارة حيث يتم تسجيل العمليات بصورة مناسبة كما </a:t>
            </a:r>
            <a:r>
              <a:rPr lang="ar-SA" sz="3200" b="1" dirty="0" err="1" smtClean="0">
                <a:solidFill>
                  <a:srgbClr val="3333FF"/>
                </a:solidFill>
                <a:latin typeface="+mj-lt"/>
              </a:rPr>
              <a:t>يلى</a:t>
            </a:r>
            <a:r>
              <a:rPr lang="ar-SA" sz="3200" b="1" dirty="0" smtClean="0">
                <a:solidFill>
                  <a:srgbClr val="3333FF"/>
                </a:solidFill>
                <a:latin typeface="+mj-lt"/>
              </a:rPr>
              <a:t> :</a:t>
            </a:r>
            <a:endParaRPr lang="en-US" sz="3200" b="1" dirty="0" smtClean="0">
              <a:solidFill>
                <a:srgbClr val="3333FF"/>
              </a:solidFill>
              <a:latin typeface="+mj-lt"/>
            </a:endParaRPr>
          </a:p>
          <a:p>
            <a:pPr lvl="0" algn="just">
              <a:buFont typeface="Arial" pitchFamily="34" charset="0"/>
              <a:buChar char="•"/>
            </a:pPr>
            <a:r>
              <a:rPr lang="ar-SA" sz="2800" b="1" dirty="0" smtClean="0">
                <a:latin typeface="+mj-lt"/>
              </a:rPr>
              <a:t>إعداد</a:t>
            </a:r>
            <a:r>
              <a:rPr lang="ar-SA" sz="3200" b="1" dirty="0" smtClean="0">
                <a:latin typeface="+mj-lt"/>
              </a:rPr>
              <a:t> التقارير المالية وفقاً للمبادئ المحاسبية المتعارف عليها والمقبولة قبولاً عاماً</a:t>
            </a:r>
            <a:r>
              <a:rPr lang="en-US" sz="3200" b="1" dirty="0" smtClean="0">
                <a:latin typeface="+mj-lt"/>
              </a:rPr>
              <a:t> Generally Accepted Accounting Principles </a:t>
            </a:r>
            <a:r>
              <a:rPr lang="ar-SA" sz="3200" b="1" dirty="0" smtClean="0">
                <a:latin typeface="+mj-lt"/>
              </a:rPr>
              <a:t> ( </a:t>
            </a:r>
            <a:r>
              <a:rPr lang="en-US" sz="3200" b="1" dirty="0" smtClean="0">
                <a:latin typeface="+mj-lt"/>
              </a:rPr>
              <a:t>GAAP</a:t>
            </a:r>
            <a:r>
              <a:rPr lang="ar-SA" sz="3200" b="1" dirty="0" smtClean="0">
                <a:latin typeface="+mj-lt"/>
              </a:rPr>
              <a:t>) أو طبقاً لأي معايير أخرى قابلة للتطبيق على هذه التقارير مثل معايير المراجعة المقبولة  قبولاً عاماً</a:t>
            </a:r>
            <a:r>
              <a:rPr lang="en-US" sz="3200" b="1" dirty="0" smtClean="0">
                <a:latin typeface="+mj-lt"/>
              </a:rPr>
              <a:t> (GAAS)  Generally Accepted Auditing Standards</a:t>
            </a:r>
            <a:r>
              <a:rPr lang="ar-SA" sz="3200" b="1" dirty="0" smtClean="0">
                <a:latin typeface="+mj-lt"/>
              </a:rPr>
              <a:t> ومعايير المحاسبة الدولية </a:t>
            </a:r>
            <a:r>
              <a:rPr lang="en-US" sz="3200" b="1" dirty="0" smtClean="0">
                <a:latin typeface="+mj-lt"/>
              </a:rPr>
              <a:t>International Accounting Standards (IAS) </a:t>
            </a:r>
            <a:r>
              <a:rPr lang="ar-SA" sz="3200" b="1" dirty="0" smtClean="0">
                <a:latin typeface="+mj-lt"/>
              </a:rPr>
              <a:t> ومعايير المراجعة الدولية </a:t>
            </a:r>
            <a:r>
              <a:rPr lang="en-US" sz="3200" b="1" dirty="0" smtClean="0">
                <a:latin typeface="+mj-lt"/>
              </a:rPr>
              <a:t>International Standard of Auditing (ISA) </a:t>
            </a:r>
            <a:r>
              <a:rPr lang="ar-SA" sz="3200" b="1" dirty="0" smtClean="0">
                <a:latin typeface="+mj-lt"/>
              </a:rPr>
              <a:t> </a:t>
            </a:r>
          </a:p>
          <a:p>
            <a:pPr algn="just">
              <a:buFont typeface="Arial" pitchFamily="34" charset="0"/>
              <a:buChar char="•"/>
            </a:pPr>
            <a:r>
              <a:rPr lang="ar-SA" sz="3200" b="1" dirty="0" smtClean="0">
                <a:solidFill>
                  <a:srgbClr val="C00000"/>
                </a:solidFill>
              </a:rPr>
              <a:t> تحديد المسئولية المحاسبية عن الأصول . </a:t>
            </a:r>
            <a:endParaRPr lang="en-US" sz="3200" b="1" dirty="0" smtClean="0">
              <a:solidFill>
                <a:srgbClr val="C00000"/>
              </a:solidFill>
              <a:latin typeface="+mj-l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28600" y="457200"/>
            <a:ext cx="8686800" cy="5078313"/>
          </a:xfrm>
          <a:prstGeom prst="rect">
            <a:avLst/>
          </a:prstGeom>
          <a:solidFill>
            <a:schemeClr val="accent3">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600" b="1" dirty="0" smtClean="0">
                <a:solidFill>
                  <a:srgbClr val="3333FF"/>
                </a:solidFill>
              </a:rPr>
              <a:t>ب</a:t>
            </a:r>
            <a:r>
              <a:rPr lang="en-US" sz="3600" b="1" dirty="0" smtClean="0">
                <a:solidFill>
                  <a:srgbClr val="3333FF"/>
                </a:solidFill>
              </a:rPr>
              <a:t>-</a:t>
            </a:r>
            <a:r>
              <a:rPr lang="ar-SA" sz="3600" b="1" dirty="0" smtClean="0">
                <a:solidFill>
                  <a:srgbClr val="3333FF"/>
                </a:solidFill>
              </a:rPr>
              <a:t> لا يسمح بحيازة الأصول إلا بترخيص من الإدارة ، وإجراء المسألة المحاسبية للأصول المسجلة في الدفاتر بمطابقتها بالأصول الموجودة فعلاً في فترات معقولة، وعند حدوث </a:t>
            </a:r>
            <a:r>
              <a:rPr lang="ar-SA" sz="3600" b="1" dirty="0" err="1" smtClean="0">
                <a:solidFill>
                  <a:srgbClr val="3333FF"/>
                </a:solidFill>
              </a:rPr>
              <a:t>إختلاف</a:t>
            </a:r>
            <a:r>
              <a:rPr lang="ar-SA" sz="3600" b="1" dirty="0" smtClean="0">
                <a:solidFill>
                  <a:srgbClr val="3333FF"/>
                </a:solidFill>
              </a:rPr>
              <a:t> يجب اتخاذ الإجراءات المناسبة .</a:t>
            </a:r>
            <a:endParaRPr lang="en-US" sz="3600" b="1" dirty="0" smtClean="0">
              <a:solidFill>
                <a:srgbClr val="3333FF"/>
              </a:solidFill>
            </a:endParaRPr>
          </a:p>
          <a:p>
            <a:pPr algn="just"/>
            <a:r>
              <a:rPr lang="ar-SA" sz="3600" dirty="0" smtClean="0"/>
              <a:t>	</a:t>
            </a:r>
            <a:r>
              <a:rPr lang="ar-SA" sz="3600" b="1" dirty="0" smtClean="0"/>
              <a:t>إن هدف نظام الرقابة المحاسبية هو اختيار دقة البيانات المحاسبية المسجلة بالدفاتر والسجلات، ودرجة الاعتماد عليها، وتتبع صحة عمليات تسجيل وتبويب وتحليل وعرض البيانات المحاسبية، وتحقيقاً لهذا الهدف فإن أهم </a:t>
            </a:r>
            <a:r>
              <a:rPr lang="ar-SA" sz="3600" b="1" dirty="0" err="1" smtClean="0"/>
              <a:t>الادوات</a:t>
            </a:r>
            <a:r>
              <a:rPr lang="ar-SA" sz="3600" b="1" dirty="0" smtClean="0"/>
              <a:t> </a:t>
            </a:r>
            <a:r>
              <a:rPr lang="ar-SA" sz="3600" b="1" dirty="0" err="1" smtClean="0"/>
              <a:t>التى</a:t>
            </a:r>
            <a:r>
              <a:rPr lang="ar-SA" sz="3600" b="1" dirty="0" smtClean="0"/>
              <a:t> تستخدم في الرقابة المحاسبية هي:</a:t>
            </a:r>
            <a:endParaRPr lang="en-US" sz="3600" b="1" dirty="0" smtClean="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28600" y="457200"/>
            <a:ext cx="8686800" cy="4524315"/>
          </a:xfrm>
          <a:prstGeom prst="rect">
            <a:avLst/>
          </a:prstGeom>
          <a:solidFill>
            <a:schemeClr val="accent3">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200" b="1" dirty="0" smtClean="0">
                <a:solidFill>
                  <a:srgbClr val="3333FF"/>
                </a:solidFill>
              </a:rPr>
              <a:t>ب</a:t>
            </a:r>
            <a:r>
              <a:rPr lang="en-US" sz="3200" b="1" dirty="0" smtClean="0">
                <a:solidFill>
                  <a:srgbClr val="3333FF"/>
                </a:solidFill>
              </a:rPr>
              <a:t>-</a:t>
            </a:r>
            <a:r>
              <a:rPr lang="ar-SA" sz="3200" b="1" dirty="0" smtClean="0">
                <a:solidFill>
                  <a:srgbClr val="3333FF"/>
                </a:solidFill>
              </a:rPr>
              <a:t> لا يسمح بحيازة الأصول إلا بترخيص من الإدارة ، وإجراء المساءلة المحاسبية للأصول المسجلة في الدفاتر بمطابقتها بالأصول الموجودة فعلاً في فترات معقولة، وعند حدوث </a:t>
            </a:r>
            <a:r>
              <a:rPr lang="ar-SA" sz="3200" b="1" dirty="0" err="1" smtClean="0">
                <a:solidFill>
                  <a:srgbClr val="3333FF"/>
                </a:solidFill>
              </a:rPr>
              <a:t>إختلاف</a:t>
            </a:r>
            <a:r>
              <a:rPr lang="ar-SA" sz="3200" b="1" dirty="0" smtClean="0">
                <a:solidFill>
                  <a:srgbClr val="3333FF"/>
                </a:solidFill>
              </a:rPr>
              <a:t> يجب اتخاذ الإجراءات المناسبة .</a:t>
            </a:r>
            <a:endParaRPr lang="en-US" sz="3200" b="1" dirty="0" smtClean="0">
              <a:solidFill>
                <a:srgbClr val="3333FF"/>
              </a:solidFill>
            </a:endParaRPr>
          </a:p>
          <a:p>
            <a:pPr algn="just"/>
            <a:r>
              <a:rPr lang="ar-SA" sz="3200" dirty="0" smtClean="0"/>
              <a:t>	</a:t>
            </a:r>
            <a:r>
              <a:rPr lang="ar-SA" sz="3200" b="1" dirty="0" smtClean="0"/>
              <a:t>إن هدف نظام الرقابة المحاسبية هو اختيار دقة البيانات المحاسبية المسجلة بالدفاتر والسجلات، ودرجة الاعتماد عليها، وتتبع صحة عمليات تسجيل وتبويب وتحليل وعرض البيانات المحاسبية، وتحقيقاً لهذا الهدف فإن أهم </a:t>
            </a:r>
            <a:r>
              <a:rPr lang="ar-SA" sz="3200" b="1" dirty="0" err="1" smtClean="0"/>
              <a:t>الادوات</a:t>
            </a:r>
            <a:r>
              <a:rPr lang="ar-SA" sz="3200" b="1" dirty="0" smtClean="0"/>
              <a:t> </a:t>
            </a:r>
            <a:r>
              <a:rPr lang="ar-SA" sz="3200" b="1" dirty="0" err="1" smtClean="0"/>
              <a:t>التى</a:t>
            </a:r>
            <a:r>
              <a:rPr lang="ar-SA" sz="3200" b="1" dirty="0" smtClean="0"/>
              <a:t> تستخدم في الرقابة المحاسبية هي:</a:t>
            </a:r>
            <a:endParaRPr lang="en-US" sz="3200" b="1" dirty="0" smtClean="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28600" y="457200"/>
            <a:ext cx="8686800" cy="5509200"/>
          </a:xfrm>
          <a:prstGeom prst="rect">
            <a:avLst/>
          </a:prstGeom>
          <a:solidFill>
            <a:schemeClr val="accent3">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742950" lvl="0" indent="-742950">
              <a:buFont typeface="+mj-lt"/>
              <a:buAutoNum type="arabicPeriod"/>
            </a:pPr>
            <a:r>
              <a:rPr lang="ar-SA" sz="4000" b="1" dirty="0" smtClean="0"/>
              <a:t>نظرية القيد المزدوج .</a:t>
            </a:r>
            <a:endParaRPr lang="en-US" sz="4000" b="1" dirty="0" smtClean="0"/>
          </a:p>
          <a:p>
            <a:pPr marL="742950" lvl="0" indent="-742950">
              <a:buFont typeface="+mj-lt"/>
              <a:buAutoNum type="arabicPeriod"/>
            </a:pPr>
            <a:r>
              <a:rPr lang="ar-SA" sz="4000" b="1" dirty="0" smtClean="0"/>
              <a:t>استخدام حسابات المراقبة .</a:t>
            </a:r>
            <a:endParaRPr lang="en-US" sz="4000" b="1" dirty="0" smtClean="0"/>
          </a:p>
          <a:p>
            <a:pPr marL="742950" lvl="0" indent="-742950">
              <a:buFont typeface="+mj-lt"/>
              <a:buAutoNum type="arabicPeriod"/>
            </a:pPr>
            <a:r>
              <a:rPr lang="ar-SA" sz="4000" b="1" dirty="0" smtClean="0"/>
              <a:t>موازين المراجعة .</a:t>
            </a:r>
            <a:endParaRPr lang="en-US" sz="4000" b="1" dirty="0" smtClean="0"/>
          </a:p>
          <a:p>
            <a:pPr marL="742950" lvl="0" indent="-742950">
              <a:buFont typeface="+mj-lt"/>
              <a:buAutoNum type="arabicPeriod"/>
            </a:pPr>
            <a:r>
              <a:rPr lang="ar-SA" sz="4000" b="1" dirty="0" smtClean="0"/>
              <a:t>أسلوب المصادقات .</a:t>
            </a:r>
            <a:endParaRPr lang="en-US" sz="4000" b="1" dirty="0" smtClean="0"/>
          </a:p>
          <a:p>
            <a:pPr marL="742950" lvl="0" indent="-742950">
              <a:buFont typeface="+mj-lt"/>
              <a:buAutoNum type="arabicPeriod"/>
            </a:pPr>
            <a:r>
              <a:rPr lang="ar-SA" sz="4000" b="1" dirty="0" smtClean="0"/>
              <a:t>تسويات البنوك .</a:t>
            </a:r>
            <a:endParaRPr lang="en-US" sz="4000" b="1" dirty="0" smtClean="0"/>
          </a:p>
          <a:p>
            <a:pPr marL="742950" lvl="0" indent="-742950">
              <a:buFont typeface="+mj-lt"/>
              <a:buAutoNum type="arabicPeriod"/>
            </a:pPr>
            <a:r>
              <a:rPr lang="ar-SA" sz="4000" b="1" dirty="0" smtClean="0"/>
              <a:t>وجود نظام </a:t>
            </a:r>
            <a:r>
              <a:rPr lang="ar-SA" sz="4000" b="1" dirty="0" err="1" smtClean="0"/>
              <a:t>مستندى</a:t>
            </a:r>
            <a:r>
              <a:rPr lang="ar-SA" sz="4000" b="1" dirty="0" smtClean="0"/>
              <a:t> سليم .</a:t>
            </a:r>
            <a:endParaRPr lang="en-US" sz="4000" b="1" dirty="0" smtClean="0"/>
          </a:p>
          <a:p>
            <a:pPr marL="742950" lvl="0" indent="-742950">
              <a:buFont typeface="+mj-lt"/>
              <a:buAutoNum type="arabicPeriod"/>
            </a:pPr>
            <a:r>
              <a:rPr lang="ar-SA" sz="4000" b="1" dirty="0" smtClean="0"/>
              <a:t>إتباع نظامي الجرد المستمر والجرد المفاجئ .</a:t>
            </a:r>
            <a:endParaRPr lang="en-US" sz="4000" b="1" dirty="0" smtClean="0"/>
          </a:p>
          <a:p>
            <a:pPr marL="742950" lvl="0" indent="-742950">
              <a:buFont typeface="+mj-lt"/>
              <a:buAutoNum type="arabicPeriod"/>
            </a:pPr>
            <a:r>
              <a:rPr lang="ar-SA" sz="4000" b="1" dirty="0" smtClean="0"/>
              <a:t>المراجعة الداخلية </a:t>
            </a:r>
            <a:r>
              <a:rPr lang="ar-SA" sz="3200" dirty="0" smtClean="0"/>
              <a:t>.</a:t>
            </a:r>
            <a:endParaRPr lang="en-US" sz="3200" dirty="0" smtClean="0"/>
          </a:p>
          <a:p>
            <a:pPr marL="514350" indent="-514350" algn="just">
              <a:buFont typeface="+mj-lt"/>
              <a:buAutoNum type="arabicPeriod"/>
            </a:pPr>
            <a:endParaRPr lang="en-US" sz="3200" b="1" dirty="0" smtClean="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52600"/>
            <a:ext cx="8610600" cy="4525963"/>
          </a:xfrm>
          <a:solidFill>
            <a:schemeClr val="bg1"/>
          </a:solidFill>
        </p:spPr>
        <p:txBody>
          <a:bodyPr>
            <a:normAutofit/>
          </a:bodyPr>
          <a:lstStyle/>
          <a:p>
            <a:pPr marL="114300" indent="4763" algn="just" rtl="1">
              <a:buNone/>
            </a:pPr>
            <a:r>
              <a:rPr lang="ar-SA" sz="5400" b="1" dirty="0" smtClean="0">
                <a:latin typeface="Arial" pitchFamily="34" charset="0"/>
                <a:cs typeface="Arial" pitchFamily="34" charset="0"/>
              </a:rPr>
              <a:t>ولأهمية المراجعة الداخلية </a:t>
            </a:r>
            <a:r>
              <a:rPr lang="en-US" sz="5400" b="1" dirty="0" smtClean="0">
                <a:latin typeface="Arial" pitchFamily="34" charset="0"/>
                <a:cs typeface="Arial" pitchFamily="34" charset="0"/>
              </a:rPr>
              <a:t>Internal Auditing </a:t>
            </a:r>
            <a:r>
              <a:rPr lang="ar-SA" sz="5400" b="1" dirty="0" smtClean="0">
                <a:latin typeface="Arial" pitchFamily="34" charset="0"/>
                <a:cs typeface="Arial" pitchFamily="34" charset="0"/>
              </a:rPr>
              <a:t> كأحد أدوات الرقابة المحاسبية ولارتباطها الوثيق بعمل مراجع الحسابات الخارجي فسيتم تناولها تفصيلاً </a:t>
            </a:r>
            <a:endParaRPr lang="en-US" sz="5400" b="1" dirty="0" smtClean="0">
              <a:latin typeface="Arial" pitchFamily="34" charset="0"/>
              <a:cs typeface="Arial" pitchFamily="34" charset="0"/>
            </a:endParaRPr>
          </a:p>
          <a:p>
            <a:pPr marL="0" lvl="0" indent="0" algn="just" rtl="1">
              <a:buNone/>
              <a:tabLst>
                <a:tab pos="57150" algn="l"/>
              </a:tabLst>
            </a:pPr>
            <a:endParaRPr lang="en-US" sz="7200" b="1"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1"/>
                                          </p:val>
                                        </p:tav>
                                        <p:tav tm="100000">
                                          <p:val>
                                            <p:strVal val="#ppt_x"/>
                                          </p:val>
                                        </p:tav>
                                      </p:tavLst>
                                    </p:anim>
                                    <p:anim calcmode="lin" valueType="num">
                                      <p:cBhvr>
                                        <p:cTn id="9"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1600201"/>
            <a:ext cx="8686800" cy="2800767"/>
          </a:xfrm>
          <a:prstGeom prst="rect">
            <a:avLst/>
          </a:prstGeom>
          <a:solidFill>
            <a:srgbClr val="66FF3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ar-SA" sz="8800" b="1" dirty="0" smtClean="0"/>
              <a:t>النظم الفرعية لنظام الرقابة الداخلية</a:t>
            </a:r>
            <a:r>
              <a:rPr lang="ar-SA" sz="8800" dirty="0" smtClean="0"/>
              <a:t> </a:t>
            </a:r>
            <a:endParaRPr lang="en-US" sz="88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13000">
              <a:srgbClr val="F8B049"/>
            </a:gs>
            <a:gs pos="21001">
              <a:srgbClr val="F8B049"/>
            </a:gs>
            <a:gs pos="63000">
              <a:srgbClr val="FEE7F2"/>
            </a:gs>
            <a:gs pos="67000">
              <a:srgbClr val="F952A0"/>
            </a:gs>
            <a:gs pos="69000">
              <a:srgbClr val="C50849"/>
            </a:gs>
            <a:gs pos="82001">
              <a:srgbClr val="B43E85"/>
            </a:gs>
            <a:gs pos="100000">
              <a:srgbClr val="F8B049"/>
            </a:gs>
          </a:gsLst>
          <a:lin ang="135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248400" cy="1143000"/>
          </a:xfrm>
          <a:solidFill>
            <a:srgbClr val="3333FF"/>
          </a:solidFill>
        </p:spPr>
        <p:txBody>
          <a:bodyPr>
            <a:normAutofit/>
          </a:bodyPr>
          <a:lstStyle/>
          <a:p>
            <a:r>
              <a:rPr lang="ar-SA" sz="5400" dirty="0" smtClean="0">
                <a:solidFill>
                  <a:schemeClr val="bg1"/>
                </a:solidFill>
                <a:cs typeface="MCS Hor 1 S_I Snail 2000" pitchFamily="2" charset="-78"/>
              </a:rPr>
              <a:t>ولكم خالص شكري</a:t>
            </a:r>
            <a:endParaRPr lang="ar-SA" sz="5400" dirty="0">
              <a:solidFill>
                <a:schemeClr val="bg1"/>
              </a:solidFill>
              <a:cs typeface="MCS Hor 1 S_I Snail 2000" pitchFamily="2" charset="-78"/>
            </a:endParaRPr>
          </a:p>
        </p:txBody>
      </p:sp>
      <p:pic>
        <p:nvPicPr>
          <p:cNvPr id="660482" name="Picture 2" descr="C:\Program Files\Microsoft Office\MEDIA\CAGCAT10\j0281904.wmf"/>
          <p:cNvPicPr>
            <a:picLocks noChangeAspect="1" noChangeArrowheads="1"/>
          </p:cNvPicPr>
          <p:nvPr/>
        </p:nvPicPr>
        <p:blipFill>
          <a:blip r:embed="rId2" cstate="print"/>
          <a:srcRect/>
          <a:stretch>
            <a:fillRect/>
          </a:stretch>
        </p:blipFill>
        <p:spPr bwMode="auto">
          <a:xfrm>
            <a:off x="838200" y="1676400"/>
            <a:ext cx="7696200" cy="4572000"/>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660482"/>
                                        </p:tgtEl>
                                      </p:cBhvr>
                                    </p:animEffect>
                                    <p:animScale>
                                      <p:cBhvr>
                                        <p:cTn id="13" dur="250" autoRev="1" fill="hold"/>
                                        <p:tgtEl>
                                          <p:spTgt spid="66048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17243"/>
            <a:ext cx="8686800" cy="156966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ar-SA" sz="4800" b="1" dirty="0" smtClean="0"/>
              <a:t>يتكون نظام الرقابة الداخلية من ثلاثة أنظمة فرعية تتكامل في بعضها البعض وهي:</a:t>
            </a:r>
            <a:endParaRPr lang="en-US" sz="4800" b="1" dirty="0"/>
          </a:p>
        </p:txBody>
      </p:sp>
      <p:sp>
        <p:nvSpPr>
          <p:cNvPr id="3" name="Rectangle 1"/>
          <p:cNvSpPr>
            <a:spLocks noChangeArrowheads="1"/>
          </p:cNvSpPr>
          <p:nvPr/>
        </p:nvSpPr>
        <p:spPr bwMode="auto">
          <a:xfrm>
            <a:off x="228600" y="2773740"/>
            <a:ext cx="8686800" cy="144655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ar-SA" sz="4400" b="1" dirty="0" smtClean="0">
                <a:solidFill>
                  <a:srgbClr val="3333FF"/>
                </a:solidFill>
                <a:latin typeface="Agency FB" pitchFamily="34" charset="0"/>
                <a:cs typeface="+mj-cs"/>
              </a:rPr>
              <a:t>1- نظام الرقابة الإدارية</a:t>
            </a:r>
            <a:r>
              <a:rPr lang="ar-SA" sz="4400" dirty="0" smtClean="0">
                <a:solidFill>
                  <a:srgbClr val="3333FF"/>
                </a:solidFill>
                <a:latin typeface="Agency FB" pitchFamily="34" charset="0"/>
                <a:cs typeface="+mj-cs"/>
              </a:rPr>
              <a:t> </a:t>
            </a:r>
            <a:r>
              <a:rPr lang="en-US" sz="4400" b="1" dirty="0" smtClean="0">
                <a:solidFill>
                  <a:srgbClr val="3333FF"/>
                </a:solidFill>
                <a:latin typeface="Agency FB" pitchFamily="34" charset="0"/>
                <a:cs typeface="+mj-cs"/>
              </a:rPr>
              <a:t>Administrative Control System</a:t>
            </a:r>
            <a:endParaRPr lang="en-US" sz="4400" b="1" dirty="0">
              <a:solidFill>
                <a:srgbClr val="3333FF"/>
              </a:solidFill>
              <a:latin typeface="Agency FB" pitchFamily="34" charset="0"/>
              <a:cs typeface="+mj-cs"/>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9" presetClass="entr" presetSubtype="0" accel="10000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17243"/>
            <a:ext cx="8686800" cy="5632311"/>
          </a:xfrm>
          <a:prstGeom prst="rect">
            <a:avLst/>
          </a:prstGeom>
          <a:solidFill>
            <a:schemeClr val="accent6">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dirty="0" smtClean="0"/>
              <a:t>إن أحد أهم الواجبات الرئيسية لإدارة المنشأة هو تجنب نواحي الإسراف والضياع في استخدام موارد المشروع بهدف الارتقاء بالكفاءة </a:t>
            </a:r>
            <a:r>
              <a:rPr lang="ar-SA" sz="4000" b="1" dirty="0" err="1" smtClean="0"/>
              <a:t>الانتاجية</a:t>
            </a:r>
            <a:r>
              <a:rPr lang="ar-SA" sz="4000" b="1" dirty="0" smtClean="0"/>
              <a:t>، كما أن الالتزام بالسياسات المتكاملة </a:t>
            </a:r>
            <a:r>
              <a:rPr lang="ar-SA" sz="4000" b="1" dirty="0" err="1" smtClean="0"/>
              <a:t>التى</a:t>
            </a:r>
            <a:r>
              <a:rPr lang="ar-SA" sz="4000" b="1" dirty="0" smtClean="0"/>
              <a:t> تغطى أوجه النشاط المختلفة للمنشأة تعتبر من الواجبات الهامة كذلك، </a:t>
            </a:r>
            <a:r>
              <a:rPr lang="ar-SA" sz="4000" b="1" dirty="0" err="1" smtClean="0"/>
              <a:t>والتى</a:t>
            </a:r>
            <a:r>
              <a:rPr lang="ar-SA" sz="4000" b="1" dirty="0" smtClean="0"/>
              <a:t> منها سياسة الإنتاج وسياسة التمويل وسياسة الشراء وسياسة التوزيع وسياسة الائتمان، </a:t>
            </a:r>
            <a:r>
              <a:rPr lang="ar-SA" sz="4000" b="1" dirty="0" err="1" smtClean="0"/>
              <a:t>والتى</a:t>
            </a:r>
            <a:r>
              <a:rPr lang="ar-SA" sz="4000" b="1" dirty="0" smtClean="0"/>
              <a:t> يرتبط بوضعها تحديد الواجبات والمسئوليات وتفويض السلطات.</a:t>
            </a:r>
            <a:endParaRPr lang="en-US" sz="40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17243"/>
            <a:ext cx="8686800" cy="6186309"/>
          </a:xfrm>
          <a:prstGeom prst="rect">
            <a:avLst/>
          </a:prstGeom>
          <a:solidFill>
            <a:srgbClr val="66FF3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smtClean="0">
                <a:latin typeface="+mn-lt"/>
              </a:rPr>
              <a:t>	عرّف المعهد </a:t>
            </a:r>
            <a:r>
              <a:rPr lang="ar-SA" sz="4400" b="1" dirty="0" err="1" smtClean="0">
                <a:latin typeface="+mn-lt"/>
              </a:rPr>
              <a:t>الامريكى</a:t>
            </a:r>
            <a:r>
              <a:rPr lang="ar-SA" sz="4400" b="1" dirty="0" smtClean="0">
                <a:latin typeface="+mn-lt"/>
              </a:rPr>
              <a:t> للمحاسبين القانونيين( </a:t>
            </a:r>
            <a:r>
              <a:rPr lang="en-US" sz="4400" b="1" dirty="0" smtClean="0">
                <a:latin typeface="+mn-lt"/>
              </a:rPr>
              <a:t>AICPA</a:t>
            </a:r>
            <a:r>
              <a:rPr lang="ar-SA" sz="4400" b="1" dirty="0" smtClean="0">
                <a:latin typeface="+mn-lt"/>
              </a:rPr>
              <a:t>) الرقابة الإدارية بأنها تشمل الخطة التنظيمية والإجراءات والوثائق والسجلات المتعلقة بعمليات اتخاذ القرارات </a:t>
            </a:r>
            <a:r>
              <a:rPr lang="ar-SA" sz="4400" b="1" dirty="0" err="1" smtClean="0">
                <a:latin typeface="+mn-lt"/>
              </a:rPr>
              <a:t>والتى</a:t>
            </a:r>
            <a:r>
              <a:rPr lang="ar-SA" sz="4400" b="1" dirty="0" smtClean="0">
                <a:latin typeface="+mn-lt"/>
              </a:rPr>
              <a:t> تقود إلى الترخيص </a:t>
            </a:r>
            <a:r>
              <a:rPr lang="ar-SA" sz="4400" b="1" dirty="0" err="1" smtClean="0">
                <a:latin typeface="+mn-lt"/>
              </a:rPr>
              <a:t>الإدارى</a:t>
            </a:r>
            <a:r>
              <a:rPr lang="ar-SA" sz="4400" b="1" dirty="0" smtClean="0">
                <a:latin typeface="+mn-lt"/>
              </a:rPr>
              <a:t> للعمليات، وهذا الترخيص تكون وظيفته إدارية ترتبط على نحو مباشر بالمسئولية عن تحقيق أهداف المنظمة، وتكون هي نقطة البداية لوضع أو إنشاء الرقابة المحاسبية على العمليات .</a:t>
            </a:r>
            <a:endParaRPr lang="en-US" sz="4400" dirty="0">
              <a:latin typeface="+mn-l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17243"/>
            <a:ext cx="8686800" cy="4955203"/>
          </a:xfrm>
          <a:prstGeom prst="rect">
            <a:avLst/>
          </a:prstGeom>
          <a:solidFill>
            <a:schemeClr val="accent4">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smtClean="0"/>
              <a:t>إن الرقابة الإدارية وفقاً لهذا التعريف تهدف </a:t>
            </a:r>
            <a:r>
              <a:rPr lang="ar-SA" sz="4400" b="1" dirty="0" err="1" smtClean="0"/>
              <a:t>الى</a:t>
            </a:r>
            <a:r>
              <a:rPr lang="ar-SA" sz="4400" b="1" dirty="0" smtClean="0"/>
              <a:t> تحقيق أكبر قدر من الكفاءة الإنتاجية الممكنة، وضمان تنفيذ السياسات الإدارية وفقاً للخطة المرسومة، وتتمثل أهم أدوات الرقابة الإدارية في الآتي :</a:t>
            </a:r>
          </a:p>
          <a:p>
            <a:pPr lvl="1">
              <a:buFont typeface="Arial" pitchFamily="34" charset="0"/>
              <a:buChar char="•"/>
            </a:pPr>
            <a:r>
              <a:rPr lang="ar-SA" sz="4800" b="1" dirty="0" smtClean="0">
                <a:solidFill>
                  <a:srgbClr val="002060"/>
                </a:solidFill>
              </a:rPr>
              <a:t>الموازنات التخطيطية .</a:t>
            </a:r>
            <a:endParaRPr lang="en-US" sz="4800" b="1" dirty="0" smtClean="0">
              <a:solidFill>
                <a:srgbClr val="002060"/>
              </a:solidFill>
            </a:endParaRPr>
          </a:p>
          <a:p>
            <a:pPr lvl="1">
              <a:buFont typeface="Arial" pitchFamily="34" charset="0"/>
              <a:buChar char="•"/>
            </a:pPr>
            <a:r>
              <a:rPr lang="ar-SA" sz="4800" b="1" dirty="0" smtClean="0">
                <a:solidFill>
                  <a:srgbClr val="002060"/>
                </a:solidFill>
              </a:rPr>
              <a:t>التكاليف المعيارية .</a:t>
            </a:r>
            <a:endParaRPr lang="en-US" sz="4800" b="1" dirty="0" smtClean="0">
              <a:solidFill>
                <a:srgbClr val="002060"/>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17243"/>
            <a:ext cx="8686800" cy="4832092"/>
          </a:xfrm>
          <a:prstGeom prst="rect">
            <a:avLst/>
          </a:prstGeom>
          <a:solidFill>
            <a:schemeClr val="accent4">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buFont typeface="Arial" pitchFamily="34" charset="0"/>
              <a:buChar char="•"/>
            </a:pPr>
            <a:r>
              <a:rPr lang="ar-SA" sz="4400" b="1" dirty="0" smtClean="0">
                <a:solidFill>
                  <a:srgbClr val="002060"/>
                </a:solidFill>
              </a:rPr>
              <a:t>الرسوم البيانية والكشوفات </a:t>
            </a:r>
            <a:r>
              <a:rPr lang="ar-SA" sz="4400" b="1" dirty="0" err="1" smtClean="0">
                <a:solidFill>
                  <a:srgbClr val="002060"/>
                </a:solidFill>
              </a:rPr>
              <a:t>الاحصائية</a:t>
            </a:r>
            <a:r>
              <a:rPr lang="ar-SA" sz="4400" b="1" dirty="0" smtClean="0">
                <a:solidFill>
                  <a:srgbClr val="002060"/>
                </a:solidFill>
              </a:rPr>
              <a:t> .</a:t>
            </a:r>
            <a:endParaRPr lang="en-US" sz="4400" b="1" dirty="0" smtClean="0">
              <a:solidFill>
                <a:srgbClr val="002060"/>
              </a:solidFill>
            </a:endParaRPr>
          </a:p>
          <a:p>
            <a:pPr lvl="1">
              <a:buFont typeface="Arial" pitchFamily="34" charset="0"/>
              <a:buChar char="•"/>
            </a:pPr>
            <a:r>
              <a:rPr lang="ar-SA" sz="4400" b="1" dirty="0" smtClean="0">
                <a:solidFill>
                  <a:srgbClr val="002060"/>
                </a:solidFill>
              </a:rPr>
              <a:t>تقارير الكفاءة الدورية .</a:t>
            </a:r>
            <a:endParaRPr lang="en-US" sz="4400" b="1" dirty="0" smtClean="0">
              <a:solidFill>
                <a:srgbClr val="002060"/>
              </a:solidFill>
            </a:endParaRPr>
          </a:p>
          <a:p>
            <a:pPr lvl="1">
              <a:buFont typeface="Arial" pitchFamily="34" charset="0"/>
              <a:buChar char="•"/>
            </a:pPr>
            <a:r>
              <a:rPr lang="ar-SA" sz="4400" b="1" dirty="0" smtClean="0">
                <a:solidFill>
                  <a:srgbClr val="002060"/>
                </a:solidFill>
              </a:rPr>
              <a:t>دراسات الحركة والزمن .</a:t>
            </a:r>
            <a:endParaRPr lang="en-US" sz="4400" b="1" dirty="0" smtClean="0">
              <a:solidFill>
                <a:srgbClr val="002060"/>
              </a:solidFill>
            </a:endParaRPr>
          </a:p>
          <a:p>
            <a:pPr lvl="1">
              <a:buFont typeface="Arial" pitchFamily="34" charset="0"/>
              <a:buChar char="•"/>
            </a:pPr>
            <a:r>
              <a:rPr lang="ar-SA" sz="4400" b="1" dirty="0" smtClean="0">
                <a:solidFill>
                  <a:srgbClr val="002060"/>
                </a:solidFill>
              </a:rPr>
              <a:t>الرقابة على الجودة .</a:t>
            </a:r>
            <a:endParaRPr lang="en-US" sz="4400" b="1" dirty="0" smtClean="0">
              <a:solidFill>
                <a:srgbClr val="002060"/>
              </a:solidFill>
            </a:endParaRPr>
          </a:p>
          <a:p>
            <a:pPr lvl="1">
              <a:buFont typeface="Arial" pitchFamily="34" charset="0"/>
              <a:buChar char="•"/>
            </a:pPr>
            <a:r>
              <a:rPr lang="ar-SA" sz="4400" b="1" dirty="0" smtClean="0">
                <a:solidFill>
                  <a:srgbClr val="002060"/>
                </a:solidFill>
              </a:rPr>
              <a:t> محاسبة المسئولية .</a:t>
            </a:r>
            <a:endParaRPr lang="en-US" sz="4400" b="1" dirty="0" smtClean="0">
              <a:solidFill>
                <a:srgbClr val="002060"/>
              </a:solidFill>
            </a:endParaRPr>
          </a:p>
          <a:p>
            <a:pPr lvl="1">
              <a:buFont typeface="Arial" pitchFamily="34" charset="0"/>
              <a:buChar char="•"/>
            </a:pPr>
            <a:r>
              <a:rPr lang="ar-SA" sz="4400" b="1" dirty="0" smtClean="0">
                <a:solidFill>
                  <a:srgbClr val="002060"/>
                </a:solidFill>
              </a:rPr>
              <a:t>تقويم الأداء .</a:t>
            </a:r>
            <a:endParaRPr lang="en-US" sz="4400" b="1" dirty="0" smtClean="0">
              <a:solidFill>
                <a:srgbClr val="002060"/>
              </a:solidFill>
            </a:endParaRPr>
          </a:p>
          <a:p>
            <a:pPr lvl="1">
              <a:buFont typeface="Arial" pitchFamily="34" charset="0"/>
              <a:buChar char="•"/>
            </a:pPr>
            <a:r>
              <a:rPr lang="ar-SA" sz="4400" b="1" dirty="0" smtClean="0">
                <a:solidFill>
                  <a:srgbClr val="002060"/>
                </a:solidFill>
              </a:rPr>
              <a:t>البرامج التدريبية .</a:t>
            </a:r>
            <a:endParaRPr lang="en-US" sz="4400" b="1" dirty="0">
              <a:solidFill>
                <a:srgbClr val="002060"/>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76200" y="317243"/>
            <a:ext cx="8915400" cy="707886"/>
          </a:xfrm>
          <a:prstGeom prst="rect">
            <a:avLst/>
          </a:prstGeom>
          <a:solidFill>
            <a:schemeClr val="accent4">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14300" lvl="1" indent="-57150"/>
            <a:r>
              <a:rPr lang="ar-SA" sz="4000" b="1" dirty="0" smtClean="0">
                <a:latin typeface="+mn-lt"/>
              </a:rPr>
              <a:t>2- نظام الضبط </a:t>
            </a:r>
            <a:r>
              <a:rPr lang="ar-SA" sz="4000" b="1" dirty="0" err="1" smtClean="0">
                <a:latin typeface="+mn-lt"/>
              </a:rPr>
              <a:t>الداخلى</a:t>
            </a:r>
            <a:r>
              <a:rPr lang="ar-SA" sz="4000" dirty="0" smtClean="0">
                <a:latin typeface="+mn-lt"/>
              </a:rPr>
              <a:t> </a:t>
            </a:r>
            <a:r>
              <a:rPr lang="en-US" sz="4000" b="1" dirty="0" smtClean="0">
                <a:latin typeface="+mn-lt"/>
              </a:rPr>
              <a:t>Internal Check System </a:t>
            </a:r>
            <a:endParaRPr lang="en-US" sz="4000" b="1" dirty="0">
              <a:solidFill>
                <a:srgbClr val="002060"/>
              </a:solidFill>
              <a:latin typeface="+mn-lt"/>
            </a:endParaRPr>
          </a:p>
        </p:txBody>
      </p:sp>
      <p:sp>
        <p:nvSpPr>
          <p:cNvPr id="3" name="Rectangle 1"/>
          <p:cNvSpPr>
            <a:spLocks noChangeArrowheads="1"/>
          </p:cNvSpPr>
          <p:nvPr/>
        </p:nvSpPr>
        <p:spPr bwMode="auto">
          <a:xfrm>
            <a:off x="228600" y="1447800"/>
            <a:ext cx="8686800" cy="3970318"/>
          </a:xfrm>
          <a:prstGeom prst="rect">
            <a:avLst/>
          </a:prstGeom>
          <a:solidFill>
            <a:srgbClr val="FFC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14300" lvl="1" indent="-57150" algn="just"/>
            <a:r>
              <a:rPr lang="ar-SA" sz="3600" b="1" dirty="0" smtClean="0"/>
              <a:t>يعرف الضبط الداخلي بأنه ذلك النظام الموضوع وما يرتبط </a:t>
            </a:r>
            <a:r>
              <a:rPr lang="ar-SA" sz="3600" b="1" dirty="0" err="1" smtClean="0"/>
              <a:t>به</a:t>
            </a:r>
            <a:r>
              <a:rPr lang="ar-SA" sz="3600" b="1" dirty="0" smtClean="0"/>
              <a:t> من وسائل أو مقاييس تهدف إلى ضبط عمليات المشروع ومراقبتها بطريقة تلقائية مستمرة وذلك بجعل عمل كل موظف بالمنشأة يراجع بواسطة موظف آخر وفي ذلك ضمان لحسن سير العمل وعدم وقوع أخطاء أو غش أو تلاعب بأصول المنشأة وحساباتها أو هو مجموعة من الوسائل والمقاييس والأساليب </a:t>
            </a:r>
            <a:r>
              <a:rPr lang="ar-SA" sz="3600" b="1" dirty="0" err="1" smtClean="0"/>
              <a:t>التى</a:t>
            </a:r>
            <a:r>
              <a:rPr lang="ar-SA" sz="3600" b="1" dirty="0" smtClean="0"/>
              <a:t> تضعها </a:t>
            </a:r>
            <a:endParaRPr lang="en-US" sz="3600" b="1" dirty="0">
              <a:solidFill>
                <a:srgbClr val="002060"/>
              </a:solidFill>
              <a:latin typeface="+mn-l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9" presetClass="entr" presetSubtype="0" accel="10000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28600" y="914400"/>
            <a:ext cx="8686800" cy="5078313"/>
          </a:xfrm>
          <a:prstGeom prst="rect">
            <a:avLst/>
          </a:prstGeom>
          <a:solidFill>
            <a:schemeClr val="bg2">
              <a:lumMod val="7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600" b="1" dirty="0" smtClean="0"/>
              <a:t>الإدارة بغرض ضبط عملياتها ومراقبتها بطريقة تلقائية مستمرة لضمان حسن سير العمل وعدم حدوث الأخطاء أو الغش أو التلاعب أو الاختلاس في أصول المنشاة وسجلاتها وحساباتها.</a:t>
            </a:r>
            <a:endParaRPr lang="en-US" sz="4000" b="1" dirty="0" smtClean="0"/>
          </a:p>
          <a:p>
            <a:pPr algn="just"/>
            <a:r>
              <a:rPr lang="ar-SA" sz="3600" b="1" dirty="0" smtClean="0"/>
              <a:t>	إن نظام الضبط </a:t>
            </a:r>
            <a:r>
              <a:rPr lang="ar-SA" sz="3600" b="1" dirty="0" err="1" smtClean="0"/>
              <a:t>الداخلى</a:t>
            </a:r>
            <a:r>
              <a:rPr lang="ar-SA" sz="3600" b="1" dirty="0" smtClean="0"/>
              <a:t> يستند في الواقع على تقسيم العمل وتحديد السلطات والمسئوليات والواجبات والفصل بين المسئوليات والاختصاصات للوظائف المختلفة بحيث لا يقوم موظف واحد بعملية كاملة ، ويهدف نظام الضبط الداخلي إلى حماية أصول المنشأة وسجلاتها ودفاترها من </a:t>
            </a:r>
            <a:endParaRPr lang="en-US" sz="7200" b="1" dirty="0">
              <a:solidFill>
                <a:srgbClr val="002060"/>
              </a:solidFill>
              <a:latin typeface="+mn-l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7033</TotalTime>
  <Words>653</Words>
  <Application>Microsoft Office PowerPoint</Application>
  <PresentationFormat>On-screen Show (4:3)</PresentationFormat>
  <Paragraphs>57</Paragraphs>
  <Slides>20</Slides>
  <Notes>1</Notes>
  <HiddenSlides>0</HiddenSlides>
  <MMClips>0</MMClips>
  <ScaleCrop>false</ScaleCrop>
  <HeadingPairs>
    <vt:vector size="4" baseType="variant">
      <vt:variant>
        <vt:lpstr>Theme</vt:lpstr>
      </vt:variant>
      <vt:variant>
        <vt:i4>4</vt:i4>
      </vt:variant>
      <vt:variant>
        <vt:lpstr>Slide Titles</vt:lpstr>
      </vt:variant>
      <vt:variant>
        <vt:i4>20</vt:i4>
      </vt:variant>
    </vt:vector>
  </HeadingPairs>
  <TitlesOfParts>
    <vt:vector size="24" baseType="lpstr">
      <vt:lpstr>Office Theme</vt:lpstr>
      <vt:lpstr>Module</vt:lpstr>
      <vt:lpstr>1_Concourse</vt:lpstr>
      <vt:lpstr>سمة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ولكم خالص شكري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YASER</dc:creator>
  <cp:lastModifiedBy>ALI SAHIUNY</cp:lastModifiedBy>
  <cp:revision>1316</cp:revision>
  <cp:lastPrinted>1601-01-01T00:00:00Z</cp:lastPrinted>
  <dcterms:created xsi:type="dcterms:W3CDTF">1601-01-01T00:00:00Z</dcterms:created>
  <dcterms:modified xsi:type="dcterms:W3CDTF">2021-05-23T17:21:50Z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