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4" r:id="rId1"/>
    <p:sldMasterId id="2147483826" r:id="rId2"/>
    <p:sldMasterId id="2147483838" r:id="rId3"/>
    <p:sldMasterId id="2147483886" r:id="rId4"/>
    <p:sldMasterId id="2147483910" r:id="rId5"/>
    <p:sldMasterId id="2147483922" r:id="rId6"/>
  </p:sldMasterIdLst>
  <p:notesMasterIdLst>
    <p:notesMasterId r:id="rId30"/>
  </p:notesMasterIdLst>
  <p:sldIdLst>
    <p:sldId id="294" r:id="rId7"/>
    <p:sldId id="480" r:id="rId8"/>
    <p:sldId id="481" r:id="rId9"/>
    <p:sldId id="362" r:id="rId10"/>
    <p:sldId id="487" r:id="rId11"/>
    <p:sldId id="492" r:id="rId12"/>
    <p:sldId id="493" r:id="rId13"/>
    <p:sldId id="495" r:id="rId14"/>
    <p:sldId id="496" r:id="rId15"/>
    <p:sldId id="498" r:id="rId16"/>
    <p:sldId id="499" r:id="rId17"/>
    <p:sldId id="500" r:id="rId18"/>
    <p:sldId id="501" r:id="rId19"/>
    <p:sldId id="512" r:id="rId20"/>
    <p:sldId id="502" r:id="rId21"/>
    <p:sldId id="513" r:id="rId22"/>
    <p:sldId id="514" r:id="rId23"/>
    <p:sldId id="515" r:id="rId24"/>
    <p:sldId id="517" r:id="rId25"/>
    <p:sldId id="516" r:id="rId26"/>
    <p:sldId id="519" r:id="rId27"/>
    <p:sldId id="520" r:id="rId28"/>
    <p:sldId id="510" r:id="rId29"/>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Edwardian Script ITC" pitchFamily="66" charset="0"/>
        <a:ea typeface="+mn-ea"/>
        <a:cs typeface="Arial" pitchFamily="34" charset="0"/>
      </a:defRPr>
    </a:lvl1pPr>
    <a:lvl2pPr marL="457200" algn="r" rtl="1" fontAlgn="base">
      <a:spcBef>
        <a:spcPct val="0"/>
      </a:spcBef>
      <a:spcAft>
        <a:spcPct val="0"/>
      </a:spcAft>
      <a:defRPr kern="1200">
        <a:solidFill>
          <a:schemeClr val="tx1"/>
        </a:solidFill>
        <a:latin typeface="Edwardian Script ITC" pitchFamily="66" charset="0"/>
        <a:ea typeface="+mn-ea"/>
        <a:cs typeface="Arial" pitchFamily="34" charset="0"/>
      </a:defRPr>
    </a:lvl2pPr>
    <a:lvl3pPr marL="914400" algn="r" rtl="1" fontAlgn="base">
      <a:spcBef>
        <a:spcPct val="0"/>
      </a:spcBef>
      <a:spcAft>
        <a:spcPct val="0"/>
      </a:spcAft>
      <a:defRPr kern="1200">
        <a:solidFill>
          <a:schemeClr val="tx1"/>
        </a:solidFill>
        <a:latin typeface="Edwardian Script ITC" pitchFamily="66" charset="0"/>
        <a:ea typeface="+mn-ea"/>
        <a:cs typeface="Arial" pitchFamily="34" charset="0"/>
      </a:defRPr>
    </a:lvl3pPr>
    <a:lvl4pPr marL="1371600" algn="r" rtl="1" fontAlgn="base">
      <a:spcBef>
        <a:spcPct val="0"/>
      </a:spcBef>
      <a:spcAft>
        <a:spcPct val="0"/>
      </a:spcAft>
      <a:defRPr kern="1200">
        <a:solidFill>
          <a:schemeClr val="tx1"/>
        </a:solidFill>
        <a:latin typeface="Edwardian Script ITC" pitchFamily="66" charset="0"/>
        <a:ea typeface="+mn-ea"/>
        <a:cs typeface="Arial" pitchFamily="34" charset="0"/>
      </a:defRPr>
    </a:lvl4pPr>
    <a:lvl5pPr marL="1828800" algn="r" rtl="1" fontAlgn="base">
      <a:spcBef>
        <a:spcPct val="0"/>
      </a:spcBef>
      <a:spcAft>
        <a:spcPct val="0"/>
      </a:spcAft>
      <a:defRPr kern="1200">
        <a:solidFill>
          <a:schemeClr val="tx1"/>
        </a:solidFill>
        <a:latin typeface="Edwardian Script ITC" pitchFamily="66" charset="0"/>
        <a:ea typeface="+mn-ea"/>
        <a:cs typeface="Arial" pitchFamily="34" charset="0"/>
      </a:defRPr>
    </a:lvl5pPr>
    <a:lvl6pPr marL="2286000" algn="l" defTabSz="914400" rtl="0" eaLnBrk="1" latinLnBrk="0" hangingPunct="1">
      <a:defRPr kern="1200">
        <a:solidFill>
          <a:schemeClr val="tx1"/>
        </a:solidFill>
        <a:latin typeface="Edwardian Script ITC" pitchFamily="66" charset="0"/>
        <a:ea typeface="+mn-ea"/>
        <a:cs typeface="Arial" pitchFamily="34" charset="0"/>
      </a:defRPr>
    </a:lvl6pPr>
    <a:lvl7pPr marL="2743200" algn="l" defTabSz="914400" rtl="0" eaLnBrk="1" latinLnBrk="0" hangingPunct="1">
      <a:defRPr kern="1200">
        <a:solidFill>
          <a:schemeClr val="tx1"/>
        </a:solidFill>
        <a:latin typeface="Edwardian Script ITC" pitchFamily="66" charset="0"/>
        <a:ea typeface="+mn-ea"/>
        <a:cs typeface="Arial" pitchFamily="34" charset="0"/>
      </a:defRPr>
    </a:lvl7pPr>
    <a:lvl8pPr marL="3200400" algn="l" defTabSz="914400" rtl="0" eaLnBrk="1" latinLnBrk="0" hangingPunct="1">
      <a:defRPr kern="1200">
        <a:solidFill>
          <a:schemeClr val="tx1"/>
        </a:solidFill>
        <a:latin typeface="Edwardian Script ITC" pitchFamily="66" charset="0"/>
        <a:ea typeface="+mn-ea"/>
        <a:cs typeface="Arial" pitchFamily="34" charset="0"/>
      </a:defRPr>
    </a:lvl8pPr>
    <a:lvl9pPr marL="3657600" algn="l" defTabSz="914400" rtl="0" eaLnBrk="1" latinLnBrk="0" hangingPunct="1">
      <a:defRPr kern="1200">
        <a:solidFill>
          <a:schemeClr val="tx1"/>
        </a:solidFill>
        <a:latin typeface="Edwardian Script ITC" pitchFamily="66"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A9C6FF"/>
    <a:srgbClr val="FF66FF"/>
    <a:srgbClr val="3333FF"/>
    <a:srgbClr val="006600"/>
    <a:srgbClr val="FFFF00"/>
    <a:srgbClr val="DD9FAF"/>
    <a:srgbClr val="FF6600"/>
    <a:srgbClr val="CC9900"/>
    <a:srgbClr val="FFA7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0157" autoAdjust="0"/>
    <p:restoredTop sz="94180" autoAdjust="0"/>
  </p:normalViewPr>
  <p:slideViewPr>
    <p:cSldViewPr>
      <p:cViewPr>
        <p:scale>
          <a:sx n="60" d="100"/>
          <a:sy n="60" d="100"/>
        </p:scale>
        <p:origin x="-1398" y="-204"/>
      </p:cViewPr>
      <p:guideLst>
        <p:guide orient="horz" pos="2160"/>
        <p:guide pos="2880"/>
      </p:guideLst>
    </p:cSldViewPr>
  </p:slideViewPr>
  <p:outlineViewPr>
    <p:cViewPr>
      <p:scale>
        <a:sx n="33" d="100"/>
        <a:sy n="33" d="100"/>
      </p:scale>
      <p:origin x="0" y="2766"/>
    </p:cViewPr>
  </p:outlineViewPr>
  <p:notesTextViewPr>
    <p:cViewPr>
      <p:scale>
        <a:sx n="100" d="100"/>
        <a:sy n="100" d="100"/>
      </p:scale>
      <p:origin x="0" y="0"/>
    </p:cViewPr>
  </p:notesTextViewPr>
  <p:sorterViewPr>
    <p:cViewPr>
      <p:scale>
        <a:sx n="48" d="100"/>
        <a:sy n="48" d="100"/>
      </p:scale>
      <p:origin x="-90" y="438"/>
    </p:cViewPr>
  </p:sorterViewPr>
  <p:gridSpacing cx="75895" cy="75895"/>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93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93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fld id="{DC385046-1F00-493C-9ACD-F5374566A98A}" type="slidenum">
              <a:rPr lang="en-US"/>
              <a:pPr>
                <a:defRPr/>
              </a:pPr>
              <a:t>‹#›</a:t>
            </a:fld>
            <a:endParaRPr lang="en-US"/>
          </a:p>
        </p:txBody>
      </p:sp>
    </p:spTree>
    <p:extLst>
      <p:ext uri="{BB962C8B-B14F-4D97-AF65-F5344CB8AC3E}">
        <p14:creationId xmlns:p14="http://schemas.microsoft.com/office/powerpoint/2010/main" val="3017065268"/>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1</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AC4B7C24-34CB-4EEA-BB3C-5E62D0C0CC15}"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EA8BD7EC-95E6-41C9-BF49-B6356E06D5F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C55B0495-06C9-4F1E-9296-E5CEA8F3F7B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46B7E85B-AF1F-4265-98F8-6CCBF3DBE4E0}"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pPr>
              <a:defRPr/>
            </a:pPr>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pPr>
              <a:defRPr/>
            </a:pPr>
            <a:endParaRPr lang="en-US"/>
          </a:p>
        </p:txBody>
      </p:sp>
      <p:sp>
        <p:nvSpPr>
          <p:cNvPr id="7" name="Slide Number Placeholder 6"/>
          <p:cNvSpPr>
            <a:spLocks noGrp="1"/>
          </p:cNvSpPr>
          <p:nvPr>
            <p:ph type="sldNum" sz="quarter" idx="12"/>
          </p:nvPr>
        </p:nvSpPr>
        <p:spPr>
          <a:xfrm>
            <a:off x="8339328" y="1170432"/>
            <a:ext cx="733864" cy="201168"/>
          </a:xfrm>
        </p:spPr>
        <p:txBody>
          <a:bodyPr/>
          <a:lstStyle/>
          <a:p>
            <a:pPr>
              <a:defRPr/>
            </a:pPr>
            <a:fld id="{3917C20A-23E8-436A-9EAD-56B7A9E19741}"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a:xfrm>
            <a:off x="2640597" y="6377459"/>
            <a:ext cx="3836404" cy="365125"/>
          </a:xfrm>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C849E8F-AEBF-4FF8-9286-91BDBD242100}"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pPr>
              <a:defRPr/>
            </a:pPr>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pPr>
              <a:defRPr/>
            </a:pPr>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pPr>
              <a:defRPr/>
            </a:pPr>
            <a:fld id="{12C20615-2EEB-4200-841C-3868CFEB8318}"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A8484A06-91F3-4673-8094-9DA69091EE72}" type="slidenum">
              <a:rPr lang="en-US" smtClean="0"/>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pPr>
              <a:defRPr/>
            </a:pPr>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pPr>
              <a:defRPr/>
            </a:pPr>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pPr>
              <a:defRPr/>
            </a:pPr>
            <a:fld id="{19F04618-FE45-4A7F-BC08-06DB9B228A8D}"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7AFF20F4-3163-40D5-8669-28F0D655234D}" type="slidenum">
              <a:rPr lang="en-US" smtClean="0"/>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9" name="Slide Number Placeholder 8"/>
          <p:cNvSpPr>
            <a:spLocks noGrp="1"/>
          </p:cNvSpPr>
          <p:nvPr>
            <p:ph type="sldNum" sz="quarter" idx="12"/>
          </p:nvPr>
        </p:nvSpPr>
        <p:spPr/>
        <p:txBody>
          <a:bodyPr/>
          <a:lstStyle>
            <a:extLst/>
          </a:lstStyle>
          <a:p>
            <a:pPr>
              <a:defRPr/>
            </a:pPr>
            <a:fld id="{F523D27E-7DA3-448A-B1E9-6BB2FB7A786C}" type="slidenum">
              <a:rPr lang="en-US" smtClean="0"/>
              <a:pPr>
                <a:defRPr/>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a:defRPr/>
            </a:pPr>
            <a:endParaRPr lang="en-US"/>
          </a:p>
        </p:txBody>
      </p:sp>
      <p:sp>
        <p:nvSpPr>
          <p:cNvPr id="4" name="Footer Placeholder 3"/>
          <p:cNvSpPr>
            <a:spLocks noGrp="1"/>
          </p:cNvSpPr>
          <p:nvPr>
            <p:ph type="ftr" sz="quarter" idx="11"/>
          </p:nvPr>
        </p:nvSpPr>
        <p:spPr/>
        <p:txBody>
          <a:bodyPr/>
          <a:lstStyle>
            <a:extLst/>
          </a:lstStyle>
          <a:p>
            <a:pPr>
              <a:defRPr/>
            </a:pPr>
            <a:endParaRPr lang="en-US"/>
          </a:p>
        </p:txBody>
      </p:sp>
      <p:sp>
        <p:nvSpPr>
          <p:cNvPr id="5" name="Slide Number Placeholder 4"/>
          <p:cNvSpPr>
            <a:spLocks noGrp="1"/>
          </p:cNvSpPr>
          <p:nvPr>
            <p:ph type="sldNum" sz="quarter" idx="12"/>
          </p:nvPr>
        </p:nvSpPr>
        <p:spPr/>
        <p:txBody>
          <a:bodyPr/>
          <a:lstStyle>
            <a:extLst/>
          </a:lstStyle>
          <a:p>
            <a:pPr>
              <a:defRPr/>
            </a:pPr>
            <a:fld id="{795EDCDF-2394-4A21-92FA-CBA54C7C5372}"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271A5DC0-9856-4E0A-9AA5-CF6A1219DFFB}" type="slidenum">
              <a:rPr lang="en-US"/>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pPr>
              <a:defRPr/>
            </a:pPr>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fld id="{97B052AD-D30C-4935-8D8A-5DB7F4647FBB}" type="slidenum">
              <a:rPr lang="en-US" smtClean="0"/>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4D93F67A-1804-4D7F-8C02-038552F49CCD}" type="slidenum">
              <a:rPr lang="en-US" smtClean="0"/>
              <a:pPr>
                <a:defRPr/>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3917C20A-23E8-436A-9EAD-56B7A9E19741}" type="slidenum">
              <a:rPr lang="en-US" smtClean="0"/>
              <a:pPr>
                <a:defRPr/>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5F79BC50-87AC-4350-9CB0-BCB8A6CB7796}" type="slidenum">
              <a:rPr lang="en-US" smtClean="0"/>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pPr>
              <a:defRPr/>
            </a:pPr>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pPr>
              <a:defRPr/>
            </a:pPr>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pPr>
              <a:defRPr/>
            </a:pPr>
            <a:fld id="{C53D9A44-12AB-4790-AEA6-3D8F381DF98B}" type="slidenum">
              <a:rPr lang="en-US" smtClean="0"/>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pPr>
              <a:defRPr/>
            </a:pPr>
            <a:endParaRPr lang="en-US"/>
          </a:p>
        </p:txBody>
      </p:sp>
      <p:sp>
        <p:nvSpPr>
          <p:cNvPr id="2" name="Footer Placeholder 1"/>
          <p:cNvSpPr>
            <a:spLocks noGrp="1"/>
          </p:cNvSpPr>
          <p:nvPr>
            <p:ph type="ftr" sz="quarter" idx="11"/>
          </p:nvPr>
        </p:nvSpPr>
        <p:spPr/>
        <p:txBody>
          <a:bodyPr/>
          <a:lstStyle/>
          <a:p>
            <a:pPr>
              <a:defRPr/>
            </a:pPr>
            <a:endParaRPr lang="en-US"/>
          </a:p>
        </p:txBody>
      </p:sp>
      <p:sp>
        <p:nvSpPr>
          <p:cNvPr id="15" name="Slide Number Placeholder 14"/>
          <p:cNvSpPr>
            <a:spLocks noGrp="1"/>
          </p:cNvSpPr>
          <p:nvPr>
            <p:ph type="sldNum" sz="quarter" idx="12"/>
          </p:nvPr>
        </p:nvSpPr>
        <p:spPr>
          <a:xfrm>
            <a:off x="8229600" y="6473952"/>
            <a:ext cx="758952" cy="246888"/>
          </a:xfrm>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a:xfrm>
            <a:off x="3581400" y="76200"/>
            <a:ext cx="2895600" cy="288925"/>
          </a:xfrm>
        </p:spPr>
        <p:txBody>
          <a:bodyPr/>
          <a:lstStyle/>
          <a:p>
            <a:pPr>
              <a:defRPr/>
            </a:pPr>
            <a:endParaRPr lang="en-US"/>
          </a:p>
        </p:txBody>
      </p:sp>
      <p:sp>
        <p:nvSpPr>
          <p:cNvPr id="16" name="Slide Number Placeholder 15"/>
          <p:cNvSpPr>
            <a:spLocks noGrp="1"/>
          </p:cNvSpPr>
          <p:nvPr>
            <p:ph type="sldNum" sz="quarter" idx="12"/>
          </p:nvPr>
        </p:nvSpPr>
        <p:spPr>
          <a:xfrm>
            <a:off x="8229600" y="6473952"/>
            <a:ext cx="758952" cy="246888"/>
          </a:xfrm>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pPr>
              <a:defRPr/>
            </a:pPr>
            <a:endParaRPr lang="en-US"/>
          </a:p>
        </p:txBody>
      </p:sp>
      <p:sp>
        <p:nvSpPr>
          <p:cNvPr id="11" name="Footer Placeholder 10"/>
          <p:cNvSpPr>
            <a:spLocks noGrp="1"/>
          </p:cNvSpPr>
          <p:nvPr>
            <p:ph type="ftr" sz="quarter" idx="11"/>
          </p:nvPr>
        </p:nvSpPr>
        <p:spPr/>
        <p:txBody>
          <a:bodyPr/>
          <a:lstStyle/>
          <a:p>
            <a:pPr>
              <a:defRPr/>
            </a:pPr>
            <a:endParaRPr lang="en-US"/>
          </a:p>
        </p:txBody>
      </p:sp>
      <p:sp>
        <p:nvSpPr>
          <p:cNvPr id="16" name="Slide Number Placeholder 1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pPr>
              <a:defRPr/>
            </a:pPr>
            <a:endParaRPr lang="en-US"/>
          </a:p>
        </p:txBody>
      </p:sp>
      <p:sp>
        <p:nvSpPr>
          <p:cNvPr id="10" name="Footer Placeholder 9"/>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229600" y="6477000"/>
            <a:ext cx="762000" cy="246888"/>
          </a:xfrm>
        </p:spPr>
        <p:txBody>
          <a:bodyPr/>
          <a:lstStyle/>
          <a:p>
            <a:pPr>
              <a:defRPr/>
            </a:pPr>
            <a:fld id="{F523D27E-7DA3-448A-B1E9-6BB2FB7A786C}" type="slidenum">
              <a:rPr lang="en-US" smtClean="0"/>
              <a:pPr>
                <a:defRPr/>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F43E6651-7715-433B-8D0D-D46C9209BF73}" type="slidenum">
              <a:rPr lang="en-US"/>
              <a:pPr>
                <a:defRPr/>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a:defRPr/>
            </a:pPr>
            <a:endParaRPr lang="en-US"/>
          </a:p>
        </p:txBody>
      </p:sp>
      <p:sp>
        <p:nvSpPr>
          <p:cNvPr id="21" name="Footer Placeholder 20"/>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endParaRPr lang="en-US"/>
          </a:p>
        </p:txBody>
      </p:sp>
      <p:sp>
        <p:nvSpPr>
          <p:cNvPr id="24" name="Footer Placeholder 23"/>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endParaRPr lang="en-US"/>
          </a:p>
        </p:txBody>
      </p:sp>
      <p:sp>
        <p:nvSpPr>
          <p:cNvPr id="29" name="Footer Placeholder 28"/>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B39AC9B6-7314-43FB-A4E6-5B721422B06C}" type="slidenum">
              <a:rPr lang="en-US"/>
              <a:pPr>
                <a:defRPr/>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41E53B1E-0867-4DFA-9E12-9D88CEE817A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A5DAFAE2-13AF-47CB-A2CC-8457302C230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95401BBF-DA8F-41E4-80CE-980AA820937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2052"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2053"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cs typeface="Arial" charset="0"/>
              </a:defRPr>
            </a:lvl1pPr>
          </a:lstStyle>
          <a:p>
            <a:pPr>
              <a:defRPr/>
            </a:pP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cs typeface="Arial" charset="0"/>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cs typeface="Arial" charset="0"/>
              </a:defRPr>
            </a:lvl1pPr>
          </a:lstStyle>
          <a:p>
            <a:pPr>
              <a:defRPr/>
            </a:pPr>
            <a:fld id="{90530CB8-2FB2-408E-8C00-FF68A18781D7}" type="slidenum">
              <a:rPr lang="en-US"/>
              <a:pPr>
                <a:defRPr/>
              </a:pPr>
              <a:t>‹#›</a:t>
            </a:fld>
            <a:endParaRPr lang="en-US"/>
          </a:p>
        </p:txBody>
      </p:sp>
      <p:grpSp>
        <p:nvGrpSpPr>
          <p:cNvPr id="2057"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cs typeface="Arial" charset="0"/>
              </a:endParaRPr>
            </a:p>
          </p:txBody>
        </p:sp>
      </p:grpSp>
    </p:spTree>
  </p:cSld>
  <p:clrMap bg1="lt1" tx1="dk1" bg2="lt2" tx2="dk2" accent1="accent1" accent2="accent2" accent3="accent3" accent4="accent4" accent5="accent5" accent6="accent6" hlink="hlink" folHlink="folHlink"/>
  <p:sldLayoutIdLst>
    <p:sldLayoutId id="2147483763" r:id="rId1"/>
    <p:sldLayoutId id="2147483755" r:id="rId2"/>
    <p:sldLayoutId id="2147483764" r:id="rId3"/>
    <p:sldLayoutId id="2147483756" r:id="rId4"/>
    <p:sldLayoutId id="2147483757" r:id="rId5"/>
    <p:sldLayoutId id="2147483758" r:id="rId6"/>
    <p:sldLayoutId id="2147483759" r:id="rId7"/>
    <p:sldLayoutId id="2147483760" r:id="rId8"/>
    <p:sldLayoutId id="2147483765" r:id="rId9"/>
    <p:sldLayoutId id="2147483761" r:id="rId10"/>
    <p:sldLayoutId id="2147483762"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cs typeface="Traditional Arabic" pitchFamily="2" charset="-78"/>
        </a:defRPr>
      </a:lvl2pPr>
      <a:lvl3pPr algn="l" rtl="0" eaLnBrk="0" fontAlgn="base" hangingPunct="0">
        <a:spcBef>
          <a:spcPct val="0"/>
        </a:spcBef>
        <a:spcAft>
          <a:spcPct val="0"/>
        </a:spcAft>
        <a:defRPr sz="5000">
          <a:solidFill>
            <a:schemeClr val="tx2"/>
          </a:solidFill>
          <a:latin typeface="Calibri" pitchFamily="34" charset="0"/>
          <a:cs typeface="Traditional Arabic" pitchFamily="2" charset="-78"/>
        </a:defRPr>
      </a:lvl3pPr>
      <a:lvl4pPr algn="l" rtl="0" eaLnBrk="0" fontAlgn="base" hangingPunct="0">
        <a:spcBef>
          <a:spcPct val="0"/>
        </a:spcBef>
        <a:spcAft>
          <a:spcPct val="0"/>
        </a:spcAft>
        <a:defRPr sz="5000">
          <a:solidFill>
            <a:schemeClr val="tx2"/>
          </a:solidFill>
          <a:latin typeface="Calibri" pitchFamily="34" charset="0"/>
          <a:cs typeface="Traditional Arabic" pitchFamily="2" charset="-78"/>
        </a:defRPr>
      </a:lvl4pPr>
      <a:lvl5pPr algn="l" rtl="0" eaLnBrk="0" fontAlgn="base" hangingPunct="0">
        <a:spcBef>
          <a:spcPct val="0"/>
        </a:spcBef>
        <a:spcAft>
          <a:spcPct val="0"/>
        </a:spcAft>
        <a:defRPr sz="5000">
          <a:solidFill>
            <a:schemeClr val="tx2"/>
          </a:solidFill>
          <a:latin typeface="Calibri" pitchFamily="34" charset="0"/>
          <a:cs typeface="Traditional Arabic" pitchFamily="2" charset="-78"/>
        </a:defRPr>
      </a:lvl5pPr>
      <a:lvl6pPr marL="457200" algn="l" rtl="0" fontAlgn="base">
        <a:spcBef>
          <a:spcPct val="0"/>
        </a:spcBef>
        <a:spcAft>
          <a:spcPct val="0"/>
        </a:spcAft>
        <a:defRPr sz="5000">
          <a:solidFill>
            <a:schemeClr val="tx2"/>
          </a:solidFill>
          <a:latin typeface="Calibri" pitchFamily="34" charset="0"/>
          <a:cs typeface="Traditional Arabic" pitchFamily="2" charset="-78"/>
        </a:defRPr>
      </a:lvl6pPr>
      <a:lvl7pPr marL="914400" algn="l" rtl="0" fontAlgn="base">
        <a:spcBef>
          <a:spcPct val="0"/>
        </a:spcBef>
        <a:spcAft>
          <a:spcPct val="0"/>
        </a:spcAft>
        <a:defRPr sz="5000">
          <a:solidFill>
            <a:schemeClr val="tx2"/>
          </a:solidFill>
          <a:latin typeface="Calibri" pitchFamily="34" charset="0"/>
          <a:cs typeface="Traditional Arabic" pitchFamily="2" charset="-78"/>
        </a:defRPr>
      </a:lvl7pPr>
      <a:lvl8pPr marL="1371600" algn="l" rtl="0" fontAlgn="base">
        <a:spcBef>
          <a:spcPct val="0"/>
        </a:spcBef>
        <a:spcAft>
          <a:spcPct val="0"/>
        </a:spcAft>
        <a:defRPr sz="5000">
          <a:solidFill>
            <a:schemeClr val="tx2"/>
          </a:solidFill>
          <a:latin typeface="Calibri" pitchFamily="34" charset="0"/>
          <a:cs typeface="Traditional Arabic" pitchFamily="2" charset="-78"/>
        </a:defRPr>
      </a:lvl8pPr>
      <a:lvl9pPr marL="1828800" algn="l" rtl="0" fontAlgn="base">
        <a:spcBef>
          <a:spcPct val="0"/>
        </a:spcBef>
        <a:spcAft>
          <a:spcPct val="0"/>
        </a:spcAft>
        <a:defRPr sz="5000">
          <a:solidFill>
            <a:schemeClr val="tx2"/>
          </a:solidFill>
          <a:latin typeface="Calibri" pitchFamily="34" charset="0"/>
          <a:cs typeface="Traditional Arabic" pitchFamily="2" charset="-78"/>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ajalla UI"/>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ajalla UI"/>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ajalla UI"/>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ajalla UI"/>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ajalla UI"/>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pPr>
              <a:defRPr/>
            </a:pPr>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defRPr/>
            </a:pPr>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pPr>
              <a:defRPr/>
            </a:pPr>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a:defRPr/>
            </a:pPr>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defRPr/>
            </a:pPr>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90530CB8-2FB2-408E-8C00-FF68A18781D7}" type="slidenum">
              <a:rPr lang="en-US" smtClean="0"/>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911" r:id="rId1"/>
    <p:sldLayoutId id="2147483912" r:id="rId2"/>
    <p:sldLayoutId id="2147483913" r:id="rId3"/>
    <p:sldLayoutId id="2147483914" r:id="rId4"/>
    <p:sldLayoutId id="2147483915" r:id="rId5"/>
    <p:sldLayoutId id="2147483916" r:id="rId6"/>
    <p:sldLayoutId id="2147483917" r:id="rId7"/>
    <p:sldLayoutId id="2147483918" r:id="rId8"/>
    <p:sldLayoutId id="2147483919" r:id="rId9"/>
    <p:sldLayoutId id="2147483920" r:id="rId10"/>
    <p:sldLayoutId id="214748392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3.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57.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EGLARE"/>
          <p:cNvPicPr>
            <a:picLocks noChangeAspect="1" noChangeArrowheads="1"/>
          </p:cNvPicPr>
          <p:nvPr/>
        </p:nvPicPr>
        <p:blipFill>
          <a:blip r:embed="rId3" cstate="print">
            <a:lum bright="6000"/>
          </a:blip>
          <a:srcRect/>
          <a:stretch>
            <a:fillRect/>
          </a:stretch>
        </p:blipFill>
        <p:spPr bwMode="auto">
          <a:xfrm>
            <a:off x="18300" y="13725"/>
            <a:ext cx="9125700" cy="6844275"/>
          </a:xfrm>
          <a:prstGeom prst="rect">
            <a:avLst/>
          </a:prstGeom>
          <a:noFill/>
          <a:ln w="9525">
            <a:noFill/>
            <a:miter lim="800000"/>
            <a:headEnd/>
            <a:tailEnd/>
          </a:ln>
        </p:spPr>
      </p:pic>
      <p:sp>
        <p:nvSpPr>
          <p:cNvPr id="58371" name="Oval 3"/>
          <p:cNvSpPr>
            <a:spLocks noChangeArrowheads="1"/>
          </p:cNvSpPr>
          <p:nvPr/>
        </p:nvSpPr>
        <p:spPr bwMode="auto">
          <a:xfrm>
            <a:off x="473670" y="1628775"/>
            <a:ext cx="8196660" cy="2562225"/>
          </a:xfrm>
          <a:prstGeom prst="ellipse">
            <a:avLst/>
          </a:prstGeom>
          <a:gradFill rotWithShape="1">
            <a:gsLst>
              <a:gs pos="0">
                <a:srgbClr val="FFCCFF">
                  <a:alpha val="60001"/>
                </a:srgbClr>
              </a:gs>
              <a:gs pos="100000">
                <a:srgbClr val="FFCCFF">
                  <a:gamma/>
                  <a:shade val="46275"/>
                  <a:invGamma/>
                  <a:alpha val="39999"/>
                </a:srgbClr>
              </a:gs>
            </a:gsLst>
            <a:path path="shape">
              <a:fillToRect l="50000" t="50000" r="50000" b="50000"/>
            </a:path>
          </a:gradFill>
          <a:ln w="76200" algn="ctr">
            <a:solidFill>
              <a:srgbClr val="FFCCFF"/>
            </a:solidFill>
            <a:round/>
            <a:headEnd/>
            <a:tailEnd/>
          </a:ln>
          <a:effectLst/>
        </p:spPr>
        <p:txBody>
          <a:bodyPr wrap="none" anchor="ctr"/>
          <a:lstStyle/>
          <a:p>
            <a:pPr marL="342900" indent="-342900" algn="ctr">
              <a:spcBef>
                <a:spcPct val="20000"/>
              </a:spcBef>
              <a:defRPr/>
            </a:pPr>
            <a:r>
              <a:rPr lang="ar-SA" sz="8000" b="1" dirty="0">
                <a:solidFill>
                  <a:srgbClr val="FFFF00"/>
                </a:solidFill>
                <a:effectLst>
                  <a:outerShdw blurRad="38100" dist="38100" dir="2700000" algn="tl">
                    <a:srgbClr val="000000"/>
                  </a:outerShdw>
                </a:effectLst>
                <a:latin typeface="Times New Roman" pitchFamily="18" charset="0"/>
                <a:cs typeface="Old Antic Decorative" pitchFamily="2" charset="-78"/>
              </a:rPr>
              <a:t>بسم الله الرحمن الرحيم</a:t>
            </a:r>
            <a:endParaRPr lang="en-US" sz="8000" b="1" dirty="0">
              <a:solidFill>
                <a:srgbClr val="FFFF00"/>
              </a:solidFill>
              <a:effectLst>
                <a:outerShdw blurRad="38100" dist="38100" dir="2700000" algn="tl">
                  <a:srgbClr val="000000"/>
                </a:outerShdw>
              </a:effectLst>
              <a:latin typeface="Times New Roman" pitchFamily="18" charset="0"/>
              <a:cs typeface="Old Antic Decorative"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838200"/>
            <a:ext cx="8229600" cy="685800"/>
          </a:xfrm>
          <a:noFill/>
          <a:ln w="152400" cap="sq" cmpd="tri">
            <a:noFill/>
          </a:ln>
        </p:spPr>
        <p:txBody>
          <a:bodyPr>
            <a:noAutofit/>
          </a:bodyPr>
          <a:lstStyle/>
          <a:p>
            <a:pPr lvl="0" algn="ctr" rtl="1"/>
            <a:r>
              <a:rPr lang="ar-SA" sz="2800" b="1" cap="none" dirty="0" smtClean="0">
                <a:solidFill>
                  <a:schemeClr val="tx1"/>
                </a:solidFill>
                <a:effectLst/>
                <a:latin typeface="Simplified Arabic" pitchFamily="18" charset="-78"/>
                <a:ea typeface="Times New Roman" pitchFamily="18" charset="0"/>
                <a:cs typeface="Simplified Arabic" pitchFamily="18" charset="-78"/>
              </a:rPr>
              <a:t>أهداف المراجعة</a:t>
            </a:r>
            <a:endParaRPr lang="en-US" sz="2800" dirty="0"/>
          </a:p>
        </p:txBody>
      </p:sp>
      <p:graphicFrame>
        <p:nvGraphicFramePr>
          <p:cNvPr id="4" name="جدول 3"/>
          <p:cNvGraphicFramePr>
            <a:graphicFrameLocks noGrp="1"/>
          </p:cNvGraphicFramePr>
          <p:nvPr/>
        </p:nvGraphicFramePr>
        <p:xfrm>
          <a:off x="685801" y="2042160"/>
          <a:ext cx="7772400" cy="3840480"/>
        </p:xfrm>
        <a:graphic>
          <a:graphicData uri="http://schemas.openxmlformats.org/drawingml/2006/table">
            <a:tbl>
              <a:tblPr rtl="1"/>
              <a:tblGrid>
                <a:gridCol w="4578263"/>
                <a:gridCol w="3194137"/>
              </a:tblGrid>
              <a:tr h="207839">
                <a:tc>
                  <a:txBody>
                    <a:bodyPr/>
                    <a:lstStyle/>
                    <a:p>
                      <a:pPr marL="0" marR="0" algn="ctr" rtl="1">
                        <a:spcBef>
                          <a:spcPts val="0"/>
                        </a:spcBef>
                        <a:spcAft>
                          <a:spcPts val="0"/>
                        </a:spcAft>
                      </a:pPr>
                      <a:r>
                        <a:rPr lang="ar-SA" sz="1800" b="1">
                          <a:latin typeface="Times New Roman"/>
                          <a:ea typeface="Times New Roman"/>
                          <a:cs typeface="Simplified Arabic"/>
                        </a:rPr>
                        <a:t>الأهداف التقليدية</a:t>
                      </a:r>
                      <a:endParaRPr lang="en-US" sz="2000" b="1">
                        <a:latin typeface="Times New Roman"/>
                        <a:ea typeface="Times New Roman"/>
                        <a:cs typeface="Simplified Arabic"/>
                      </a:endParaRPr>
                    </a:p>
                  </a:txBody>
                  <a:tcPr marL="66805" marR="66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SA" sz="1800" b="1">
                          <a:latin typeface="Times New Roman"/>
                          <a:ea typeface="Times New Roman"/>
                          <a:cs typeface="Simplified Arabic"/>
                        </a:rPr>
                        <a:t>الاهداف المطورة</a:t>
                      </a:r>
                      <a:endParaRPr lang="en-US" sz="2000" b="1">
                        <a:latin typeface="Times New Roman"/>
                        <a:ea typeface="Times New Roman"/>
                        <a:cs typeface="Simplified Arabic"/>
                      </a:endParaRPr>
                    </a:p>
                  </a:txBody>
                  <a:tcPr marL="66805" marR="66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3518">
                <a:tc>
                  <a:txBody>
                    <a:bodyPr/>
                    <a:lstStyle/>
                    <a:p>
                      <a:pPr marL="0" marR="0" algn="r" rtl="1">
                        <a:spcBef>
                          <a:spcPts val="0"/>
                        </a:spcBef>
                        <a:spcAft>
                          <a:spcPts val="0"/>
                        </a:spcAft>
                      </a:pPr>
                      <a:r>
                        <a:rPr lang="ar-SA" sz="1800" b="1">
                          <a:latin typeface="Times New Roman"/>
                          <a:ea typeface="Times New Roman"/>
                          <a:cs typeface="Simplified Arabic"/>
                        </a:rPr>
                        <a:t>1. أهداف رئيسة:</a:t>
                      </a:r>
                      <a:endParaRPr lang="en-US" sz="2000" b="1">
                        <a:latin typeface="Times New Roman"/>
                        <a:ea typeface="Times New Roman"/>
                        <a:cs typeface="Simplified Arabic"/>
                      </a:endParaRPr>
                    </a:p>
                    <a:p>
                      <a:pPr marL="0" marR="0" algn="r" rtl="1">
                        <a:spcBef>
                          <a:spcPts val="0"/>
                        </a:spcBef>
                        <a:spcAft>
                          <a:spcPts val="0"/>
                        </a:spcAft>
                      </a:pPr>
                      <a:r>
                        <a:rPr lang="ar-SA" sz="1800" b="1">
                          <a:latin typeface="Times New Roman"/>
                          <a:ea typeface="Times New Roman"/>
                          <a:cs typeface="Simplified Arabic"/>
                        </a:rPr>
                        <a:t>أ. التحقق والتأكد من صحة ودقة البيانات المحاسبية </a:t>
                      </a:r>
                      <a:endParaRPr lang="en-US" sz="2000" b="1">
                        <a:latin typeface="Times New Roman"/>
                        <a:ea typeface="Times New Roman"/>
                        <a:cs typeface="Simplified Arabic"/>
                      </a:endParaRPr>
                    </a:p>
                    <a:p>
                      <a:pPr marL="0" marR="0" algn="r" rtl="1">
                        <a:spcBef>
                          <a:spcPts val="0"/>
                        </a:spcBef>
                        <a:spcAft>
                          <a:spcPts val="0"/>
                        </a:spcAft>
                      </a:pPr>
                      <a:r>
                        <a:rPr lang="ar-SA" sz="1800" b="1">
                          <a:latin typeface="Times New Roman"/>
                          <a:ea typeface="Times New Roman"/>
                          <a:cs typeface="Simplified Arabic"/>
                        </a:rPr>
                        <a:t>ب. إبداء رأي فني محايد عن مدى صحة وسلامة القوائم المالية.</a:t>
                      </a:r>
                      <a:endParaRPr lang="en-US" sz="2000" b="1">
                        <a:latin typeface="Times New Roman"/>
                        <a:ea typeface="Times New Roman"/>
                        <a:cs typeface="Simplified Arabic"/>
                      </a:endParaRPr>
                    </a:p>
                  </a:txBody>
                  <a:tcPr marL="66805" marR="66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ar-SA" sz="1800" b="1">
                          <a:latin typeface="Times New Roman"/>
                          <a:ea typeface="Times New Roman"/>
                          <a:cs typeface="Simplified Arabic"/>
                        </a:rPr>
                        <a:t>1. مراقبة الخطط ومتابعة تنفيذها</a:t>
                      </a:r>
                      <a:endParaRPr lang="en-US" sz="2000" b="1">
                        <a:latin typeface="Times New Roman"/>
                        <a:ea typeface="Times New Roman"/>
                        <a:cs typeface="Simplified Arabic"/>
                      </a:endParaRPr>
                    </a:p>
                  </a:txBody>
                  <a:tcPr marL="66805" marR="66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1357">
                <a:tc>
                  <a:txBody>
                    <a:bodyPr/>
                    <a:lstStyle/>
                    <a:p>
                      <a:pPr marL="342900" marR="0" lvl="0" indent="-342900" algn="r" rtl="1">
                        <a:spcBef>
                          <a:spcPts val="0"/>
                        </a:spcBef>
                        <a:spcAft>
                          <a:spcPts val="0"/>
                        </a:spcAft>
                        <a:buFont typeface="+mj-lt"/>
                        <a:buAutoNum type="arabicPeriod" startAt="2"/>
                        <a:tabLst>
                          <a:tab pos="571500" algn="l"/>
                        </a:tabLst>
                      </a:pPr>
                      <a:r>
                        <a:rPr lang="ar-SA" sz="1800" b="1">
                          <a:latin typeface="Times New Roman"/>
                          <a:ea typeface="Times New Roman"/>
                          <a:cs typeface="Simplified Arabic"/>
                        </a:rPr>
                        <a:t>أهداف ثانوية:</a:t>
                      </a:r>
                      <a:endParaRPr lang="en-US" sz="2000" b="1">
                        <a:latin typeface="Times New Roman"/>
                        <a:ea typeface="Times New Roman"/>
                        <a:cs typeface="Simplified Arabic"/>
                      </a:endParaRPr>
                    </a:p>
                    <a:p>
                      <a:pPr marL="342900" marR="0" lvl="0" indent="-342900" algn="r" rtl="1">
                        <a:spcBef>
                          <a:spcPts val="0"/>
                        </a:spcBef>
                        <a:spcAft>
                          <a:spcPts val="0"/>
                        </a:spcAft>
                        <a:buFont typeface="+mj-cs"/>
                        <a:buAutoNum type="arabic1Minus"/>
                        <a:tabLst>
                          <a:tab pos="571500" algn="l"/>
                        </a:tabLst>
                      </a:pPr>
                      <a:r>
                        <a:rPr lang="ar-SA" sz="1800" b="1">
                          <a:latin typeface="Times New Roman"/>
                          <a:ea typeface="Times New Roman"/>
                          <a:cs typeface="Simplified Arabic"/>
                        </a:rPr>
                        <a:t>اكتشاف التزوير والأخطاء والغش.</a:t>
                      </a:r>
                      <a:endParaRPr lang="en-US" sz="2000" b="1">
                        <a:latin typeface="Times New Roman"/>
                        <a:ea typeface="Times New Roman"/>
                        <a:cs typeface="Simplified Arabic"/>
                      </a:endParaRPr>
                    </a:p>
                    <a:p>
                      <a:pPr marL="342900" marR="0" lvl="0" indent="-342900" algn="r" rtl="1">
                        <a:spcBef>
                          <a:spcPts val="0"/>
                        </a:spcBef>
                        <a:spcAft>
                          <a:spcPts val="0"/>
                        </a:spcAft>
                        <a:buFont typeface="+mj-cs"/>
                        <a:buAutoNum type="arabic1Minus"/>
                        <a:tabLst>
                          <a:tab pos="571500" algn="l"/>
                        </a:tabLst>
                      </a:pPr>
                      <a:r>
                        <a:rPr lang="ar-SA" sz="1800" b="1">
                          <a:latin typeface="Times New Roman"/>
                          <a:ea typeface="Times New Roman"/>
                          <a:cs typeface="Simplified Arabic"/>
                        </a:rPr>
                        <a:t>تقليل أو منع احتمالات الغش والأخطاء.</a:t>
                      </a:r>
                      <a:endParaRPr lang="en-US" sz="2000" b="1">
                        <a:latin typeface="Times New Roman"/>
                        <a:ea typeface="Times New Roman"/>
                        <a:cs typeface="Simplified Arabic"/>
                      </a:endParaRPr>
                    </a:p>
                    <a:p>
                      <a:pPr marL="342900" marR="0" lvl="0" indent="-342900" algn="r" rtl="1">
                        <a:spcBef>
                          <a:spcPts val="0"/>
                        </a:spcBef>
                        <a:spcAft>
                          <a:spcPts val="0"/>
                        </a:spcAft>
                        <a:buFont typeface="+mj-cs"/>
                        <a:buAutoNum type="arabic1Minus"/>
                        <a:tabLst>
                          <a:tab pos="571500" algn="l"/>
                        </a:tabLst>
                      </a:pPr>
                      <a:r>
                        <a:rPr lang="ar-SA" sz="1800" b="1">
                          <a:latin typeface="Times New Roman"/>
                          <a:ea typeface="Times New Roman"/>
                          <a:cs typeface="Simplified Arabic"/>
                        </a:rPr>
                        <a:t>استناد إدارة المنشأة على الحسابات المراجعة</a:t>
                      </a:r>
                      <a:endParaRPr lang="en-US" sz="2000" b="1">
                        <a:latin typeface="Times New Roman"/>
                        <a:ea typeface="Times New Roman"/>
                        <a:cs typeface="Simplified Arabic"/>
                      </a:endParaRPr>
                    </a:p>
                  </a:txBody>
                  <a:tcPr marL="66805" marR="66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ar-SA" sz="1800" b="1">
                          <a:latin typeface="Times New Roman"/>
                          <a:ea typeface="Times New Roman"/>
                          <a:cs typeface="Simplified Arabic"/>
                        </a:rPr>
                        <a:t>2. تقويم النتائج لما كان مستهدف</a:t>
                      </a:r>
                      <a:endParaRPr lang="en-US" sz="2000" b="1">
                        <a:latin typeface="Times New Roman"/>
                        <a:ea typeface="Times New Roman"/>
                        <a:cs typeface="Simplified Arabic"/>
                      </a:endParaRPr>
                    </a:p>
                  </a:txBody>
                  <a:tcPr marL="66805" marR="66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5679">
                <a:tc>
                  <a:txBody>
                    <a:bodyPr/>
                    <a:lstStyle/>
                    <a:p>
                      <a:pPr marL="342900" marR="0" algn="r" rtl="1">
                        <a:spcBef>
                          <a:spcPts val="0"/>
                        </a:spcBef>
                        <a:spcAft>
                          <a:spcPts val="0"/>
                        </a:spcAft>
                      </a:pPr>
                      <a:endParaRPr lang="ar-SA" sz="1800" b="1">
                        <a:latin typeface="Times New Roman"/>
                        <a:ea typeface="Times New Roman"/>
                        <a:cs typeface="Simplified Arabic"/>
                      </a:endParaRPr>
                    </a:p>
                  </a:txBody>
                  <a:tcPr marL="66805" marR="66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ar-SA" sz="1800" b="1">
                          <a:latin typeface="Times New Roman"/>
                          <a:ea typeface="Times New Roman"/>
                          <a:cs typeface="Simplified Arabic"/>
                        </a:rPr>
                        <a:t>3. تحقيق أقصى كفاءة انتاجية لمحو الإسراف من جميع نواحي النشاط بالمشروع</a:t>
                      </a:r>
                      <a:endParaRPr lang="en-US" sz="2000" b="1">
                        <a:latin typeface="Times New Roman"/>
                        <a:ea typeface="Times New Roman"/>
                        <a:cs typeface="Simplified Arabic"/>
                      </a:endParaRPr>
                    </a:p>
                  </a:txBody>
                  <a:tcPr marL="66805" marR="66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5679">
                <a:tc>
                  <a:txBody>
                    <a:bodyPr/>
                    <a:lstStyle/>
                    <a:p>
                      <a:pPr marL="342900" marR="0" algn="r" rtl="1">
                        <a:spcBef>
                          <a:spcPts val="0"/>
                        </a:spcBef>
                        <a:spcAft>
                          <a:spcPts val="0"/>
                        </a:spcAft>
                      </a:pPr>
                      <a:endParaRPr lang="ar-SA" sz="1800" b="1">
                        <a:latin typeface="Times New Roman"/>
                        <a:ea typeface="Times New Roman"/>
                        <a:cs typeface="Simplified Arabic"/>
                      </a:endParaRPr>
                    </a:p>
                  </a:txBody>
                  <a:tcPr marL="66805" marR="66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ar-SA" sz="1800" b="1" dirty="0">
                          <a:latin typeface="Times New Roman"/>
                          <a:ea typeface="Times New Roman"/>
                          <a:cs typeface="Simplified Arabic"/>
                        </a:rPr>
                        <a:t>4. تحقيق أقصى قدر من الرفاهية الاجتماعية للمواطنين.</a:t>
                      </a:r>
                      <a:endParaRPr lang="en-US" sz="2000" b="1" dirty="0">
                        <a:latin typeface="Times New Roman"/>
                        <a:ea typeface="Times New Roman"/>
                        <a:cs typeface="Simplified Arabic"/>
                      </a:endParaRPr>
                    </a:p>
                  </a:txBody>
                  <a:tcPr marL="66805" marR="668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slow">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2515850"/>
            <a:ext cx="8229600" cy="1323439"/>
          </a:xfrm>
          <a:prstGeom prst="rect">
            <a:avLst/>
          </a:prstGeom>
          <a:solidFill>
            <a:srgbClr val="FFFF00"/>
          </a:solidFill>
        </p:spPr>
        <p:txBody>
          <a:bodyPr wrap="square">
            <a:spAutoFit/>
          </a:bodyPr>
          <a:lstStyle/>
          <a:p>
            <a:pPr algn="just"/>
            <a:r>
              <a:rPr lang="ar-SA" sz="8000" b="1" dirty="0" smtClean="0">
                <a:solidFill>
                  <a:srgbClr val="FF0000"/>
                </a:solidFill>
              </a:rPr>
              <a:t>أنواع مراجعة الحسابات</a:t>
            </a:r>
            <a:endParaRPr lang="en-US" sz="8000" b="1" dirty="0">
              <a:solidFill>
                <a:srgbClr val="FF0000"/>
              </a:solidFill>
            </a:endParaRPr>
          </a:p>
        </p:txBody>
      </p:sp>
    </p:spTree>
  </p:cSld>
  <p:clrMapOvr>
    <a:masterClrMapping/>
  </p:clrMapOvr>
  <p:transition>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25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250" accel="50000" fill="hold">
                                          <p:stCondLst>
                                            <p:cond delay="250"/>
                                          </p:stCondLst>
                                        </p:cTn>
                                        <p:tgtEl>
                                          <p:spTgt spid="2"/>
                                        </p:tgtEl>
                                        <p:attrNameLst>
                                          <p:attrName>ppt_w</p:attrName>
                                        </p:attrNameLst>
                                      </p:cBhvr>
                                      <p:tavLst>
                                        <p:tav tm="0">
                                          <p:val>
                                            <p:strVal val="#ppt_w*.05"/>
                                          </p:val>
                                        </p:tav>
                                        <p:tav tm="100000">
                                          <p:val>
                                            <p:strVal val="#ppt_w"/>
                                          </p:val>
                                        </p:tav>
                                      </p:tavLst>
                                    </p:anim>
                                    <p:anim calcmode="lin" valueType="num">
                                      <p:cBhvr>
                                        <p:cTn id="10" dur="500" fill="hold"/>
                                        <p:tgtEl>
                                          <p:spTgt spid="2"/>
                                        </p:tgtEl>
                                        <p:attrNameLst>
                                          <p:attrName>ppt_h</p:attrName>
                                        </p:attrNameLst>
                                      </p:cBhvr>
                                      <p:tavLst>
                                        <p:tav tm="0">
                                          <p:val>
                                            <p:strVal val="#ppt_h"/>
                                          </p:val>
                                        </p:tav>
                                        <p:tav tm="100000">
                                          <p:val>
                                            <p:strVal val="#ppt_h"/>
                                          </p:val>
                                        </p:tav>
                                      </p:tavLst>
                                    </p:anim>
                                    <p:anim calcmode="lin" valueType="num">
                                      <p:cBhvr>
                                        <p:cTn id="11" dur="25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25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250" accel="50000" fill="hold">
                                          <p:stCondLst>
                                            <p:cond delay="250"/>
                                          </p:stCondLst>
                                        </p:cTn>
                                        <p:tgtEl>
                                          <p:spTgt spid="2"/>
                                        </p:tgtEl>
                                        <p:attrNameLst>
                                          <p:attrName>ppt_y</p:attrName>
                                        </p:attrNameLst>
                                      </p:cBhvr>
                                      <p:tavLst>
                                        <p:tav tm="0">
                                          <p:val>
                                            <p:strVal val="#ppt_y+.1"/>
                                          </p:val>
                                        </p:tav>
                                        <p:tav tm="100000">
                                          <p:val>
                                            <p:strVal val="#ppt_y"/>
                                          </p:val>
                                        </p:tav>
                                      </p:tavLst>
                                    </p:anim>
                                    <p:animEffect transition="in" filter="fade">
                                      <p:cBhvr>
                                        <p:cTn id="14" dur="5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09600" y="1295400"/>
            <a:ext cx="7924800" cy="5016758"/>
          </a:xfrm>
          <a:prstGeom prst="rect">
            <a:avLst/>
          </a:prstGeom>
          <a:solidFill>
            <a:srgbClr val="FFFF00"/>
          </a:solidFill>
        </p:spPr>
        <p:txBody>
          <a:bodyPr wrap="square">
            <a:spAutoFit/>
          </a:bodyPr>
          <a:lstStyle/>
          <a:p>
            <a:pPr algn="just"/>
            <a:r>
              <a:rPr lang="ar-SA" sz="4000" b="1" dirty="0" smtClean="0"/>
              <a:t>	</a:t>
            </a:r>
            <a:r>
              <a:rPr lang="ar-SA" sz="4000" dirty="0" smtClean="0"/>
              <a:t>تصنف مراجعة الحسابات إلى عدة تصنيفات وذلك بالنظر إليها من عدة زوايا، ولكن هذا التصنيف تصنيف وصفي لا يمس جوهر عملية مراجعة الحسابات فالمفهوم والمبادئ العلمية لمراجعة الحسابات لا تتباين أو تختلف باختلاف الزوايا </a:t>
            </a:r>
            <a:r>
              <a:rPr lang="ar-SA" sz="4000" dirty="0" err="1" smtClean="0"/>
              <a:t>التى</a:t>
            </a:r>
            <a:r>
              <a:rPr lang="ar-SA" sz="4000" dirty="0" smtClean="0"/>
              <a:t> ينظر منها إليها .</a:t>
            </a:r>
            <a:endParaRPr lang="en-US" sz="4000" dirty="0" smtClean="0"/>
          </a:p>
          <a:p>
            <a:pPr algn="just"/>
            <a:r>
              <a:rPr lang="ar-SA" sz="4000" b="1" dirty="0" smtClean="0"/>
              <a:t>يمكن حصر أهم أنواع مراجعة الحسابات في الجدول التالي </a:t>
            </a:r>
            <a:r>
              <a:rPr lang="ar-SA" sz="4000" dirty="0" smtClean="0"/>
              <a:t>:</a:t>
            </a:r>
            <a:endParaRPr lang="en-US" sz="4000" dirty="0" smtClean="0"/>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5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3"/>
                                        </p:tgtEl>
                                        <p:attrNameLst>
                                          <p:attrName>ppt_x</p:attrName>
                                          <p:attrName>ppt_y</p:attrName>
                                        </p:attrNameLst>
                                      </p:cBhvr>
                                    </p:animMotion>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extLst>
              <p:ext uri="{D42A27DB-BD31-4B8C-83A1-F6EECF244321}">
                <p14:modId xmlns:p14="http://schemas.microsoft.com/office/powerpoint/2010/main" val="349726737"/>
              </p:ext>
            </p:extLst>
          </p:nvPr>
        </p:nvGraphicFramePr>
        <p:xfrm>
          <a:off x="685800" y="304800"/>
          <a:ext cx="8001000" cy="6134100"/>
        </p:xfrm>
        <a:graphic>
          <a:graphicData uri="http://schemas.openxmlformats.org/drawingml/2006/table">
            <a:tbl>
              <a:tblPr rtl="1"/>
              <a:tblGrid>
                <a:gridCol w="3681062"/>
                <a:gridCol w="4319938"/>
              </a:tblGrid>
              <a:tr h="0">
                <a:tc>
                  <a:txBody>
                    <a:bodyPr/>
                    <a:lstStyle/>
                    <a:p>
                      <a:pPr marL="0" marR="0" algn="just" rtl="1">
                        <a:spcBef>
                          <a:spcPts val="0"/>
                        </a:spcBef>
                        <a:spcAft>
                          <a:spcPts val="0"/>
                        </a:spcAft>
                      </a:pPr>
                      <a:r>
                        <a:rPr lang="ar-SA" sz="3200" b="1" dirty="0">
                          <a:latin typeface="Times New Roman"/>
                          <a:ea typeface="Times New Roman"/>
                          <a:cs typeface="Simplified Arabic"/>
                        </a:rPr>
                        <a:t>من حيث حدودها</a:t>
                      </a:r>
                      <a:endParaRPr lang="en-US" sz="3200" b="1" dirty="0">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FF"/>
                    </a:solidFill>
                  </a:tcPr>
                </a:tc>
                <a:tc>
                  <a:txBody>
                    <a:bodyPr/>
                    <a:lstStyle/>
                    <a:p>
                      <a:pPr marL="285750" marR="0" lvl="0" indent="-285750" algn="just" rtl="1">
                        <a:lnSpc>
                          <a:spcPct val="150000"/>
                        </a:lnSpc>
                        <a:spcBef>
                          <a:spcPts val="0"/>
                        </a:spcBef>
                        <a:spcAft>
                          <a:spcPts val="0"/>
                        </a:spcAft>
                        <a:buFont typeface="+mj-lt"/>
                        <a:buAutoNum type="arabicPeriod"/>
                        <a:tabLst>
                          <a:tab pos="454025" algn="l"/>
                        </a:tabLst>
                      </a:pPr>
                      <a:r>
                        <a:rPr lang="ar-SA" sz="2800" b="1" dirty="0">
                          <a:latin typeface="Times New Roman"/>
                          <a:ea typeface="Times New Roman"/>
                          <a:cs typeface="Simplified Arabic"/>
                        </a:rPr>
                        <a:t>مراجعة كاملة</a:t>
                      </a:r>
                      <a:endParaRPr lang="en-US" sz="2800" b="1" dirty="0">
                        <a:latin typeface="Times New Roman"/>
                        <a:ea typeface="Times New Roman"/>
                        <a:cs typeface="Traditional Arabic"/>
                      </a:endParaRPr>
                    </a:p>
                    <a:p>
                      <a:pPr marL="285750" marR="0" lvl="0" indent="-285750" algn="just" rtl="1">
                        <a:lnSpc>
                          <a:spcPct val="150000"/>
                        </a:lnSpc>
                        <a:spcBef>
                          <a:spcPts val="0"/>
                        </a:spcBef>
                        <a:spcAft>
                          <a:spcPts val="0"/>
                        </a:spcAft>
                        <a:buFont typeface="+mj-lt"/>
                        <a:buAutoNum type="arabicPeriod"/>
                        <a:tabLst>
                          <a:tab pos="406400" algn="r"/>
                          <a:tab pos="463550" algn="r"/>
                          <a:tab pos="530225" algn="r"/>
                          <a:tab pos="1028700" algn="l"/>
                        </a:tabLst>
                      </a:pPr>
                      <a:r>
                        <a:rPr lang="ar-SA" sz="2800" b="1" dirty="0">
                          <a:latin typeface="Times New Roman"/>
                          <a:ea typeface="Times New Roman"/>
                          <a:cs typeface="Simplified Arabic"/>
                        </a:rPr>
                        <a:t>مراجعة جزئية</a:t>
                      </a:r>
                      <a:endParaRPr lang="en-US" sz="2800" b="1" dirty="0">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r>
              <a:tr h="0">
                <a:tc>
                  <a:txBody>
                    <a:bodyPr/>
                    <a:lstStyle/>
                    <a:p>
                      <a:pPr marL="0" marR="0" algn="just" rtl="1">
                        <a:spcBef>
                          <a:spcPts val="0"/>
                        </a:spcBef>
                        <a:spcAft>
                          <a:spcPts val="0"/>
                        </a:spcAft>
                      </a:pPr>
                      <a:r>
                        <a:rPr lang="ar-SA" sz="3200" b="1">
                          <a:latin typeface="Times New Roman"/>
                          <a:ea typeface="Times New Roman"/>
                          <a:cs typeface="Simplified Arabic"/>
                        </a:rPr>
                        <a:t>من حيث مدى الفحص</a:t>
                      </a:r>
                      <a:endParaRPr lang="en-US" sz="3200" b="1">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FF"/>
                    </a:solidFill>
                  </a:tcPr>
                </a:tc>
                <a:tc>
                  <a:txBody>
                    <a:bodyPr/>
                    <a:lstStyle/>
                    <a:p>
                      <a:pPr marL="342900" marR="0" lvl="0" indent="-342900" algn="just" rtl="1">
                        <a:lnSpc>
                          <a:spcPct val="150000"/>
                        </a:lnSpc>
                        <a:spcBef>
                          <a:spcPts val="0"/>
                        </a:spcBef>
                        <a:spcAft>
                          <a:spcPts val="0"/>
                        </a:spcAft>
                        <a:buFont typeface="+mj-lt"/>
                        <a:buAutoNum type="arabicPeriod"/>
                        <a:tabLst>
                          <a:tab pos="457200" algn="l"/>
                        </a:tabLst>
                      </a:pPr>
                      <a:r>
                        <a:rPr lang="ar-SA" sz="2800" b="1" dirty="0">
                          <a:latin typeface="Times New Roman"/>
                          <a:ea typeface="Times New Roman"/>
                          <a:cs typeface="Simplified Arabic"/>
                        </a:rPr>
                        <a:t>مراجعة تفصيلية</a:t>
                      </a:r>
                      <a:endParaRPr lang="en-US" sz="2800" b="1" dirty="0">
                        <a:latin typeface="Times New Roman"/>
                        <a:ea typeface="Times New Roman"/>
                        <a:cs typeface="Traditional Arabic"/>
                      </a:endParaRPr>
                    </a:p>
                    <a:p>
                      <a:pPr marL="342900" marR="0" lvl="0" indent="-342900" algn="just" rtl="1">
                        <a:lnSpc>
                          <a:spcPct val="150000"/>
                        </a:lnSpc>
                        <a:spcBef>
                          <a:spcPts val="0"/>
                        </a:spcBef>
                        <a:spcAft>
                          <a:spcPts val="0"/>
                        </a:spcAft>
                        <a:buFont typeface="+mj-lt"/>
                        <a:buAutoNum type="arabicPeriod"/>
                        <a:tabLst>
                          <a:tab pos="457200" algn="l"/>
                        </a:tabLst>
                      </a:pPr>
                      <a:r>
                        <a:rPr lang="ar-SA" sz="2800" b="1" dirty="0">
                          <a:latin typeface="Times New Roman"/>
                          <a:ea typeface="Times New Roman"/>
                          <a:cs typeface="Simplified Arabic"/>
                        </a:rPr>
                        <a:t>مراجعة </a:t>
                      </a:r>
                      <a:r>
                        <a:rPr lang="ar-SA" sz="2800" b="1" dirty="0" err="1">
                          <a:latin typeface="Times New Roman"/>
                          <a:ea typeface="Times New Roman"/>
                          <a:cs typeface="Simplified Arabic"/>
                        </a:rPr>
                        <a:t>اختبارية</a:t>
                      </a:r>
                      <a:endParaRPr lang="en-US" sz="2800" b="1" dirty="0">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r>
              <a:tr h="0">
                <a:tc>
                  <a:txBody>
                    <a:bodyPr/>
                    <a:lstStyle/>
                    <a:p>
                      <a:pPr marL="0" marR="0" algn="just" rtl="1">
                        <a:spcBef>
                          <a:spcPts val="0"/>
                        </a:spcBef>
                        <a:spcAft>
                          <a:spcPts val="0"/>
                        </a:spcAft>
                      </a:pPr>
                      <a:r>
                        <a:rPr lang="ar-SA" sz="3200" b="1" dirty="0">
                          <a:latin typeface="Times New Roman"/>
                          <a:ea typeface="Times New Roman"/>
                          <a:cs typeface="Simplified Arabic"/>
                        </a:rPr>
                        <a:t>من حيث التوقيت</a:t>
                      </a:r>
                      <a:endParaRPr lang="en-US" sz="3200" b="1" dirty="0">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FF"/>
                    </a:solidFill>
                  </a:tcPr>
                </a:tc>
                <a:tc>
                  <a:txBody>
                    <a:bodyPr/>
                    <a:lstStyle/>
                    <a:p>
                      <a:pPr marL="342900" marR="0" lvl="0" indent="-342900" algn="just" rtl="1">
                        <a:lnSpc>
                          <a:spcPct val="150000"/>
                        </a:lnSpc>
                        <a:spcBef>
                          <a:spcPts val="0"/>
                        </a:spcBef>
                        <a:spcAft>
                          <a:spcPts val="0"/>
                        </a:spcAft>
                        <a:buFont typeface="+mj-lt"/>
                        <a:buAutoNum type="arabicPeriod"/>
                        <a:tabLst>
                          <a:tab pos="457200" algn="l"/>
                        </a:tabLst>
                      </a:pPr>
                      <a:r>
                        <a:rPr lang="ar-SA" sz="2800" b="1" dirty="0">
                          <a:latin typeface="Times New Roman"/>
                          <a:ea typeface="Times New Roman"/>
                          <a:cs typeface="Simplified Arabic"/>
                        </a:rPr>
                        <a:t>مراجعة مستمرة </a:t>
                      </a:r>
                      <a:endParaRPr lang="en-US" sz="2800" b="1" dirty="0">
                        <a:latin typeface="Times New Roman"/>
                        <a:ea typeface="Times New Roman"/>
                        <a:cs typeface="Traditional Arabic"/>
                      </a:endParaRPr>
                    </a:p>
                    <a:p>
                      <a:pPr marL="342900" marR="0" lvl="0" indent="-342900" algn="just" rtl="1">
                        <a:lnSpc>
                          <a:spcPct val="150000"/>
                        </a:lnSpc>
                        <a:spcBef>
                          <a:spcPts val="0"/>
                        </a:spcBef>
                        <a:spcAft>
                          <a:spcPts val="0"/>
                        </a:spcAft>
                        <a:buFont typeface="+mj-lt"/>
                        <a:buAutoNum type="arabicPeriod"/>
                        <a:tabLst>
                          <a:tab pos="457200" algn="l"/>
                        </a:tabLst>
                      </a:pPr>
                      <a:r>
                        <a:rPr lang="ar-SA" sz="2800" b="1" dirty="0">
                          <a:latin typeface="Times New Roman"/>
                          <a:ea typeface="Times New Roman"/>
                          <a:cs typeface="Simplified Arabic"/>
                        </a:rPr>
                        <a:t>مراجعة نهائية</a:t>
                      </a:r>
                      <a:endParaRPr lang="en-US" sz="2800" b="1" dirty="0">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r>
              <a:tr h="0">
                <a:tc>
                  <a:txBody>
                    <a:bodyPr/>
                    <a:lstStyle/>
                    <a:p>
                      <a:pPr marL="0" marR="0" algn="just" rtl="1">
                        <a:spcBef>
                          <a:spcPts val="0"/>
                        </a:spcBef>
                        <a:spcAft>
                          <a:spcPts val="0"/>
                        </a:spcAft>
                      </a:pPr>
                      <a:r>
                        <a:rPr lang="ar-SA" sz="3200" b="1">
                          <a:latin typeface="Times New Roman"/>
                          <a:ea typeface="Times New Roman"/>
                          <a:cs typeface="Simplified Arabic"/>
                        </a:rPr>
                        <a:t>من حيث درجة الإلزام</a:t>
                      </a:r>
                      <a:endParaRPr lang="en-US" sz="3200" b="1">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FF"/>
                    </a:solidFill>
                  </a:tcPr>
                </a:tc>
                <a:tc>
                  <a:txBody>
                    <a:bodyPr/>
                    <a:lstStyle/>
                    <a:p>
                      <a:pPr marL="342900" marR="0" lvl="0" indent="-342900" algn="just" rtl="1">
                        <a:lnSpc>
                          <a:spcPct val="150000"/>
                        </a:lnSpc>
                        <a:spcBef>
                          <a:spcPts val="0"/>
                        </a:spcBef>
                        <a:spcAft>
                          <a:spcPts val="0"/>
                        </a:spcAft>
                        <a:buFont typeface="+mj-lt"/>
                        <a:buAutoNum type="arabicPeriod"/>
                        <a:tabLst>
                          <a:tab pos="457200" algn="l"/>
                        </a:tabLst>
                      </a:pPr>
                      <a:r>
                        <a:rPr lang="ar-SA" sz="2800" b="1" dirty="0">
                          <a:latin typeface="Times New Roman"/>
                          <a:ea typeface="Times New Roman"/>
                          <a:cs typeface="Simplified Arabic"/>
                        </a:rPr>
                        <a:t>مراجعة إلزامية</a:t>
                      </a:r>
                      <a:endParaRPr lang="en-US" sz="2800" b="1" dirty="0">
                        <a:latin typeface="Times New Roman"/>
                        <a:ea typeface="Times New Roman"/>
                        <a:cs typeface="Traditional Arabic"/>
                      </a:endParaRPr>
                    </a:p>
                    <a:p>
                      <a:pPr marL="342900" marR="0" lvl="0" indent="-342900" algn="just" rtl="1">
                        <a:lnSpc>
                          <a:spcPct val="150000"/>
                        </a:lnSpc>
                        <a:spcBef>
                          <a:spcPts val="0"/>
                        </a:spcBef>
                        <a:spcAft>
                          <a:spcPts val="0"/>
                        </a:spcAft>
                        <a:buFont typeface="+mj-lt"/>
                        <a:buAutoNum type="arabicPeriod"/>
                        <a:tabLst>
                          <a:tab pos="457200" algn="l"/>
                        </a:tabLst>
                      </a:pPr>
                      <a:r>
                        <a:rPr lang="ar-SA" sz="2800" b="1" dirty="0">
                          <a:latin typeface="Times New Roman"/>
                          <a:ea typeface="Times New Roman"/>
                          <a:cs typeface="Simplified Arabic"/>
                        </a:rPr>
                        <a:t>مراجعة </a:t>
                      </a:r>
                      <a:r>
                        <a:rPr lang="ar-SA" sz="2800" b="1" dirty="0" err="1">
                          <a:latin typeface="Times New Roman"/>
                          <a:ea typeface="Times New Roman"/>
                          <a:cs typeface="Simplified Arabic"/>
                        </a:rPr>
                        <a:t>إختيارية</a:t>
                      </a:r>
                      <a:endParaRPr lang="en-US" sz="2800" b="1" dirty="0">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r>
              <a:tr h="0">
                <a:tc>
                  <a:txBody>
                    <a:bodyPr/>
                    <a:lstStyle/>
                    <a:p>
                      <a:pPr marL="0" marR="0" algn="just" rtl="1">
                        <a:spcBef>
                          <a:spcPts val="0"/>
                        </a:spcBef>
                        <a:spcAft>
                          <a:spcPts val="0"/>
                        </a:spcAft>
                      </a:pPr>
                      <a:r>
                        <a:rPr lang="ar-SA" sz="3200" b="1">
                          <a:latin typeface="Times New Roman"/>
                          <a:ea typeface="Times New Roman"/>
                          <a:cs typeface="Simplified Arabic"/>
                        </a:rPr>
                        <a:t>من حيث الاستقلال </a:t>
                      </a:r>
                      <a:endParaRPr lang="en-US" sz="3200" b="1">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FF"/>
                    </a:solidFill>
                  </a:tcPr>
                </a:tc>
                <a:tc>
                  <a:txBody>
                    <a:bodyPr/>
                    <a:lstStyle/>
                    <a:p>
                      <a:pPr marL="342900" marR="0" lvl="0" indent="-342900" algn="just" rtl="1">
                        <a:lnSpc>
                          <a:spcPct val="150000"/>
                        </a:lnSpc>
                        <a:spcBef>
                          <a:spcPts val="0"/>
                        </a:spcBef>
                        <a:spcAft>
                          <a:spcPts val="0"/>
                        </a:spcAft>
                        <a:buFont typeface="+mj-lt"/>
                        <a:buAutoNum type="arabicPeriod"/>
                        <a:tabLst>
                          <a:tab pos="457200" algn="l"/>
                        </a:tabLst>
                      </a:pPr>
                      <a:r>
                        <a:rPr lang="ar-SA" sz="2800" b="1" dirty="0">
                          <a:latin typeface="Times New Roman"/>
                          <a:ea typeface="Times New Roman"/>
                          <a:cs typeface="Simplified Arabic"/>
                        </a:rPr>
                        <a:t>مراجعة داخلية</a:t>
                      </a:r>
                      <a:endParaRPr lang="en-US" sz="2800" b="1" dirty="0">
                        <a:latin typeface="Times New Roman"/>
                        <a:ea typeface="Times New Roman"/>
                        <a:cs typeface="Traditional Arabic"/>
                      </a:endParaRPr>
                    </a:p>
                    <a:p>
                      <a:pPr marL="342900" marR="0" lvl="0" indent="-342900" algn="just" rtl="1">
                        <a:lnSpc>
                          <a:spcPct val="150000"/>
                        </a:lnSpc>
                        <a:spcBef>
                          <a:spcPts val="0"/>
                        </a:spcBef>
                        <a:spcAft>
                          <a:spcPts val="0"/>
                        </a:spcAft>
                        <a:buFont typeface="+mj-lt"/>
                        <a:buAutoNum type="arabicPeriod"/>
                        <a:tabLst>
                          <a:tab pos="457200" algn="l"/>
                        </a:tabLst>
                      </a:pPr>
                      <a:r>
                        <a:rPr lang="ar-SA" sz="2800" b="1" dirty="0">
                          <a:latin typeface="Times New Roman"/>
                          <a:ea typeface="Times New Roman"/>
                          <a:cs typeface="Simplified Arabic"/>
                        </a:rPr>
                        <a:t>مراجعة خارجية</a:t>
                      </a:r>
                      <a:endParaRPr lang="en-US" sz="2800" b="1" dirty="0">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r>
            </a:tbl>
          </a:graphicData>
        </a:graphic>
      </p:graphicFrame>
    </p:spTree>
  </p:cSld>
  <p:clrMapOvr>
    <a:masterClrMapping/>
  </p:clrMapOvr>
  <p:transition>
    <p:comb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04800"/>
            <a:ext cx="8358378" cy="584775"/>
          </a:xfrm>
          <a:prstGeom prst="rect">
            <a:avLst/>
          </a:prstGeom>
          <a:solidFill>
            <a:srgbClr val="FF66FF"/>
          </a:solidFill>
        </p:spPr>
        <p:txBody>
          <a:bodyPr wrap="none">
            <a:spAutoFit/>
          </a:bodyPr>
          <a:lstStyle/>
          <a:p>
            <a:pPr algn="ctr"/>
            <a:r>
              <a:rPr lang="ar-SA" sz="3200" b="1" dirty="0" smtClean="0"/>
              <a:t>تبويب مراجعة الحسابات من حيث حدودها</a:t>
            </a:r>
            <a:r>
              <a:rPr lang="ar-SA" sz="3200" dirty="0" smtClean="0"/>
              <a:t> </a:t>
            </a:r>
            <a:r>
              <a:rPr lang="en-US" sz="3200" b="1" dirty="0" smtClean="0">
                <a:latin typeface="+mj-lt"/>
              </a:rPr>
              <a:t>Scope of Audit</a:t>
            </a:r>
            <a:endParaRPr lang="en-US" sz="3200" b="1" dirty="0">
              <a:solidFill>
                <a:schemeClr val="bg1"/>
              </a:solidFill>
              <a:latin typeface="+mj-lt"/>
            </a:endParaRPr>
          </a:p>
        </p:txBody>
      </p:sp>
      <p:sp>
        <p:nvSpPr>
          <p:cNvPr id="3" name="Rectangle 2"/>
          <p:cNvSpPr/>
          <p:nvPr/>
        </p:nvSpPr>
        <p:spPr>
          <a:xfrm>
            <a:off x="228600" y="990600"/>
            <a:ext cx="8763000" cy="5693866"/>
          </a:xfrm>
          <a:prstGeom prst="rect">
            <a:avLst/>
          </a:prstGeom>
        </p:spPr>
        <p:txBody>
          <a:bodyPr wrap="square">
            <a:spAutoFit/>
          </a:bodyPr>
          <a:lstStyle/>
          <a:p>
            <a:pPr algn="just"/>
            <a:r>
              <a:rPr lang="ar-SA" sz="2800" dirty="0" smtClean="0"/>
              <a:t>ينقسم تبويب مراجعة الحسابات من حيث حدودها </a:t>
            </a:r>
            <a:r>
              <a:rPr lang="ar-SA" sz="2800" dirty="0" err="1" smtClean="0"/>
              <a:t>الي</a:t>
            </a:r>
            <a:r>
              <a:rPr lang="ar-SA" sz="2800" dirty="0" smtClean="0"/>
              <a:t> :</a:t>
            </a:r>
            <a:endParaRPr lang="en-US" sz="2800" dirty="0" smtClean="0"/>
          </a:p>
          <a:p>
            <a:pPr lvl="0" algn="just">
              <a:buFont typeface="Arial" pitchFamily="34" charset="0"/>
              <a:buChar char="•"/>
            </a:pPr>
            <a:r>
              <a:rPr lang="ar-SA" sz="2800" b="1" dirty="0" smtClean="0"/>
              <a:t>كاملة</a:t>
            </a:r>
            <a:r>
              <a:rPr lang="ar-SA" sz="2800" dirty="0" smtClean="0"/>
              <a:t>      </a:t>
            </a:r>
            <a:endParaRPr lang="en-US" sz="2800" dirty="0" smtClean="0"/>
          </a:p>
          <a:p>
            <a:pPr lvl="0" algn="just">
              <a:buFont typeface="Arial" pitchFamily="34" charset="0"/>
              <a:buChar char="•"/>
            </a:pPr>
            <a:r>
              <a:rPr lang="ar-SA" sz="2800" b="1" dirty="0" smtClean="0"/>
              <a:t>جزئية</a:t>
            </a:r>
            <a:endParaRPr lang="en-US" sz="2800" dirty="0" smtClean="0"/>
          </a:p>
          <a:p>
            <a:pPr lvl="0" algn="just"/>
            <a:r>
              <a:rPr lang="ar-SA" sz="2800" b="1" dirty="0" smtClean="0">
                <a:solidFill>
                  <a:srgbClr val="FF0000"/>
                </a:solidFill>
                <a:latin typeface="+mj-lt"/>
              </a:rPr>
              <a:t>المراجعة الكاملة</a:t>
            </a:r>
            <a:r>
              <a:rPr lang="ar-SA" sz="2800" dirty="0" smtClean="0">
                <a:solidFill>
                  <a:srgbClr val="FF0000"/>
                </a:solidFill>
                <a:latin typeface="+mj-lt"/>
              </a:rPr>
              <a:t>  </a:t>
            </a:r>
            <a:r>
              <a:rPr lang="en-US" sz="2800" b="1" dirty="0" smtClean="0">
                <a:solidFill>
                  <a:srgbClr val="FF0000"/>
                </a:solidFill>
                <a:latin typeface="+mj-lt"/>
              </a:rPr>
              <a:t>Complete Audit</a:t>
            </a:r>
            <a:r>
              <a:rPr lang="en-US" sz="2800" dirty="0" smtClean="0">
                <a:solidFill>
                  <a:srgbClr val="FF0000"/>
                </a:solidFill>
                <a:latin typeface="+mj-lt"/>
              </a:rPr>
              <a:t>  </a:t>
            </a:r>
          </a:p>
          <a:p>
            <a:pPr algn="just"/>
            <a:r>
              <a:rPr lang="ar-SA" sz="2800" dirty="0" smtClean="0"/>
              <a:t>والمراجعة الكاملة تعنى فحص كل العمليات </a:t>
            </a:r>
            <a:r>
              <a:rPr lang="ar-SA" sz="2800" dirty="0" err="1" smtClean="0"/>
              <a:t>المثبته</a:t>
            </a:r>
            <a:r>
              <a:rPr lang="ar-SA" sz="2800" dirty="0" smtClean="0"/>
              <a:t> بالدفاتر والسجلات بغرض التأكد من أنها صحيحة وسليمة وأنها قيدت وفقاً للأعراف المحاسبية، وقد كان هذا النوع من المراجعة هو  النوع السائد في الماضي إلا أن تطور المشروعات وتعدد عملياتها جعل مثل هذا النوع من المراجعة غير </a:t>
            </a:r>
            <a:r>
              <a:rPr lang="ar-SA" sz="2800" dirty="0" err="1" smtClean="0"/>
              <a:t>عملى</a:t>
            </a:r>
            <a:r>
              <a:rPr lang="ar-SA" sz="2800" dirty="0" smtClean="0"/>
              <a:t> وتحولت المراجعة إلى مراجعة </a:t>
            </a:r>
            <a:r>
              <a:rPr lang="ar-SA" sz="2800" dirty="0" err="1" smtClean="0"/>
              <a:t>اختبارية</a:t>
            </a:r>
            <a:r>
              <a:rPr lang="ar-SA" sz="2800" dirty="0" smtClean="0"/>
              <a:t> تستند على مراجعة بعض  العمليات عن طريق العينات وذلك وفقاً للأساليب الحكمية أو الإحصائية، وحالياً قد لا نجد هذا النوع من المراجعة إلا عند مراجعة المنشآت الصغيرة أو تلك التي لا يعتمد نظامها على الرقابة الداخلية (</a:t>
            </a:r>
            <a:r>
              <a:rPr lang="en-US" sz="2800" dirty="0" smtClean="0"/>
              <a:t>Internal Control</a:t>
            </a:r>
            <a:r>
              <a:rPr lang="ar-SA" sz="2800" dirty="0" smtClean="0"/>
              <a:t>). </a:t>
            </a:r>
            <a:endParaRPr lang="en-US" sz="2800" dirty="0" smtClean="0"/>
          </a:p>
          <a:p>
            <a:pPr algn="just"/>
            <a:endParaRPr lang="en-US" sz="2800" b="1" dirty="0"/>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25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250" accel="50000" fill="hold">
                                          <p:stCondLst>
                                            <p:cond delay="250"/>
                                          </p:stCondLst>
                                        </p:cTn>
                                        <p:tgtEl>
                                          <p:spTgt spid="2"/>
                                        </p:tgtEl>
                                        <p:attrNameLst>
                                          <p:attrName>ppt_w</p:attrName>
                                        </p:attrNameLst>
                                      </p:cBhvr>
                                      <p:tavLst>
                                        <p:tav tm="0">
                                          <p:val>
                                            <p:strVal val="#ppt_w*.05"/>
                                          </p:val>
                                        </p:tav>
                                        <p:tav tm="100000">
                                          <p:val>
                                            <p:strVal val="#ppt_w"/>
                                          </p:val>
                                        </p:tav>
                                      </p:tavLst>
                                    </p:anim>
                                    <p:anim calcmode="lin" valueType="num">
                                      <p:cBhvr>
                                        <p:cTn id="10" dur="500" fill="hold"/>
                                        <p:tgtEl>
                                          <p:spTgt spid="2"/>
                                        </p:tgtEl>
                                        <p:attrNameLst>
                                          <p:attrName>ppt_h</p:attrName>
                                        </p:attrNameLst>
                                      </p:cBhvr>
                                      <p:tavLst>
                                        <p:tav tm="0">
                                          <p:val>
                                            <p:strVal val="#ppt_h"/>
                                          </p:val>
                                        </p:tav>
                                        <p:tav tm="100000">
                                          <p:val>
                                            <p:strVal val="#ppt_h"/>
                                          </p:val>
                                        </p:tav>
                                      </p:tavLst>
                                    </p:anim>
                                    <p:anim calcmode="lin" valueType="num">
                                      <p:cBhvr>
                                        <p:cTn id="11" dur="25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25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250" accel="50000" fill="hold">
                                          <p:stCondLst>
                                            <p:cond delay="250"/>
                                          </p:stCondLst>
                                        </p:cTn>
                                        <p:tgtEl>
                                          <p:spTgt spid="2"/>
                                        </p:tgtEl>
                                        <p:attrNameLst>
                                          <p:attrName>ppt_y</p:attrName>
                                        </p:attrNameLst>
                                      </p:cBhvr>
                                      <p:tavLst>
                                        <p:tav tm="0">
                                          <p:val>
                                            <p:strVal val="#ppt_y+.1"/>
                                          </p:val>
                                        </p:tav>
                                        <p:tav tm="100000">
                                          <p:val>
                                            <p:strVal val="#ppt_y"/>
                                          </p:val>
                                        </p:tav>
                                      </p:tavLst>
                                    </p:anim>
                                    <p:animEffect transition="in" filter="fade">
                                      <p:cBhvr>
                                        <p:cTn id="14" dur="500" decel="50000">
                                          <p:stCondLst>
                                            <p:cond delay="0"/>
                                          </p:stCondLst>
                                        </p:cTn>
                                        <p:tgtEl>
                                          <p:spTgt spid="2"/>
                                        </p:tgtEl>
                                      </p:cBhvr>
                                    </p:animEffect>
                                  </p:childTnLst>
                                </p:cTn>
                              </p:par>
                            </p:childTnLst>
                          </p:cTn>
                        </p:par>
                        <p:par>
                          <p:cTn id="15" fill="hold">
                            <p:stCondLst>
                              <p:cond delay="500"/>
                            </p:stCondLst>
                            <p:childTnLst>
                              <p:par>
                                <p:cTn id="16" presetID="52" presetClass="entr" presetSubtype="0"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Scale>
                                      <p:cBhvr>
                                        <p:cTn id="18" dur="5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500" decel="50000" fill="hold">
                                          <p:stCondLst>
                                            <p:cond delay="0"/>
                                          </p:stCondLst>
                                        </p:cTn>
                                        <p:tgtEl>
                                          <p:spTgt spid="3"/>
                                        </p:tgtEl>
                                        <p:attrNameLst>
                                          <p:attrName>ppt_x</p:attrName>
                                          <p:attrName>ppt_y</p:attrName>
                                        </p:attrNameLst>
                                      </p:cBhvr>
                                    </p:animMotion>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30315"/>
            <a:ext cx="8763000" cy="6247864"/>
          </a:xfrm>
          <a:prstGeom prst="rect">
            <a:avLst/>
          </a:prstGeom>
        </p:spPr>
        <p:txBody>
          <a:bodyPr wrap="square">
            <a:spAutoFit/>
          </a:bodyPr>
          <a:lstStyle/>
          <a:p>
            <a:pPr algn="just"/>
            <a:r>
              <a:rPr lang="ar-SA" sz="4000" b="1" dirty="0" smtClean="0">
                <a:solidFill>
                  <a:srgbClr val="FF0000"/>
                </a:solidFill>
                <a:latin typeface="+mj-lt"/>
              </a:rPr>
              <a:t>المراجعة الجزئية</a:t>
            </a:r>
            <a:r>
              <a:rPr lang="ar-SA" sz="4000" dirty="0" smtClean="0">
                <a:solidFill>
                  <a:srgbClr val="FF0000"/>
                </a:solidFill>
                <a:latin typeface="+mj-lt"/>
              </a:rPr>
              <a:t> </a:t>
            </a:r>
            <a:r>
              <a:rPr lang="en-US" sz="4000" b="1" dirty="0" smtClean="0">
                <a:solidFill>
                  <a:srgbClr val="FF0000"/>
                </a:solidFill>
                <a:latin typeface="+mj-lt"/>
              </a:rPr>
              <a:t>Partial Audit</a:t>
            </a:r>
            <a:endParaRPr lang="ar-SA" sz="4000" b="1" dirty="0" smtClean="0">
              <a:solidFill>
                <a:srgbClr val="FF0000"/>
              </a:solidFill>
              <a:latin typeface="+mj-lt"/>
            </a:endParaRPr>
          </a:p>
          <a:p>
            <a:pPr algn="just"/>
            <a:r>
              <a:rPr lang="ar-SA" sz="4000" dirty="0" smtClean="0"/>
              <a:t>والمراجعة الجزئية هي المراجعة محددة الهدف، فالجهة </a:t>
            </a:r>
            <a:r>
              <a:rPr lang="ar-SA" sz="4000" dirty="0" err="1" smtClean="0"/>
              <a:t>التى</a:t>
            </a:r>
            <a:r>
              <a:rPr lang="ar-SA" sz="4000" dirty="0" smtClean="0"/>
              <a:t> تكلف المراجع هي </a:t>
            </a:r>
            <a:r>
              <a:rPr lang="ar-SA" sz="4000" dirty="0" err="1" smtClean="0"/>
              <a:t>التى</a:t>
            </a:r>
            <a:r>
              <a:rPr lang="ar-SA" sz="4000" dirty="0" smtClean="0"/>
              <a:t> تحدد العمليات المطلوب مراجعتها على سبيل الحصر ويستلم الأمر بتحديد مجال أو نطاق أو حدود المراجعة والهدف منها باتفاق مكتوب حتى تكون مسئولية المراجع داخل هذه الحدود حتى لا ينسب إليه تقصير في </a:t>
            </a:r>
            <a:r>
              <a:rPr lang="ar-SA" sz="4000" dirty="0" err="1" smtClean="0"/>
              <a:t>شئ</a:t>
            </a:r>
            <a:r>
              <a:rPr lang="ar-SA" sz="4000" dirty="0" smtClean="0"/>
              <a:t> لم </a:t>
            </a:r>
            <a:r>
              <a:rPr lang="ar-SA" sz="4000" dirty="0" err="1" smtClean="0"/>
              <a:t>ينص</a:t>
            </a:r>
            <a:r>
              <a:rPr lang="ar-SA" sz="4000" dirty="0" smtClean="0"/>
              <a:t> عليه الاتفاق، أو لا تستغل المنشأة محل المراجعة تقرير المراجع أن كان إيجابياً </a:t>
            </a:r>
            <a:r>
              <a:rPr lang="ar-SA" sz="4000" dirty="0" err="1" smtClean="0"/>
              <a:t>بابهام</a:t>
            </a:r>
            <a:r>
              <a:rPr lang="ar-SA" sz="4000" dirty="0" smtClean="0"/>
              <a:t> الأطراف الأخرى بأنه لكل العمليات. </a:t>
            </a:r>
            <a:endParaRPr lang="en-US" sz="4000" dirty="0" smtClean="0"/>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799" y="304800"/>
            <a:ext cx="8586991" cy="584775"/>
          </a:xfrm>
          <a:prstGeom prst="rect">
            <a:avLst/>
          </a:prstGeom>
          <a:solidFill>
            <a:srgbClr val="FF66FF"/>
          </a:solidFill>
        </p:spPr>
        <p:txBody>
          <a:bodyPr wrap="square">
            <a:spAutoFit/>
          </a:bodyPr>
          <a:lstStyle/>
          <a:p>
            <a:pPr lvl="1"/>
            <a:r>
              <a:rPr lang="ar-SA" sz="3200" b="1" dirty="0" smtClean="0">
                <a:latin typeface="+mj-lt"/>
              </a:rPr>
              <a:t>تبويب مراجعة الحسابات من حيث مدى الفحص </a:t>
            </a:r>
            <a:r>
              <a:rPr lang="en-US" sz="2000" b="1" dirty="0" smtClean="0">
                <a:latin typeface="+mj-lt"/>
              </a:rPr>
              <a:t> Scan of Audit </a:t>
            </a:r>
            <a:r>
              <a:rPr lang="ar-SA" sz="2000" b="1" dirty="0" smtClean="0">
                <a:latin typeface="+mj-lt"/>
              </a:rPr>
              <a:t> </a:t>
            </a:r>
            <a:endParaRPr lang="en-US" sz="2000" dirty="0">
              <a:latin typeface="+mj-lt"/>
            </a:endParaRPr>
          </a:p>
        </p:txBody>
      </p:sp>
      <p:sp>
        <p:nvSpPr>
          <p:cNvPr id="3" name="Rectangle 2"/>
          <p:cNvSpPr/>
          <p:nvPr/>
        </p:nvSpPr>
        <p:spPr>
          <a:xfrm>
            <a:off x="228600" y="990600"/>
            <a:ext cx="8763000" cy="5755422"/>
          </a:xfrm>
          <a:prstGeom prst="rect">
            <a:avLst/>
          </a:prstGeom>
        </p:spPr>
        <p:txBody>
          <a:bodyPr wrap="square">
            <a:spAutoFit/>
          </a:bodyPr>
          <a:lstStyle/>
          <a:p>
            <a:pPr algn="just"/>
            <a:r>
              <a:rPr lang="ar-SA" sz="2800" dirty="0" smtClean="0"/>
              <a:t>ينقسم تبويب مراجعة الحسابات من حيث مدي الفحص </a:t>
            </a:r>
            <a:r>
              <a:rPr lang="ar-SA" sz="2800" dirty="0" err="1" smtClean="0"/>
              <a:t>الي</a:t>
            </a:r>
            <a:r>
              <a:rPr lang="ar-SA" sz="2800" dirty="0" smtClean="0"/>
              <a:t> :</a:t>
            </a:r>
            <a:endParaRPr lang="en-US" sz="2800" dirty="0" smtClean="0"/>
          </a:p>
          <a:p>
            <a:pPr lvl="0" algn="just">
              <a:buFont typeface="Arial" pitchFamily="34" charset="0"/>
              <a:buChar char="•"/>
            </a:pPr>
            <a:r>
              <a:rPr lang="ar-SA" sz="2800" b="1" dirty="0" smtClean="0"/>
              <a:t>تفصيلية</a:t>
            </a:r>
            <a:endParaRPr lang="en-US" sz="2800" dirty="0" smtClean="0"/>
          </a:p>
          <a:p>
            <a:pPr lvl="0" algn="just">
              <a:buFont typeface="Arial" pitchFamily="34" charset="0"/>
              <a:buChar char="•"/>
            </a:pPr>
            <a:r>
              <a:rPr lang="ar-SA" sz="2800" b="1" dirty="0" err="1" smtClean="0"/>
              <a:t>إختبارية</a:t>
            </a:r>
            <a:endParaRPr lang="en-US" sz="2800" dirty="0" smtClean="0"/>
          </a:p>
          <a:p>
            <a:pPr algn="just"/>
            <a:r>
              <a:rPr lang="ar-SA" sz="2800" b="1" dirty="0" smtClean="0">
                <a:solidFill>
                  <a:srgbClr val="FF0000"/>
                </a:solidFill>
              </a:rPr>
              <a:t>1. المراجعة التفصيلية</a:t>
            </a:r>
            <a:r>
              <a:rPr lang="ar-SA" sz="2800" dirty="0" smtClean="0">
                <a:solidFill>
                  <a:srgbClr val="FF0000"/>
                </a:solidFill>
              </a:rPr>
              <a:t> </a:t>
            </a:r>
            <a:r>
              <a:rPr lang="en-US" sz="2800" b="1" dirty="0" smtClean="0">
                <a:solidFill>
                  <a:srgbClr val="FF0000"/>
                </a:solidFill>
                <a:latin typeface="+mj-lt"/>
              </a:rPr>
              <a:t>Full Audit </a:t>
            </a:r>
            <a:endParaRPr lang="en-US" sz="2800" dirty="0" smtClean="0">
              <a:solidFill>
                <a:srgbClr val="FF0000"/>
              </a:solidFill>
              <a:latin typeface="+mj-lt"/>
            </a:endParaRPr>
          </a:p>
          <a:p>
            <a:pPr algn="just"/>
            <a:r>
              <a:rPr lang="ar-SA" sz="3200" dirty="0" smtClean="0"/>
              <a:t>حيث يقوم المراجع بفحص جميع القيود والدفاتر والسجلات للتأكد من أن جميع العمليات مقيدة بانتظام </a:t>
            </a:r>
            <a:r>
              <a:rPr lang="ar-SA" sz="3200" dirty="0" err="1" smtClean="0"/>
              <a:t>وأ</a:t>
            </a:r>
            <a:r>
              <a:rPr lang="ar-SA" sz="3200" dirty="0" smtClean="0"/>
              <a:t> </a:t>
            </a:r>
            <a:r>
              <a:rPr lang="ar-SA" sz="3200" dirty="0" err="1" smtClean="0"/>
              <a:t>نها</a:t>
            </a:r>
            <a:r>
              <a:rPr lang="ar-SA" sz="3200" dirty="0" smtClean="0"/>
              <a:t> سليمة وأنها خالية من الأخطاء أو الغش أو التلاعب، والمراجعة التفصيلية يمكن أن تكون مراجعة كاملة إذا تم فحص كل العمليات المالية </a:t>
            </a:r>
            <a:r>
              <a:rPr lang="ar-SA" sz="3200" dirty="0" err="1" smtClean="0"/>
              <a:t>التى</a:t>
            </a:r>
            <a:r>
              <a:rPr lang="ar-SA" sz="3200" dirty="0" smtClean="0"/>
              <a:t> قامت </a:t>
            </a:r>
            <a:r>
              <a:rPr lang="ar-SA" sz="3200" dirty="0" err="1" smtClean="0"/>
              <a:t>بها</a:t>
            </a:r>
            <a:r>
              <a:rPr lang="ar-SA" sz="3200" dirty="0" smtClean="0"/>
              <a:t> المنشأة ويمكن أن تكون مراجعة جزئية إذا تم الاتفاق بتحديد حدود المراجعة والهدف منها ومن ذلك </a:t>
            </a:r>
            <a:r>
              <a:rPr lang="ar-SA" sz="3200" dirty="0" err="1" smtClean="0"/>
              <a:t>ان</a:t>
            </a:r>
            <a:r>
              <a:rPr lang="ar-SA" sz="3200" dirty="0" smtClean="0"/>
              <a:t> يتم مراجعة كل العمليات النقدية من </a:t>
            </a:r>
            <a:r>
              <a:rPr lang="ar-SA" sz="3200" dirty="0" err="1" smtClean="0"/>
              <a:t>مقبوضات</a:t>
            </a:r>
            <a:r>
              <a:rPr lang="ar-SA" sz="3200" dirty="0" smtClean="0"/>
              <a:t> ومدفوعات وليس عينة منها وهي بذلك مراجعة جزئية تفصيلية. </a:t>
            </a:r>
            <a:endParaRPr lang="en-US" sz="3200" dirty="0" smtClean="0"/>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25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250" accel="50000" fill="hold">
                                          <p:stCondLst>
                                            <p:cond delay="250"/>
                                          </p:stCondLst>
                                        </p:cTn>
                                        <p:tgtEl>
                                          <p:spTgt spid="2"/>
                                        </p:tgtEl>
                                        <p:attrNameLst>
                                          <p:attrName>ppt_w</p:attrName>
                                        </p:attrNameLst>
                                      </p:cBhvr>
                                      <p:tavLst>
                                        <p:tav tm="0">
                                          <p:val>
                                            <p:strVal val="#ppt_w*.05"/>
                                          </p:val>
                                        </p:tav>
                                        <p:tav tm="100000">
                                          <p:val>
                                            <p:strVal val="#ppt_w"/>
                                          </p:val>
                                        </p:tav>
                                      </p:tavLst>
                                    </p:anim>
                                    <p:anim calcmode="lin" valueType="num">
                                      <p:cBhvr>
                                        <p:cTn id="10" dur="500" fill="hold"/>
                                        <p:tgtEl>
                                          <p:spTgt spid="2"/>
                                        </p:tgtEl>
                                        <p:attrNameLst>
                                          <p:attrName>ppt_h</p:attrName>
                                        </p:attrNameLst>
                                      </p:cBhvr>
                                      <p:tavLst>
                                        <p:tav tm="0">
                                          <p:val>
                                            <p:strVal val="#ppt_h"/>
                                          </p:val>
                                        </p:tav>
                                        <p:tav tm="100000">
                                          <p:val>
                                            <p:strVal val="#ppt_h"/>
                                          </p:val>
                                        </p:tav>
                                      </p:tavLst>
                                    </p:anim>
                                    <p:anim calcmode="lin" valueType="num">
                                      <p:cBhvr>
                                        <p:cTn id="11" dur="25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25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250" accel="50000" fill="hold">
                                          <p:stCondLst>
                                            <p:cond delay="250"/>
                                          </p:stCondLst>
                                        </p:cTn>
                                        <p:tgtEl>
                                          <p:spTgt spid="2"/>
                                        </p:tgtEl>
                                        <p:attrNameLst>
                                          <p:attrName>ppt_y</p:attrName>
                                        </p:attrNameLst>
                                      </p:cBhvr>
                                      <p:tavLst>
                                        <p:tav tm="0">
                                          <p:val>
                                            <p:strVal val="#ppt_y+.1"/>
                                          </p:val>
                                        </p:tav>
                                        <p:tav tm="100000">
                                          <p:val>
                                            <p:strVal val="#ppt_y"/>
                                          </p:val>
                                        </p:tav>
                                      </p:tavLst>
                                    </p:anim>
                                    <p:animEffect transition="in" filter="fade">
                                      <p:cBhvr>
                                        <p:cTn id="14" dur="500" decel="50000">
                                          <p:stCondLst>
                                            <p:cond delay="0"/>
                                          </p:stCondLst>
                                        </p:cTn>
                                        <p:tgtEl>
                                          <p:spTgt spid="2"/>
                                        </p:tgtEl>
                                      </p:cBhvr>
                                    </p:animEffect>
                                  </p:childTnLst>
                                </p:cTn>
                              </p:par>
                            </p:childTnLst>
                          </p:cTn>
                        </p:par>
                        <p:par>
                          <p:cTn id="15" fill="hold">
                            <p:stCondLst>
                              <p:cond delay="500"/>
                            </p:stCondLst>
                            <p:childTnLst>
                              <p:par>
                                <p:cTn id="16" presetID="52" presetClass="entr" presetSubtype="0"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Scale>
                                      <p:cBhvr>
                                        <p:cTn id="18" dur="5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500" decel="50000" fill="hold">
                                          <p:stCondLst>
                                            <p:cond delay="0"/>
                                          </p:stCondLst>
                                        </p:cTn>
                                        <p:tgtEl>
                                          <p:spTgt spid="3"/>
                                        </p:tgtEl>
                                        <p:attrNameLst>
                                          <p:attrName>ppt_x</p:attrName>
                                          <p:attrName>ppt_y</p:attrName>
                                        </p:attrNameLst>
                                      </p:cBhvr>
                                    </p:animMotion>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30315"/>
            <a:ext cx="8763000" cy="6309420"/>
          </a:xfrm>
          <a:prstGeom prst="rect">
            <a:avLst/>
          </a:prstGeom>
        </p:spPr>
        <p:txBody>
          <a:bodyPr wrap="square">
            <a:spAutoFit/>
          </a:bodyPr>
          <a:lstStyle/>
          <a:p>
            <a:pPr algn="just"/>
            <a:r>
              <a:rPr lang="ar-SA" sz="3200" b="1" dirty="0" smtClean="0">
                <a:solidFill>
                  <a:srgbClr val="FF0000"/>
                </a:solidFill>
                <a:latin typeface="+mj-lt"/>
              </a:rPr>
              <a:t>2.المراجعة </a:t>
            </a:r>
            <a:r>
              <a:rPr lang="ar-SA" sz="3200" b="1" dirty="0" err="1" smtClean="0">
                <a:solidFill>
                  <a:srgbClr val="FF0000"/>
                </a:solidFill>
                <a:latin typeface="+mj-lt"/>
              </a:rPr>
              <a:t>الاختبارية</a:t>
            </a:r>
            <a:r>
              <a:rPr lang="ar-SA" sz="3200" b="1" dirty="0" smtClean="0">
                <a:solidFill>
                  <a:srgbClr val="FF0000"/>
                </a:solidFill>
                <a:latin typeface="+mj-lt"/>
              </a:rPr>
              <a:t> </a:t>
            </a:r>
            <a:r>
              <a:rPr lang="en-US" sz="3200" b="1" dirty="0" smtClean="0">
                <a:solidFill>
                  <a:srgbClr val="FF0000"/>
                </a:solidFill>
                <a:latin typeface="+mj-lt"/>
              </a:rPr>
              <a:t>Test Audit</a:t>
            </a:r>
            <a:endParaRPr lang="en-US" sz="3200" dirty="0" smtClean="0">
              <a:solidFill>
                <a:srgbClr val="FF0000"/>
              </a:solidFill>
              <a:latin typeface="+mj-lt"/>
            </a:endParaRPr>
          </a:p>
          <a:p>
            <a:pPr algn="just"/>
            <a:r>
              <a:rPr lang="ar-SA" sz="3200" dirty="0" smtClean="0">
                <a:latin typeface="+mj-lt"/>
              </a:rPr>
              <a:t>حيث يقوم المراجع باختيار عينة تمثل المجتمع ( العمليات المالية للمشروع) وتحديد حجم هذه العينة يرتبط بوجهة نظر المراجع في مدى سلامة نظام الرقابة الداخلية (</a:t>
            </a:r>
            <a:r>
              <a:rPr lang="en-US" sz="3200" dirty="0" smtClean="0">
                <a:latin typeface="+mj-lt"/>
              </a:rPr>
              <a:t>Internal Control</a:t>
            </a:r>
            <a:r>
              <a:rPr lang="ar-SA" sz="3200" dirty="0" smtClean="0">
                <a:latin typeface="+mj-lt"/>
              </a:rPr>
              <a:t>) ويتم اختيار هذه العينة بأحد أسلوبين هما: </a:t>
            </a:r>
            <a:endParaRPr lang="en-US" sz="3200" dirty="0" smtClean="0">
              <a:latin typeface="+mj-lt"/>
            </a:endParaRPr>
          </a:p>
          <a:p>
            <a:pPr marL="514350" lvl="0" indent="-514350" algn="just">
              <a:buFont typeface="+mj-cs"/>
              <a:buAutoNum type="arabic2Minus"/>
            </a:pPr>
            <a:r>
              <a:rPr lang="ar-SA" sz="2800" b="1" dirty="0" smtClean="0">
                <a:latin typeface="+mj-lt"/>
              </a:rPr>
              <a:t>التقدير الشخصي</a:t>
            </a:r>
            <a:r>
              <a:rPr lang="ar-SA" sz="2800" dirty="0" smtClean="0">
                <a:latin typeface="+mj-lt"/>
              </a:rPr>
              <a:t> فيما يعرف بالعينات الحكمية </a:t>
            </a:r>
            <a:r>
              <a:rPr lang="en-US" sz="2800" dirty="0" err="1" smtClean="0">
                <a:latin typeface="+mj-lt"/>
              </a:rPr>
              <a:t>Judgemental</a:t>
            </a:r>
            <a:r>
              <a:rPr lang="en-US" sz="2800" dirty="0" smtClean="0">
                <a:latin typeface="+mj-lt"/>
              </a:rPr>
              <a:t> Sample </a:t>
            </a:r>
          </a:p>
          <a:p>
            <a:pPr marL="514350" indent="-514350" algn="just">
              <a:buFont typeface="+mj-cs"/>
              <a:buAutoNum type="arabic2Minus"/>
            </a:pPr>
            <a:r>
              <a:rPr lang="ar-SA" sz="2800" b="1" dirty="0" smtClean="0">
                <a:latin typeface="+mj-lt"/>
              </a:rPr>
              <a:t>التقدير الإحصائي</a:t>
            </a:r>
            <a:r>
              <a:rPr lang="ar-SA" sz="2800" dirty="0" smtClean="0">
                <a:latin typeface="+mj-lt"/>
              </a:rPr>
              <a:t> </a:t>
            </a:r>
            <a:r>
              <a:rPr lang="ar-SA" sz="2800" dirty="0" err="1" smtClean="0">
                <a:latin typeface="+mj-lt"/>
              </a:rPr>
              <a:t>أوما</a:t>
            </a:r>
            <a:r>
              <a:rPr lang="ar-SA" sz="2800" dirty="0" smtClean="0">
                <a:latin typeface="+mj-lt"/>
              </a:rPr>
              <a:t> يعرف بالعينات </a:t>
            </a:r>
            <a:r>
              <a:rPr lang="ar-SA" sz="2800" dirty="0" err="1" smtClean="0">
                <a:latin typeface="+mj-lt"/>
              </a:rPr>
              <a:t>الاحصائية</a:t>
            </a:r>
            <a:r>
              <a:rPr lang="ar-SA" sz="2800" dirty="0" smtClean="0">
                <a:latin typeface="+mj-lt"/>
              </a:rPr>
              <a:t> </a:t>
            </a:r>
            <a:r>
              <a:rPr lang="en-US" sz="2800" dirty="0" smtClean="0">
                <a:latin typeface="+mj-lt"/>
              </a:rPr>
              <a:t>Statistical Samples</a:t>
            </a:r>
            <a:r>
              <a:rPr lang="en-US" sz="3200" dirty="0" smtClean="0">
                <a:latin typeface="+mj-lt"/>
              </a:rPr>
              <a:t> </a:t>
            </a:r>
            <a:r>
              <a:rPr lang="ar-SA" sz="3200" dirty="0" smtClean="0">
                <a:latin typeface="+mj-lt"/>
              </a:rPr>
              <a:t> </a:t>
            </a:r>
          </a:p>
          <a:p>
            <a:pPr algn="just"/>
            <a:r>
              <a:rPr lang="ar-SA" sz="3200" dirty="0" smtClean="0">
                <a:latin typeface="+mj-lt"/>
              </a:rPr>
              <a:t>وتعتبر المراجعة </a:t>
            </a:r>
            <a:r>
              <a:rPr lang="ar-SA" sz="3200" dirty="0" err="1" smtClean="0">
                <a:latin typeface="+mj-lt"/>
              </a:rPr>
              <a:t>الإختبارية</a:t>
            </a:r>
            <a:r>
              <a:rPr lang="ar-SA" sz="3200" dirty="0" smtClean="0">
                <a:latin typeface="+mj-lt"/>
              </a:rPr>
              <a:t> هي الأساس السائد للعمل الميداني الآن حيث لا تناسب المراجعة التفصيلية الظروف الحالية لأنها ستؤدى إلى زيادة الأعباء إضافة إلى تعارضها مع عوامل الوقت والجهد والتكلفة</a:t>
            </a:r>
            <a:endParaRPr lang="en-US" sz="3200" dirty="0" smtClean="0">
              <a:latin typeface="+mj-lt"/>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30315"/>
            <a:ext cx="8763000" cy="5078313"/>
          </a:xfrm>
          <a:prstGeom prst="rect">
            <a:avLst/>
          </a:prstGeom>
          <a:solidFill>
            <a:srgbClr val="66FF33"/>
          </a:solidFill>
        </p:spPr>
        <p:txBody>
          <a:bodyPr wrap="square">
            <a:spAutoFit/>
          </a:bodyPr>
          <a:lstStyle/>
          <a:p>
            <a:pPr lvl="0" algn="just"/>
            <a:r>
              <a:rPr lang="ar-SA" sz="3600" b="1" dirty="0" smtClean="0"/>
              <a:t>جدير بالذكر انه يجب التفرقة بين المراجعة الكاملة والمراجعة التفصيلية من ناحية وبين المراجعة الجزئية والمراجعة </a:t>
            </a:r>
            <a:r>
              <a:rPr lang="ar-SA" sz="3600" b="1" dirty="0" err="1" smtClean="0"/>
              <a:t>الاختبارية</a:t>
            </a:r>
            <a:r>
              <a:rPr lang="ar-SA" sz="3600" b="1" dirty="0" smtClean="0"/>
              <a:t> من ناحية أخرى فالمراجعة الكاملة قد تكون تفصيلية إذا تم فحص جميع العمليات المالية أو قد تكون </a:t>
            </a:r>
            <a:r>
              <a:rPr lang="ar-SA" sz="3600" b="1" dirty="0" err="1" smtClean="0"/>
              <a:t>إختبارية</a:t>
            </a:r>
            <a:r>
              <a:rPr lang="ar-SA" sz="3600" b="1" dirty="0" smtClean="0"/>
              <a:t> إذا تم فحص جزء( عينة) من تلك العمليات المالية، وبالمقابل فان المراجعة الجزئية قد تكون تفصيلية </a:t>
            </a:r>
            <a:r>
              <a:rPr lang="ar-SA" sz="3600" b="1" dirty="0" err="1" smtClean="0"/>
              <a:t>اذا</a:t>
            </a:r>
            <a:r>
              <a:rPr lang="ar-SA" sz="3600" b="1" dirty="0" smtClean="0"/>
              <a:t> تم فحص جميع العمليات المالية </a:t>
            </a:r>
            <a:r>
              <a:rPr lang="ar-SA" sz="3600" b="1" dirty="0" err="1" smtClean="0"/>
              <a:t>التى</a:t>
            </a:r>
            <a:r>
              <a:rPr lang="ar-SA" sz="3600" b="1" dirty="0" smtClean="0"/>
              <a:t> يشملها ذلك الجزء محل المراجعة ( العمليات النقدية مثلاً) وقد يكون </a:t>
            </a:r>
            <a:r>
              <a:rPr lang="ar-SA" sz="3600" b="1" dirty="0" err="1" smtClean="0"/>
              <a:t>اختبارياً</a:t>
            </a:r>
            <a:r>
              <a:rPr lang="ar-SA" sz="3600" b="1" dirty="0" smtClean="0"/>
              <a:t> </a:t>
            </a:r>
            <a:r>
              <a:rPr lang="ar-SA" sz="3600" b="1" dirty="0" err="1" smtClean="0"/>
              <a:t>اذا</a:t>
            </a:r>
            <a:r>
              <a:rPr lang="ar-SA" sz="3600" b="1" dirty="0" smtClean="0"/>
              <a:t> تم فحص عينة من مجموع مفردات ذلك الجزء</a:t>
            </a:r>
            <a:endParaRPr lang="en-US" sz="3600" b="1" dirty="0"/>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799" y="304800"/>
            <a:ext cx="8586991" cy="584775"/>
          </a:xfrm>
          <a:prstGeom prst="rect">
            <a:avLst/>
          </a:prstGeom>
          <a:solidFill>
            <a:srgbClr val="FF66FF"/>
          </a:solidFill>
        </p:spPr>
        <p:txBody>
          <a:bodyPr wrap="square">
            <a:spAutoFit/>
          </a:bodyPr>
          <a:lstStyle/>
          <a:p>
            <a:pPr lvl="1"/>
            <a:r>
              <a:rPr lang="ar-SA" sz="3200" b="1" dirty="0" smtClean="0">
                <a:latin typeface="+mj-lt"/>
              </a:rPr>
              <a:t>تبويب مراجعة الحسابات من حيث التوقيت</a:t>
            </a:r>
            <a:r>
              <a:rPr lang="ar-SA" sz="3200" dirty="0" smtClean="0">
                <a:latin typeface="+mj-lt"/>
              </a:rPr>
              <a:t> </a:t>
            </a:r>
            <a:r>
              <a:rPr lang="en-US" sz="3200" b="1" dirty="0" smtClean="0">
                <a:latin typeface="+mj-lt"/>
              </a:rPr>
              <a:t>Timing Audit</a:t>
            </a:r>
            <a:endParaRPr lang="en-US" sz="2000" dirty="0">
              <a:latin typeface="+mj-lt"/>
            </a:endParaRPr>
          </a:p>
        </p:txBody>
      </p:sp>
      <p:sp>
        <p:nvSpPr>
          <p:cNvPr id="3" name="Rectangle 2"/>
          <p:cNvSpPr/>
          <p:nvPr/>
        </p:nvSpPr>
        <p:spPr>
          <a:xfrm>
            <a:off x="228600" y="1231642"/>
            <a:ext cx="8763000" cy="5016758"/>
          </a:xfrm>
          <a:prstGeom prst="rect">
            <a:avLst/>
          </a:prstGeom>
        </p:spPr>
        <p:txBody>
          <a:bodyPr wrap="square">
            <a:spAutoFit/>
          </a:bodyPr>
          <a:lstStyle/>
          <a:p>
            <a:pPr algn="just"/>
            <a:r>
              <a:rPr lang="ar-SA" sz="3200" dirty="0" smtClean="0"/>
              <a:t>ينقسم تبويب مراجعة الحسابات من حيث التوقيت </a:t>
            </a:r>
            <a:r>
              <a:rPr lang="ar-SA" sz="3200" dirty="0" err="1" smtClean="0"/>
              <a:t>الي</a:t>
            </a:r>
            <a:r>
              <a:rPr lang="ar-SA" sz="3200" dirty="0" smtClean="0"/>
              <a:t> :</a:t>
            </a:r>
            <a:endParaRPr lang="en-US" sz="3200" dirty="0" smtClean="0"/>
          </a:p>
          <a:p>
            <a:pPr lvl="0" algn="just">
              <a:buFont typeface="Arial" pitchFamily="34" charset="0"/>
              <a:buChar char="•"/>
            </a:pPr>
            <a:r>
              <a:rPr lang="ar-SA" sz="3200" b="1" dirty="0" smtClean="0"/>
              <a:t>نهائية</a:t>
            </a:r>
            <a:endParaRPr lang="en-US" sz="3200" dirty="0" smtClean="0"/>
          </a:p>
          <a:p>
            <a:pPr lvl="0" algn="just">
              <a:buFont typeface="Arial" pitchFamily="34" charset="0"/>
              <a:buChar char="•"/>
            </a:pPr>
            <a:r>
              <a:rPr lang="ar-SA" sz="3200" b="1" dirty="0" smtClean="0"/>
              <a:t>مستمرة</a:t>
            </a:r>
            <a:endParaRPr lang="en-US" sz="3200" dirty="0" smtClean="0"/>
          </a:p>
          <a:p>
            <a:pPr algn="just"/>
            <a:r>
              <a:rPr lang="ar-SA" sz="3200" b="1" dirty="0" smtClean="0"/>
              <a:t>1. </a:t>
            </a:r>
            <a:r>
              <a:rPr lang="ar-SA" sz="3200" b="1" dirty="0" smtClean="0">
                <a:latin typeface="+mj-lt"/>
              </a:rPr>
              <a:t>المراجعة النهائية </a:t>
            </a:r>
            <a:r>
              <a:rPr lang="en-US" sz="3200" b="1" dirty="0" smtClean="0">
                <a:latin typeface="+mj-lt"/>
              </a:rPr>
              <a:t>Final Audit </a:t>
            </a:r>
            <a:endParaRPr lang="en-US" sz="3200" dirty="0" smtClean="0">
              <a:latin typeface="+mj-lt"/>
            </a:endParaRPr>
          </a:p>
          <a:p>
            <a:pPr algn="just"/>
            <a:r>
              <a:rPr lang="ar-SA" sz="3200" dirty="0" smtClean="0"/>
              <a:t>حيث يبدأ المراجع عمله بعد نهاية الفترة المحاسبية بعد أن يتم إقفال الدفاتر وإعداد الحسابات الختامية وتصوير المركز المالي، ومن مزايا المراجعة النهائية ضمان عدم حدوث تعديل في البيانات بعد مراجعتها، ولا تؤدي </a:t>
            </a:r>
            <a:r>
              <a:rPr lang="ar-SA" sz="3200" dirty="0" err="1" smtClean="0"/>
              <a:t>الى</a:t>
            </a:r>
            <a:r>
              <a:rPr lang="ar-SA" sz="3200" dirty="0" smtClean="0"/>
              <a:t> حدوث ارتباك في العمل داخل المنشأة نتيجة تردد المراجع </a:t>
            </a:r>
            <a:r>
              <a:rPr lang="ar-SA" sz="3200" dirty="0" err="1" smtClean="0"/>
              <a:t>او</a:t>
            </a:r>
            <a:r>
              <a:rPr lang="ar-SA" sz="3200" dirty="0" smtClean="0"/>
              <a:t> مساعديه على المنشأة، كما أنها تؤدى </a:t>
            </a:r>
            <a:r>
              <a:rPr lang="ar-SA" sz="3200" dirty="0" err="1" smtClean="0"/>
              <a:t>الى</a:t>
            </a:r>
            <a:r>
              <a:rPr lang="ar-SA" sz="3200" dirty="0" smtClean="0"/>
              <a:t> خفض </a:t>
            </a:r>
            <a:r>
              <a:rPr lang="ar-SA" sz="3200" dirty="0" err="1" smtClean="0"/>
              <a:t>إحتمالات</a:t>
            </a:r>
            <a:r>
              <a:rPr lang="ar-SA" sz="3200" dirty="0" smtClean="0"/>
              <a:t> السهو من جانب القائمين بعملية المراجعة.</a:t>
            </a:r>
            <a:endParaRPr lang="en-US" sz="3200" dirty="0"/>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25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250" accel="50000" fill="hold">
                                          <p:stCondLst>
                                            <p:cond delay="250"/>
                                          </p:stCondLst>
                                        </p:cTn>
                                        <p:tgtEl>
                                          <p:spTgt spid="2"/>
                                        </p:tgtEl>
                                        <p:attrNameLst>
                                          <p:attrName>ppt_w</p:attrName>
                                        </p:attrNameLst>
                                      </p:cBhvr>
                                      <p:tavLst>
                                        <p:tav tm="0">
                                          <p:val>
                                            <p:strVal val="#ppt_w*.05"/>
                                          </p:val>
                                        </p:tav>
                                        <p:tav tm="100000">
                                          <p:val>
                                            <p:strVal val="#ppt_w"/>
                                          </p:val>
                                        </p:tav>
                                      </p:tavLst>
                                    </p:anim>
                                    <p:anim calcmode="lin" valueType="num">
                                      <p:cBhvr>
                                        <p:cTn id="10" dur="500" fill="hold"/>
                                        <p:tgtEl>
                                          <p:spTgt spid="2"/>
                                        </p:tgtEl>
                                        <p:attrNameLst>
                                          <p:attrName>ppt_h</p:attrName>
                                        </p:attrNameLst>
                                      </p:cBhvr>
                                      <p:tavLst>
                                        <p:tav tm="0">
                                          <p:val>
                                            <p:strVal val="#ppt_h"/>
                                          </p:val>
                                        </p:tav>
                                        <p:tav tm="100000">
                                          <p:val>
                                            <p:strVal val="#ppt_h"/>
                                          </p:val>
                                        </p:tav>
                                      </p:tavLst>
                                    </p:anim>
                                    <p:anim calcmode="lin" valueType="num">
                                      <p:cBhvr>
                                        <p:cTn id="11" dur="25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25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250" accel="50000" fill="hold">
                                          <p:stCondLst>
                                            <p:cond delay="250"/>
                                          </p:stCondLst>
                                        </p:cTn>
                                        <p:tgtEl>
                                          <p:spTgt spid="2"/>
                                        </p:tgtEl>
                                        <p:attrNameLst>
                                          <p:attrName>ppt_y</p:attrName>
                                        </p:attrNameLst>
                                      </p:cBhvr>
                                      <p:tavLst>
                                        <p:tav tm="0">
                                          <p:val>
                                            <p:strVal val="#ppt_y+.1"/>
                                          </p:val>
                                        </p:tav>
                                        <p:tav tm="100000">
                                          <p:val>
                                            <p:strVal val="#ppt_y"/>
                                          </p:val>
                                        </p:tav>
                                      </p:tavLst>
                                    </p:anim>
                                    <p:animEffect transition="in" filter="fade">
                                      <p:cBhvr>
                                        <p:cTn id="14" dur="500" decel="50000">
                                          <p:stCondLst>
                                            <p:cond delay="0"/>
                                          </p:stCondLst>
                                        </p:cTn>
                                        <p:tgtEl>
                                          <p:spTgt spid="2"/>
                                        </p:tgtEl>
                                      </p:cBhvr>
                                    </p:animEffect>
                                  </p:childTnLst>
                                </p:cTn>
                              </p:par>
                            </p:childTnLst>
                          </p:cTn>
                        </p:par>
                        <p:par>
                          <p:cTn id="15" fill="hold">
                            <p:stCondLst>
                              <p:cond delay="500"/>
                            </p:stCondLst>
                            <p:childTnLst>
                              <p:par>
                                <p:cTn id="16" presetID="52" presetClass="entr" presetSubtype="0"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Scale>
                                      <p:cBhvr>
                                        <p:cTn id="18" dur="5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500" decel="50000" fill="hold">
                                          <p:stCondLst>
                                            <p:cond delay="0"/>
                                          </p:stCondLst>
                                        </p:cTn>
                                        <p:tgtEl>
                                          <p:spTgt spid="3"/>
                                        </p:tgtEl>
                                        <p:attrNameLst>
                                          <p:attrName>ppt_x</p:attrName>
                                          <p:attrName>ppt_y</p:attrName>
                                        </p:attrNameLst>
                                      </p:cBhvr>
                                    </p:animMotion>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152400" y="1066800"/>
            <a:ext cx="8763000" cy="4308872"/>
          </a:xfrm>
          <a:prstGeom prst="rect">
            <a:avLst/>
          </a:prstGeom>
          <a:noFill/>
          <a:ln w="9525">
            <a:noFill/>
            <a:miter lim="800000"/>
            <a:headEnd/>
            <a:tailEnd/>
          </a:ln>
          <a:effectLst>
            <a:prstShdw prst="shdw13" dist="53882" dir="13500000">
              <a:schemeClr val="bg2">
                <a:alpha val="50000"/>
              </a:schemeClr>
            </a:prstShdw>
          </a:effectLst>
        </p:spPr>
        <p:txBody>
          <a:bodyPr wrap="square" tIns="0" bIns="0" anchor="ctr">
            <a:spAutoFit/>
          </a:bodyPr>
          <a:lstStyle/>
          <a:p>
            <a:pPr lvl="0" algn="just"/>
            <a:r>
              <a:rPr lang="ar-SA" sz="2800" b="1" dirty="0" smtClean="0">
                <a:solidFill>
                  <a:srgbClr val="006600"/>
                </a:solidFill>
              </a:rPr>
              <a:t>أهداف المراجعة:</a:t>
            </a:r>
          </a:p>
          <a:p>
            <a:pPr lvl="0" algn="just"/>
            <a:r>
              <a:rPr lang="ar-SA" sz="2800" b="1" dirty="0" smtClean="0">
                <a:solidFill>
                  <a:srgbClr val="FF0000"/>
                </a:solidFill>
              </a:rPr>
              <a:t>تطور أهداف المراجعة:</a:t>
            </a:r>
          </a:p>
          <a:p>
            <a:pPr algn="just"/>
            <a:r>
              <a:rPr lang="ar-SA" sz="2800" b="1" dirty="0" smtClean="0"/>
              <a:t>إن المراجعة تمثل أداة رقابية هامة، وتعود هذه الأهمية لأن المراجعة لها دور رئيس في التحقق من صحة البيانات والقوائم المالية ومدى تعبيرها عن الأحداث المالية </a:t>
            </a:r>
            <a:r>
              <a:rPr lang="ar-SA" sz="2800" b="1" dirty="0" err="1" smtClean="0"/>
              <a:t>التى</a:t>
            </a:r>
            <a:r>
              <a:rPr lang="ar-SA" sz="2800" b="1" dirty="0" smtClean="0"/>
              <a:t> جرت في المشروع بصدق، والناظر في التطور التاريخي لأهداف المراجعة يلحظ تطوراً في هذا المجال، فقد كان ينظر إلى مراجعة الحسابات باعتبارها إدارة للكشف عن الأخطاء والغش والتزوير في الدفاتر والسجلات المحاسبية وأن مهمة مراجع الحسابات تقتصر على </a:t>
            </a:r>
            <a:r>
              <a:rPr lang="ar-SA" sz="2800" b="1" dirty="0" err="1" smtClean="0"/>
              <a:t>أكتشاف</a:t>
            </a:r>
            <a:r>
              <a:rPr lang="ar-SA" sz="2800" b="1" dirty="0" smtClean="0"/>
              <a:t> الأخطاء والغش . </a:t>
            </a:r>
            <a:endParaRPr lang="en-US" sz="2800" b="1" dirty="0" smtClean="0"/>
          </a:p>
          <a:p>
            <a:pPr lvl="0" algn="just"/>
            <a:endParaRPr lang="en-US" sz="2800" b="1" dirty="0">
              <a:solidFill>
                <a:srgbClr val="C00000"/>
              </a:solidFill>
            </a:endParaRP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2000" fill="hold"/>
                                        <p:tgtEl>
                                          <p:spTgt spid="4198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30315"/>
            <a:ext cx="8763000" cy="6494085"/>
          </a:xfrm>
          <a:prstGeom prst="rect">
            <a:avLst/>
          </a:prstGeom>
          <a:solidFill>
            <a:schemeClr val="accent1">
              <a:lumMod val="40000"/>
              <a:lumOff val="60000"/>
            </a:schemeClr>
          </a:solidFill>
        </p:spPr>
        <p:txBody>
          <a:bodyPr wrap="square">
            <a:spAutoFit/>
          </a:bodyPr>
          <a:lstStyle/>
          <a:p>
            <a:r>
              <a:rPr lang="ar-SA" sz="3200" b="1" dirty="0" smtClean="0"/>
              <a:t>2. المراجعة المستمرة</a:t>
            </a:r>
            <a:r>
              <a:rPr lang="ar-SA" sz="3200" dirty="0" smtClean="0"/>
              <a:t> </a:t>
            </a:r>
            <a:r>
              <a:rPr lang="en-US" sz="3200" b="1" dirty="0" err="1" smtClean="0"/>
              <a:t>Continous</a:t>
            </a:r>
            <a:r>
              <a:rPr lang="en-US" sz="3200" b="1" dirty="0" smtClean="0"/>
              <a:t> Audit</a:t>
            </a:r>
            <a:r>
              <a:rPr lang="en-US" sz="3200" dirty="0" smtClean="0"/>
              <a:t> </a:t>
            </a:r>
          </a:p>
          <a:p>
            <a:pPr algn="just"/>
            <a:r>
              <a:rPr lang="ar-SA" sz="3200" dirty="0" smtClean="0"/>
              <a:t> في المراجعة المستمرة يتم فحص البيانات بصفة مستمرة أو على فترات دورية </a:t>
            </a:r>
            <a:r>
              <a:rPr lang="ar-SA" sz="3200" dirty="0" err="1" smtClean="0"/>
              <a:t>او</a:t>
            </a:r>
            <a:r>
              <a:rPr lang="ar-SA" sz="3200" dirty="0" smtClean="0"/>
              <a:t> غير دورية، حيث يتم الفحص </a:t>
            </a:r>
            <a:r>
              <a:rPr lang="ar-SA" sz="3200" dirty="0" err="1" smtClean="0"/>
              <a:t>اولاً</a:t>
            </a:r>
            <a:r>
              <a:rPr lang="ar-SA" sz="3200" dirty="0" smtClean="0"/>
              <a:t> بأول خلال الفترة المحاسبية، وهذا النوع من المراجعة يناسب المنشأة الكبيرة ذات العمليات الضخمة والتي تحتاج </a:t>
            </a:r>
            <a:r>
              <a:rPr lang="ar-SA" sz="3200" dirty="0" err="1" smtClean="0"/>
              <a:t>الى</a:t>
            </a:r>
            <a:r>
              <a:rPr lang="ar-SA" sz="3200" dirty="0" smtClean="0"/>
              <a:t> وقت طويل نسبياً لفحصها، وتمتاز المراجعة المستمرة بأنها توفر الوقت الكافي للمراجع مما يساعده على التوسيع في عملية المراجعة فيفضي ذلك إلى تلافي أو تقليل فرص ارتكاب الغش والتزوير مع سرعة </a:t>
            </a:r>
            <a:r>
              <a:rPr lang="ar-SA" sz="3200" dirty="0" err="1" smtClean="0"/>
              <a:t>إكتشاف</a:t>
            </a:r>
            <a:r>
              <a:rPr lang="ar-SA" sz="3200" dirty="0" smtClean="0"/>
              <a:t> </a:t>
            </a:r>
            <a:r>
              <a:rPr lang="ar-SA" sz="3200" dirty="0" err="1" smtClean="0"/>
              <a:t>الاخطاء</a:t>
            </a:r>
            <a:r>
              <a:rPr lang="ar-SA" sz="3200" dirty="0" smtClean="0"/>
              <a:t>، ومن عيوب هذا النوع من المراجعة الآتي:-</a:t>
            </a:r>
            <a:endParaRPr lang="en-US" sz="3200" dirty="0" smtClean="0"/>
          </a:p>
          <a:p>
            <a:pPr algn="just"/>
            <a:r>
              <a:rPr lang="ar-SA" sz="3200" dirty="0" smtClean="0">
                <a:solidFill>
                  <a:srgbClr val="0070C0"/>
                </a:solidFill>
              </a:rPr>
              <a:t>أ. إرباك العمل في المنشأة محل المراجعة بطلب المستندات والدفاتر المختلفة خلال أداء موظفي المنشأة </a:t>
            </a:r>
            <a:r>
              <a:rPr lang="ar-SA" sz="3200" dirty="0" err="1" smtClean="0">
                <a:solidFill>
                  <a:srgbClr val="0070C0"/>
                </a:solidFill>
              </a:rPr>
              <a:t>لاعمالهم</a:t>
            </a:r>
            <a:r>
              <a:rPr lang="ar-SA" sz="3200" dirty="0" smtClean="0">
                <a:solidFill>
                  <a:srgbClr val="0070C0"/>
                </a:solidFill>
              </a:rPr>
              <a:t>.</a:t>
            </a:r>
            <a:endParaRPr lang="en-US" sz="3200" dirty="0" smtClean="0">
              <a:solidFill>
                <a:srgbClr val="0070C0"/>
              </a:solidFill>
            </a:endParaRPr>
          </a:p>
          <a:p>
            <a:pPr algn="just"/>
            <a:r>
              <a:rPr lang="ar-SA" sz="3200" dirty="0" smtClean="0">
                <a:solidFill>
                  <a:srgbClr val="0070C0"/>
                </a:solidFill>
              </a:rPr>
              <a:t> ب. توطيد العلاقات </a:t>
            </a:r>
            <a:r>
              <a:rPr lang="ar-SA" sz="3200" dirty="0" err="1" smtClean="0">
                <a:solidFill>
                  <a:srgbClr val="0070C0"/>
                </a:solidFill>
              </a:rPr>
              <a:t>الانسانية</a:t>
            </a:r>
            <a:r>
              <a:rPr lang="ar-SA" sz="3200" dirty="0" smtClean="0">
                <a:solidFill>
                  <a:srgbClr val="0070C0"/>
                </a:solidFill>
              </a:rPr>
              <a:t> بين مساعدي المراجع وموظفي المنشأة مما يؤثر على كفاءة عملية المراجعة .</a:t>
            </a:r>
            <a:endParaRPr lang="en-US" sz="3200" b="1" dirty="0">
              <a:solidFill>
                <a:srgbClr val="0070C0"/>
              </a:solidFil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1" y="304800"/>
            <a:ext cx="8663190" cy="954107"/>
          </a:xfrm>
          <a:prstGeom prst="rect">
            <a:avLst/>
          </a:prstGeom>
          <a:solidFill>
            <a:srgbClr val="FF66FF"/>
          </a:solidFill>
        </p:spPr>
        <p:txBody>
          <a:bodyPr wrap="square">
            <a:spAutoFit/>
          </a:bodyPr>
          <a:lstStyle/>
          <a:p>
            <a:r>
              <a:rPr lang="ar-SA" sz="2800" b="1" dirty="0" smtClean="0">
                <a:latin typeface="+mj-lt"/>
              </a:rPr>
              <a:t>تبويب مراجعة الحسابات من حيث درجة </a:t>
            </a:r>
            <a:r>
              <a:rPr lang="ar-SA" sz="2800" b="1" dirty="0" err="1" smtClean="0">
                <a:latin typeface="+mj-lt"/>
              </a:rPr>
              <a:t>الالزام</a:t>
            </a:r>
            <a:r>
              <a:rPr lang="ar-SA" dirty="0" smtClean="0">
                <a:latin typeface="+mj-lt"/>
              </a:rPr>
              <a:t>  </a:t>
            </a:r>
            <a:r>
              <a:rPr lang="en-US" sz="2800" b="1" dirty="0" smtClean="0">
                <a:latin typeface="+mj-lt"/>
              </a:rPr>
              <a:t>Degree of Compulsion </a:t>
            </a:r>
            <a:endParaRPr lang="en-US" sz="1200" dirty="0" smtClean="0">
              <a:latin typeface="+mj-lt"/>
            </a:endParaRPr>
          </a:p>
        </p:txBody>
      </p:sp>
      <p:sp>
        <p:nvSpPr>
          <p:cNvPr id="3" name="Rectangle 2"/>
          <p:cNvSpPr/>
          <p:nvPr/>
        </p:nvSpPr>
        <p:spPr>
          <a:xfrm>
            <a:off x="228600" y="1524000"/>
            <a:ext cx="8763000" cy="4832092"/>
          </a:xfrm>
          <a:prstGeom prst="rect">
            <a:avLst/>
          </a:prstGeom>
          <a:solidFill>
            <a:srgbClr val="92D050"/>
          </a:solidFill>
        </p:spPr>
        <p:txBody>
          <a:bodyPr wrap="square">
            <a:spAutoFit/>
          </a:bodyPr>
          <a:lstStyle/>
          <a:p>
            <a:pPr algn="just"/>
            <a:r>
              <a:rPr lang="ar-SA" sz="2800" dirty="0" smtClean="0">
                <a:latin typeface="+mj-lt"/>
              </a:rPr>
              <a:t>ينقسم تبويب مراجعة الحسابات من حيث درجة الإلزام </a:t>
            </a:r>
            <a:r>
              <a:rPr lang="ar-SA" sz="2800" dirty="0" err="1" smtClean="0">
                <a:latin typeface="+mj-lt"/>
              </a:rPr>
              <a:t>الي</a:t>
            </a:r>
            <a:r>
              <a:rPr lang="ar-SA" sz="2800" dirty="0" smtClean="0">
                <a:latin typeface="+mj-lt"/>
              </a:rPr>
              <a:t> :</a:t>
            </a:r>
            <a:endParaRPr lang="en-US" sz="2800" dirty="0" smtClean="0">
              <a:latin typeface="+mj-lt"/>
            </a:endParaRPr>
          </a:p>
          <a:p>
            <a:pPr lvl="0" algn="just">
              <a:buFont typeface="Arial" pitchFamily="34" charset="0"/>
              <a:buChar char="•"/>
            </a:pPr>
            <a:r>
              <a:rPr lang="ar-SA" sz="2800" b="1" dirty="0" smtClean="0">
                <a:latin typeface="+mj-lt"/>
              </a:rPr>
              <a:t>المراجعة الإلزامية</a:t>
            </a:r>
            <a:endParaRPr lang="en-US" sz="2800" dirty="0" smtClean="0">
              <a:latin typeface="+mj-lt"/>
            </a:endParaRPr>
          </a:p>
          <a:p>
            <a:pPr lvl="0" algn="just">
              <a:buFont typeface="Arial" pitchFamily="34" charset="0"/>
              <a:buChar char="•"/>
            </a:pPr>
            <a:r>
              <a:rPr lang="ar-SA" sz="2800" b="1" dirty="0" smtClean="0">
                <a:latin typeface="+mj-lt"/>
              </a:rPr>
              <a:t>المراجعة الاختيارية</a:t>
            </a:r>
            <a:endParaRPr lang="en-US" sz="2800" dirty="0" smtClean="0">
              <a:latin typeface="+mj-lt"/>
            </a:endParaRPr>
          </a:p>
          <a:p>
            <a:pPr lvl="0" algn="just"/>
            <a:r>
              <a:rPr lang="ar-SA" sz="2800" b="1" dirty="0" smtClean="0">
                <a:latin typeface="+mj-lt"/>
              </a:rPr>
              <a:t>المراجعة الإلزامية</a:t>
            </a:r>
            <a:r>
              <a:rPr lang="ar-SA" sz="2800" dirty="0" smtClean="0">
                <a:latin typeface="+mj-lt"/>
              </a:rPr>
              <a:t>  </a:t>
            </a:r>
            <a:r>
              <a:rPr lang="en-US" sz="2800" b="1" dirty="0" smtClean="0">
                <a:latin typeface="+mj-lt"/>
              </a:rPr>
              <a:t>Compulsory Audit </a:t>
            </a:r>
            <a:endParaRPr lang="en-US" sz="2800" dirty="0" smtClean="0">
              <a:latin typeface="+mj-lt"/>
            </a:endParaRPr>
          </a:p>
          <a:p>
            <a:pPr algn="just"/>
            <a:r>
              <a:rPr lang="ar-SA" sz="2800" dirty="0" smtClean="0">
                <a:latin typeface="+mj-lt"/>
              </a:rPr>
              <a:t>وهي المراجعة </a:t>
            </a:r>
            <a:r>
              <a:rPr lang="ar-SA" sz="2800" dirty="0" err="1" smtClean="0">
                <a:latin typeface="+mj-lt"/>
              </a:rPr>
              <a:t>التى</a:t>
            </a:r>
            <a:r>
              <a:rPr lang="ar-SA" sz="2800" dirty="0" smtClean="0">
                <a:latin typeface="+mj-lt"/>
              </a:rPr>
              <a:t> تُلزم </a:t>
            </a:r>
            <a:r>
              <a:rPr lang="ar-SA" sz="2800" dirty="0" err="1" smtClean="0">
                <a:latin typeface="+mj-lt"/>
              </a:rPr>
              <a:t>بها</a:t>
            </a:r>
            <a:r>
              <a:rPr lang="ar-SA" sz="2800" dirty="0" smtClean="0">
                <a:latin typeface="+mj-lt"/>
              </a:rPr>
              <a:t> المنشآت وفقاً  للقوانين السائدة كقانون الشركات وقانون الضرائب وقانون </a:t>
            </a:r>
            <a:r>
              <a:rPr lang="ar-SA" sz="2800" dirty="0" err="1" smtClean="0">
                <a:latin typeface="+mj-lt"/>
              </a:rPr>
              <a:t>الإستثمار</a:t>
            </a:r>
            <a:r>
              <a:rPr lang="ar-SA" sz="2800" dirty="0" smtClean="0">
                <a:latin typeface="+mj-lt"/>
              </a:rPr>
              <a:t> فعلى سبيل المثال فقد جاء في البند(128) الفصل الحادي عشر من قانون الشركات لسنة 1925م أن لكل عضو في الشركة الحق في أن تعطي له نسخة من الميزانية ومن تقرير المراجع.</a:t>
            </a:r>
            <a:endParaRPr lang="en-US" sz="2800" dirty="0" smtClean="0">
              <a:latin typeface="+mj-lt"/>
            </a:endParaRPr>
          </a:p>
          <a:p>
            <a:pPr lvl="0" algn="just"/>
            <a:r>
              <a:rPr lang="ar-SA" sz="2800" b="1" dirty="0" smtClean="0">
                <a:latin typeface="+mj-lt"/>
              </a:rPr>
              <a:t>المراجعة </a:t>
            </a:r>
            <a:r>
              <a:rPr lang="ar-SA" sz="2800" b="1" dirty="0" err="1" smtClean="0">
                <a:latin typeface="+mj-lt"/>
              </a:rPr>
              <a:t>الإختيارية</a:t>
            </a:r>
            <a:r>
              <a:rPr lang="ar-SA" sz="2800" dirty="0" smtClean="0">
                <a:latin typeface="+mj-lt"/>
              </a:rPr>
              <a:t> </a:t>
            </a:r>
            <a:r>
              <a:rPr lang="en-US" sz="2800" b="1" dirty="0" smtClean="0">
                <a:latin typeface="+mj-lt"/>
              </a:rPr>
              <a:t>Optional Audit</a:t>
            </a:r>
            <a:endParaRPr lang="en-US" sz="2800" dirty="0" smtClean="0">
              <a:latin typeface="+mj-lt"/>
            </a:endParaRPr>
          </a:p>
          <a:p>
            <a:pPr algn="just"/>
            <a:r>
              <a:rPr lang="ar-SA" sz="2800" dirty="0" smtClean="0">
                <a:latin typeface="+mj-lt"/>
              </a:rPr>
              <a:t> إن الأصل في مراجعة الحسابات أن تكون </a:t>
            </a:r>
            <a:r>
              <a:rPr lang="ar-SA" sz="2800" dirty="0" err="1" smtClean="0">
                <a:latin typeface="+mj-lt"/>
              </a:rPr>
              <a:t>إختيارية</a:t>
            </a:r>
            <a:r>
              <a:rPr lang="ar-SA" sz="2800" dirty="0" smtClean="0">
                <a:latin typeface="+mj-lt"/>
              </a:rPr>
              <a:t> حيث يعود أمر القيام إلى ملاك المنشأة أو إلى حملة أسهمها .</a:t>
            </a:r>
            <a:endParaRPr lang="en-US" sz="2800" dirty="0">
              <a:latin typeface="+mj-lt"/>
            </a:endParaRPr>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25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250" accel="50000" fill="hold">
                                          <p:stCondLst>
                                            <p:cond delay="250"/>
                                          </p:stCondLst>
                                        </p:cTn>
                                        <p:tgtEl>
                                          <p:spTgt spid="2"/>
                                        </p:tgtEl>
                                        <p:attrNameLst>
                                          <p:attrName>ppt_w</p:attrName>
                                        </p:attrNameLst>
                                      </p:cBhvr>
                                      <p:tavLst>
                                        <p:tav tm="0">
                                          <p:val>
                                            <p:strVal val="#ppt_w*.05"/>
                                          </p:val>
                                        </p:tav>
                                        <p:tav tm="100000">
                                          <p:val>
                                            <p:strVal val="#ppt_w"/>
                                          </p:val>
                                        </p:tav>
                                      </p:tavLst>
                                    </p:anim>
                                    <p:anim calcmode="lin" valueType="num">
                                      <p:cBhvr>
                                        <p:cTn id="10" dur="500" fill="hold"/>
                                        <p:tgtEl>
                                          <p:spTgt spid="2"/>
                                        </p:tgtEl>
                                        <p:attrNameLst>
                                          <p:attrName>ppt_h</p:attrName>
                                        </p:attrNameLst>
                                      </p:cBhvr>
                                      <p:tavLst>
                                        <p:tav tm="0">
                                          <p:val>
                                            <p:strVal val="#ppt_h"/>
                                          </p:val>
                                        </p:tav>
                                        <p:tav tm="100000">
                                          <p:val>
                                            <p:strVal val="#ppt_h"/>
                                          </p:val>
                                        </p:tav>
                                      </p:tavLst>
                                    </p:anim>
                                    <p:anim calcmode="lin" valueType="num">
                                      <p:cBhvr>
                                        <p:cTn id="11" dur="25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25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250" accel="50000" fill="hold">
                                          <p:stCondLst>
                                            <p:cond delay="250"/>
                                          </p:stCondLst>
                                        </p:cTn>
                                        <p:tgtEl>
                                          <p:spTgt spid="2"/>
                                        </p:tgtEl>
                                        <p:attrNameLst>
                                          <p:attrName>ppt_y</p:attrName>
                                        </p:attrNameLst>
                                      </p:cBhvr>
                                      <p:tavLst>
                                        <p:tav tm="0">
                                          <p:val>
                                            <p:strVal val="#ppt_y+.1"/>
                                          </p:val>
                                        </p:tav>
                                        <p:tav tm="100000">
                                          <p:val>
                                            <p:strVal val="#ppt_y"/>
                                          </p:val>
                                        </p:tav>
                                      </p:tavLst>
                                    </p:anim>
                                    <p:animEffect transition="in" filter="fade">
                                      <p:cBhvr>
                                        <p:cTn id="14" dur="500" decel="50000">
                                          <p:stCondLst>
                                            <p:cond delay="0"/>
                                          </p:stCondLst>
                                        </p:cTn>
                                        <p:tgtEl>
                                          <p:spTgt spid="2"/>
                                        </p:tgtEl>
                                      </p:cBhvr>
                                    </p:animEffect>
                                  </p:childTnLst>
                                </p:cTn>
                              </p:par>
                            </p:childTnLst>
                          </p:cTn>
                        </p:par>
                        <p:par>
                          <p:cTn id="15" fill="hold">
                            <p:stCondLst>
                              <p:cond delay="500"/>
                            </p:stCondLst>
                            <p:childTnLst>
                              <p:par>
                                <p:cTn id="16" presetID="52" presetClass="entr" presetSubtype="0"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Scale>
                                      <p:cBhvr>
                                        <p:cTn id="18" dur="5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500" decel="50000" fill="hold">
                                          <p:stCondLst>
                                            <p:cond delay="0"/>
                                          </p:stCondLst>
                                        </p:cTn>
                                        <p:tgtEl>
                                          <p:spTgt spid="3"/>
                                        </p:tgtEl>
                                        <p:attrNameLst>
                                          <p:attrName>ppt_x</p:attrName>
                                          <p:attrName>ppt_y</p:attrName>
                                        </p:attrNameLst>
                                      </p:cBhvr>
                                    </p:animMotion>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1" y="304800"/>
            <a:ext cx="8663190" cy="461665"/>
          </a:xfrm>
          <a:prstGeom prst="rect">
            <a:avLst/>
          </a:prstGeom>
          <a:solidFill>
            <a:srgbClr val="FF66FF"/>
          </a:solidFill>
        </p:spPr>
        <p:txBody>
          <a:bodyPr wrap="square">
            <a:spAutoFit/>
          </a:bodyPr>
          <a:lstStyle/>
          <a:p>
            <a:r>
              <a:rPr lang="ar-SA" sz="2400" b="1" dirty="0" smtClean="0">
                <a:latin typeface="+mj-lt"/>
              </a:rPr>
              <a:t>تبويب مراجعة الحسابات من حيث </a:t>
            </a:r>
            <a:r>
              <a:rPr lang="ar-SA" sz="2400" b="1" dirty="0" err="1" smtClean="0">
                <a:latin typeface="+mj-lt"/>
              </a:rPr>
              <a:t>الإستقلال</a:t>
            </a:r>
            <a:r>
              <a:rPr lang="ar-SA" sz="2400" b="1" dirty="0" smtClean="0">
                <a:latin typeface="+mj-lt"/>
              </a:rPr>
              <a:t> </a:t>
            </a:r>
            <a:r>
              <a:rPr lang="en-US" sz="2400" b="1" dirty="0" smtClean="0">
                <a:latin typeface="+mj-lt"/>
              </a:rPr>
              <a:t>Independence of Audit</a:t>
            </a:r>
            <a:endParaRPr lang="en-US" sz="2400" dirty="0">
              <a:latin typeface="+mj-lt"/>
            </a:endParaRPr>
          </a:p>
        </p:txBody>
      </p:sp>
      <p:sp>
        <p:nvSpPr>
          <p:cNvPr id="3" name="Rectangle 2"/>
          <p:cNvSpPr/>
          <p:nvPr/>
        </p:nvSpPr>
        <p:spPr>
          <a:xfrm>
            <a:off x="228600" y="914400"/>
            <a:ext cx="8763000" cy="5632311"/>
          </a:xfrm>
          <a:prstGeom prst="rect">
            <a:avLst/>
          </a:prstGeom>
          <a:solidFill>
            <a:schemeClr val="accent2">
              <a:lumMod val="20000"/>
              <a:lumOff val="80000"/>
            </a:schemeClr>
          </a:solidFill>
        </p:spPr>
        <p:txBody>
          <a:bodyPr wrap="square">
            <a:spAutoFit/>
          </a:bodyPr>
          <a:lstStyle/>
          <a:p>
            <a:r>
              <a:rPr lang="ar-SA" sz="2400" dirty="0" smtClean="0">
                <a:latin typeface="+mj-lt"/>
              </a:rPr>
              <a:t>ينقسم تبويب مراجعة الحسابات من حيث الاستقلال </a:t>
            </a:r>
            <a:r>
              <a:rPr lang="ar-SA" sz="2400" dirty="0" err="1" smtClean="0">
                <a:latin typeface="+mj-lt"/>
              </a:rPr>
              <a:t>الي</a:t>
            </a:r>
            <a:r>
              <a:rPr lang="ar-SA" sz="2400" dirty="0" smtClean="0">
                <a:latin typeface="+mj-lt"/>
              </a:rPr>
              <a:t> :</a:t>
            </a:r>
            <a:endParaRPr lang="en-US" sz="2400" dirty="0" smtClean="0">
              <a:latin typeface="+mj-lt"/>
            </a:endParaRPr>
          </a:p>
          <a:p>
            <a:pPr lvl="0">
              <a:buFont typeface="Arial" pitchFamily="34" charset="0"/>
              <a:buChar char="•"/>
            </a:pPr>
            <a:r>
              <a:rPr lang="ar-SA" sz="2400" b="1" dirty="0" smtClean="0">
                <a:latin typeface="+mj-lt"/>
              </a:rPr>
              <a:t>مراجعة خارجية</a:t>
            </a:r>
            <a:endParaRPr lang="en-US" sz="2400" dirty="0" smtClean="0">
              <a:latin typeface="+mj-lt"/>
            </a:endParaRPr>
          </a:p>
          <a:p>
            <a:pPr lvl="0">
              <a:buFont typeface="Arial" pitchFamily="34" charset="0"/>
              <a:buChar char="•"/>
            </a:pPr>
            <a:r>
              <a:rPr lang="ar-SA" sz="2400" b="1" dirty="0" smtClean="0">
                <a:latin typeface="+mj-lt"/>
              </a:rPr>
              <a:t>مراجعة داخليه</a:t>
            </a:r>
            <a:endParaRPr lang="en-US" sz="2400" dirty="0" smtClean="0">
              <a:latin typeface="+mj-lt"/>
            </a:endParaRPr>
          </a:p>
          <a:p>
            <a:r>
              <a:rPr lang="ar-SA" sz="2400" dirty="0" smtClean="0">
                <a:latin typeface="+mj-lt"/>
              </a:rPr>
              <a:t> </a:t>
            </a:r>
            <a:r>
              <a:rPr lang="ar-SA" sz="2400" b="1" dirty="0" smtClean="0">
                <a:latin typeface="+mj-lt"/>
              </a:rPr>
              <a:t>1.</a:t>
            </a:r>
            <a:r>
              <a:rPr lang="ar-SA" sz="2400" dirty="0" smtClean="0">
                <a:latin typeface="+mj-lt"/>
              </a:rPr>
              <a:t> </a:t>
            </a:r>
            <a:r>
              <a:rPr lang="ar-SA" sz="2400" b="1" dirty="0" smtClean="0">
                <a:latin typeface="+mj-lt"/>
              </a:rPr>
              <a:t>المراجعة الخارجية</a:t>
            </a:r>
            <a:r>
              <a:rPr lang="ar-SA" sz="2400" dirty="0" smtClean="0">
                <a:latin typeface="+mj-lt"/>
              </a:rPr>
              <a:t>  </a:t>
            </a:r>
            <a:r>
              <a:rPr lang="en-US" sz="2400" b="1" dirty="0" smtClean="0">
                <a:latin typeface="+mj-lt"/>
              </a:rPr>
              <a:t>External Audit</a:t>
            </a:r>
            <a:r>
              <a:rPr lang="en-US" sz="2400" dirty="0" smtClean="0">
                <a:latin typeface="+mj-lt"/>
              </a:rPr>
              <a:t> </a:t>
            </a:r>
          </a:p>
          <a:p>
            <a:r>
              <a:rPr lang="ar-SA" sz="2400" dirty="0" smtClean="0">
                <a:latin typeface="+mj-lt"/>
              </a:rPr>
              <a:t> تعرف المراجعة الخارجية بأنها الفحص </a:t>
            </a:r>
            <a:r>
              <a:rPr lang="ar-SA" sz="2400" dirty="0" err="1" smtClean="0">
                <a:latin typeface="+mj-lt"/>
              </a:rPr>
              <a:t>الانتقادي</a:t>
            </a:r>
            <a:r>
              <a:rPr lang="ar-SA" sz="2400" dirty="0" smtClean="0">
                <a:latin typeface="+mj-lt"/>
              </a:rPr>
              <a:t> المحايد لدفاتر وسجلات المنشأة ومستنداتها بواسطة شخص خارجي بموجب عقد يتقاضي عنه أتعاب تبعاً لنوعية الفحص المطلوب منه، ذلك بهدف إبداء </a:t>
            </a:r>
            <a:r>
              <a:rPr lang="ar-SA" sz="2400" dirty="0" err="1" smtClean="0">
                <a:latin typeface="+mj-lt"/>
              </a:rPr>
              <a:t>الرأى</a:t>
            </a:r>
            <a:r>
              <a:rPr lang="ar-SA" sz="2400" dirty="0" smtClean="0">
                <a:latin typeface="+mj-lt"/>
              </a:rPr>
              <a:t> الفني المحايد عن عدالة التقارير المالية للمنشأة خلال فترة معينة .</a:t>
            </a:r>
            <a:endParaRPr lang="en-US" sz="2400" dirty="0" smtClean="0">
              <a:latin typeface="+mj-lt"/>
            </a:endParaRPr>
          </a:p>
          <a:p>
            <a:r>
              <a:rPr lang="ar-SA" sz="2400" b="1" dirty="0" smtClean="0">
                <a:latin typeface="+mj-lt"/>
              </a:rPr>
              <a:t>2.</a:t>
            </a:r>
            <a:r>
              <a:rPr lang="ar-SA" sz="2400" dirty="0" smtClean="0">
                <a:latin typeface="+mj-lt"/>
              </a:rPr>
              <a:t> </a:t>
            </a:r>
            <a:r>
              <a:rPr lang="ar-SA" sz="2400" b="1" dirty="0" smtClean="0">
                <a:latin typeface="+mj-lt"/>
              </a:rPr>
              <a:t>المراجعة الداخلية</a:t>
            </a:r>
            <a:r>
              <a:rPr lang="ar-SA" sz="2400" dirty="0" smtClean="0">
                <a:latin typeface="+mj-lt"/>
              </a:rPr>
              <a:t> </a:t>
            </a:r>
            <a:r>
              <a:rPr lang="en-US" sz="2400" b="1" dirty="0" smtClean="0">
                <a:latin typeface="+mj-lt"/>
              </a:rPr>
              <a:t>Internal Audit</a:t>
            </a:r>
            <a:r>
              <a:rPr lang="en-US" sz="2400" dirty="0" smtClean="0">
                <a:latin typeface="+mj-lt"/>
              </a:rPr>
              <a:t> </a:t>
            </a:r>
            <a:r>
              <a:rPr lang="ar-SA" sz="2400" dirty="0" smtClean="0">
                <a:latin typeface="+mj-lt"/>
              </a:rPr>
              <a:t> </a:t>
            </a:r>
            <a:endParaRPr lang="en-US" sz="2400" dirty="0" smtClean="0">
              <a:latin typeface="+mj-lt"/>
            </a:endParaRPr>
          </a:p>
          <a:p>
            <a:r>
              <a:rPr lang="ar-SA" sz="2400" dirty="0" smtClean="0">
                <a:latin typeface="+mj-lt"/>
              </a:rPr>
              <a:t>المراجعة الداخلية هي فحص لمستندات ودفاتر وسجلات المنشأة بواسطة أدارة </a:t>
            </a:r>
            <a:r>
              <a:rPr lang="ar-SA" sz="2400" dirty="0" err="1" smtClean="0">
                <a:latin typeface="+mj-lt"/>
              </a:rPr>
              <a:t>او</a:t>
            </a:r>
            <a:r>
              <a:rPr lang="ar-SA" sz="2400" dirty="0" smtClean="0">
                <a:latin typeface="+mj-lt"/>
              </a:rPr>
              <a:t> قسم داخل المنشأة وهي تمثل جزءاً من نظام الرقابة الداخلية </a:t>
            </a:r>
            <a:r>
              <a:rPr lang="en-US" sz="2400" dirty="0" smtClean="0">
                <a:latin typeface="+mj-lt"/>
              </a:rPr>
              <a:t>Internal Control</a:t>
            </a:r>
            <a:r>
              <a:rPr lang="ar-SA" sz="2400" dirty="0" smtClean="0">
                <a:latin typeface="+mj-lt"/>
              </a:rPr>
              <a:t> يلاحظ أن المراجع الخارجي يعتمد على وجود نظام المراجعة الداخلية والذي كلما كان جيداً قلل ذلك من كمية </a:t>
            </a:r>
            <a:r>
              <a:rPr lang="ar-SA" sz="2400" dirty="0" err="1" smtClean="0">
                <a:latin typeface="+mj-lt"/>
              </a:rPr>
              <a:t>الاختارات</a:t>
            </a:r>
            <a:r>
              <a:rPr lang="ar-SA" sz="2400" dirty="0" smtClean="0">
                <a:latin typeface="+mj-lt"/>
              </a:rPr>
              <a:t> </a:t>
            </a:r>
            <a:r>
              <a:rPr lang="ar-SA" sz="2400" dirty="0" err="1" smtClean="0">
                <a:latin typeface="+mj-lt"/>
              </a:rPr>
              <a:t>التى</a:t>
            </a:r>
            <a:r>
              <a:rPr lang="ar-SA" sz="2400" dirty="0" smtClean="0">
                <a:latin typeface="+mj-lt"/>
              </a:rPr>
              <a:t> يقوم </a:t>
            </a:r>
            <a:r>
              <a:rPr lang="ar-SA" sz="2400" dirty="0" err="1" smtClean="0">
                <a:latin typeface="+mj-lt"/>
              </a:rPr>
              <a:t>بها</a:t>
            </a:r>
            <a:r>
              <a:rPr lang="ar-SA" sz="2400" dirty="0" smtClean="0">
                <a:latin typeface="+mj-lt"/>
              </a:rPr>
              <a:t> المراجع الخارجي عند فحصه للحسابات مما يؤدى إلى توفير وقته وجهده إضافة </a:t>
            </a:r>
            <a:r>
              <a:rPr lang="ar-SA" sz="2400" dirty="0" err="1" smtClean="0">
                <a:latin typeface="+mj-lt"/>
              </a:rPr>
              <a:t>الى</a:t>
            </a:r>
            <a:r>
              <a:rPr lang="ar-SA" sz="2400" dirty="0" smtClean="0">
                <a:latin typeface="+mj-lt"/>
              </a:rPr>
              <a:t> زيادته لكفاءة عملية المراجعة ككل، ومع ذلك فإن المراجعة الداخلية لا تغنى عن المراجعة الخارجية مهما كانت كفاءتها.</a:t>
            </a:r>
            <a:endParaRPr lang="en-US" sz="2400" dirty="0">
              <a:latin typeface="+mj-lt"/>
            </a:endParaRPr>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25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250" accel="50000" fill="hold">
                                          <p:stCondLst>
                                            <p:cond delay="250"/>
                                          </p:stCondLst>
                                        </p:cTn>
                                        <p:tgtEl>
                                          <p:spTgt spid="2"/>
                                        </p:tgtEl>
                                        <p:attrNameLst>
                                          <p:attrName>ppt_w</p:attrName>
                                        </p:attrNameLst>
                                      </p:cBhvr>
                                      <p:tavLst>
                                        <p:tav tm="0">
                                          <p:val>
                                            <p:strVal val="#ppt_w*.05"/>
                                          </p:val>
                                        </p:tav>
                                        <p:tav tm="100000">
                                          <p:val>
                                            <p:strVal val="#ppt_w"/>
                                          </p:val>
                                        </p:tav>
                                      </p:tavLst>
                                    </p:anim>
                                    <p:anim calcmode="lin" valueType="num">
                                      <p:cBhvr>
                                        <p:cTn id="10" dur="500" fill="hold"/>
                                        <p:tgtEl>
                                          <p:spTgt spid="2"/>
                                        </p:tgtEl>
                                        <p:attrNameLst>
                                          <p:attrName>ppt_h</p:attrName>
                                        </p:attrNameLst>
                                      </p:cBhvr>
                                      <p:tavLst>
                                        <p:tav tm="0">
                                          <p:val>
                                            <p:strVal val="#ppt_h"/>
                                          </p:val>
                                        </p:tav>
                                        <p:tav tm="100000">
                                          <p:val>
                                            <p:strVal val="#ppt_h"/>
                                          </p:val>
                                        </p:tav>
                                      </p:tavLst>
                                    </p:anim>
                                    <p:anim calcmode="lin" valueType="num">
                                      <p:cBhvr>
                                        <p:cTn id="11" dur="25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25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250" accel="50000" fill="hold">
                                          <p:stCondLst>
                                            <p:cond delay="250"/>
                                          </p:stCondLst>
                                        </p:cTn>
                                        <p:tgtEl>
                                          <p:spTgt spid="2"/>
                                        </p:tgtEl>
                                        <p:attrNameLst>
                                          <p:attrName>ppt_y</p:attrName>
                                        </p:attrNameLst>
                                      </p:cBhvr>
                                      <p:tavLst>
                                        <p:tav tm="0">
                                          <p:val>
                                            <p:strVal val="#ppt_y+.1"/>
                                          </p:val>
                                        </p:tav>
                                        <p:tav tm="100000">
                                          <p:val>
                                            <p:strVal val="#ppt_y"/>
                                          </p:val>
                                        </p:tav>
                                      </p:tavLst>
                                    </p:anim>
                                    <p:animEffect transition="in" filter="fade">
                                      <p:cBhvr>
                                        <p:cTn id="14" dur="500" decel="50000">
                                          <p:stCondLst>
                                            <p:cond delay="0"/>
                                          </p:stCondLst>
                                        </p:cTn>
                                        <p:tgtEl>
                                          <p:spTgt spid="2"/>
                                        </p:tgtEl>
                                      </p:cBhvr>
                                    </p:animEffect>
                                  </p:childTnLst>
                                </p:cTn>
                              </p:par>
                            </p:childTnLst>
                          </p:cTn>
                        </p:par>
                        <p:par>
                          <p:cTn id="15" fill="hold">
                            <p:stCondLst>
                              <p:cond delay="500"/>
                            </p:stCondLst>
                            <p:childTnLst>
                              <p:par>
                                <p:cTn id="16" presetID="52" presetClass="entr" presetSubtype="0"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Scale>
                                      <p:cBhvr>
                                        <p:cTn id="18" dur="5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500" decel="50000" fill="hold">
                                          <p:stCondLst>
                                            <p:cond delay="0"/>
                                          </p:stCondLst>
                                        </p:cTn>
                                        <p:tgtEl>
                                          <p:spTgt spid="3"/>
                                        </p:tgtEl>
                                        <p:attrNameLst>
                                          <p:attrName>ppt_x</p:attrName>
                                          <p:attrName>ppt_y</p:attrName>
                                        </p:attrNameLst>
                                      </p:cBhvr>
                                    </p:animMotion>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42" name="Picture 2" descr="C:\Documents and Settings\Yasir Taj Elssir\My Documents\التّنزيلات\وردة 7.jpe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pic>
        <p:nvPicPr>
          <p:cNvPr id="24" name="Picture 5" descr="C:\Documents and Settings\Yasir Taj Elssir\My Documents\التّنزيلات\وردة 5.jpg"/>
          <p:cNvPicPr>
            <a:picLocks noChangeAspect="1" noChangeArrowheads="1"/>
          </p:cNvPicPr>
          <p:nvPr/>
        </p:nvPicPr>
        <p:blipFill>
          <a:blip r:embed="rId3" cstate="print"/>
          <a:srcRect/>
          <a:stretch>
            <a:fillRect/>
          </a:stretch>
        </p:blipFill>
        <p:spPr bwMode="auto">
          <a:xfrm>
            <a:off x="0" y="3"/>
            <a:ext cx="9144000" cy="6857999"/>
          </a:xfrm>
          <a:prstGeom prst="rect">
            <a:avLst/>
          </a:prstGeom>
          <a:noFill/>
        </p:spPr>
      </p:pic>
      <p:pic>
        <p:nvPicPr>
          <p:cNvPr id="28" name="Picture 9" descr="C:\Documents and Settings\Yasir Taj Elssir\My Documents\التّنزيلات\وردة1.jpeg"/>
          <p:cNvPicPr>
            <a:picLocks noChangeAspect="1" noChangeArrowheads="1"/>
          </p:cNvPicPr>
          <p:nvPr/>
        </p:nvPicPr>
        <p:blipFill>
          <a:blip r:embed="rId4" cstate="print"/>
          <a:srcRect/>
          <a:stretch>
            <a:fillRect/>
          </a:stretch>
        </p:blipFill>
        <p:spPr bwMode="auto">
          <a:xfrm>
            <a:off x="1" y="-152400"/>
            <a:ext cx="9144000" cy="7162800"/>
          </a:xfrm>
          <a:prstGeom prst="rect">
            <a:avLst/>
          </a:prstGeom>
          <a:noFill/>
        </p:spPr>
      </p:pic>
      <p:pic>
        <p:nvPicPr>
          <p:cNvPr id="29" name="Picture 8" descr="C:\Documents and Settings\Yasir Taj Elssir\My Documents\التّنزيلات\وردة 10.jpeg"/>
          <p:cNvPicPr>
            <a:picLocks noChangeAspect="1" noChangeArrowheads="1"/>
          </p:cNvPicPr>
          <p:nvPr/>
        </p:nvPicPr>
        <p:blipFill>
          <a:blip r:embed="rId5" cstate="print"/>
          <a:srcRect/>
          <a:stretch>
            <a:fillRect/>
          </a:stretch>
        </p:blipFill>
        <p:spPr bwMode="auto">
          <a:xfrm>
            <a:off x="0" y="0"/>
            <a:ext cx="9144000" cy="6858000"/>
          </a:xfrm>
          <a:prstGeom prst="rect">
            <a:avLst/>
          </a:prstGeom>
          <a:noFill/>
        </p:spPr>
      </p:pic>
      <p:pic>
        <p:nvPicPr>
          <p:cNvPr id="30" name="Picture 7" descr="C:\Documents and Settings\Yasir Taj Elssir\My Documents\التّنزيلات\وردة 9.jpeg"/>
          <p:cNvPicPr>
            <a:picLocks noChangeAspect="1" noChangeArrowheads="1"/>
          </p:cNvPicPr>
          <p:nvPr/>
        </p:nvPicPr>
        <p:blipFill>
          <a:blip r:embed="rId6" cstate="print"/>
          <a:srcRect/>
          <a:stretch>
            <a:fillRect/>
          </a:stretch>
        </p:blipFill>
        <p:spPr bwMode="auto">
          <a:xfrm>
            <a:off x="3" y="0"/>
            <a:ext cx="9143999" cy="6858000"/>
          </a:xfrm>
          <a:prstGeom prst="rect">
            <a:avLst/>
          </a:prstGeom>
          <a:noFill/>
        </p:spPr>
      </p:pic>
      <p:pic>
        <p:nvPicPr>
          <p:cNvPr id="31" name="Picture 6" descr="C:\Documents and Settings\Yasir Taj Elssir\My Documents\التّنزيلات\وردة 8.jpeg"/>
          <p:cNvPicPr>
            <a:picLocks noChangeAspect="1" noChangeArrowheads="1"/>
          </p:cNvPicPr>
          <p:nvPr/>
        </p:nvPicPr>
        <p:blipFill>
          <a:blip r:embed="rId7" cstate="print"/>
          <a:srcRect/>
          <a:stretch>
            <a:fillRect/>
          </a:stretch>
        </p:blipFill>
        <p:spPr bwMode="auto">
          <a:xfrm>
            <a:off x="3" y="3"/>
            <a:ext cx="9143999" cy="6857999"/>
          </a:xfrm>
          <a:prstGeom prst="rect">
            <a:avLst/>
          </a:prstGeom>
          <a:noFill/>
        </p:spPr>
      </p:pic>
      <p:pic>
        <p:nvPicPr>
          <p:cNvPr id="32" name="Picture 5" descr="C:\Documents and Settings\Yasir Taj Elssir\My Documents\التّنزيلات\وردة 5.jpg"/>
          <p:cNvPicPr>
            <a:picLocks noChangeAspect="1" noChangeArrowheads="1"/>
          </p:cNvPicPr>
          <p:nvPr/>
        </p:nvPicPr>
        <p:blipFill>
          <a:blip r:embed="rId3" cstate="print"/>
          <a:srcRect/>
          <a:stretch>
            <a:fillRect/>
          </a:stretch>
        </p:blipFill>
        <p:spPr bwMode="auto">
          <a:xfrm>
            <a:off x="0" y="3"/>
            <a:ext cx="9144000" cy="6857999"/>
          </a:xfrm>
          <a:prstGeom prst="rect">
            <a:avLst/>
          </a:prstGeom>
          <a:noFill/>
        </p:spPr>
      </p:pic>
      <p:pic>
        <p:nvPicPr>
          <p:cNvPr id="33" name="Picture 2" descr="C:\Documents and Settings\Yasir Taj Elssir\My Documents\التّنزيلات\وردة 7.jpe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880651" name="Picture 11" descr="C:\Documents and Settings\Yasir Taj Elssir\My Documents\التّنزيلات\وردة 4.jpg"/>
          <p:cNvPicPr>
            <a:picLocks noChangeAspect="1" noChangeArrowheads="1"/>
          </p:cNvPicPr>
          <p:nvPr/>
        </p:nvPicPr>
        <p:blipFill>
          <a:blip r:embed="rId8" cstate="print"/>
          <a:srcRect/>
          <a:stretch>
            <a:fillRect/>
          </a:stretch>
        </p:blipFill>
        <p:spPr bwMode="auto">
          <a:xfrm>
            <a:off x="0" y="-76200"/>
            <a:ext cx="9144000" cy="5257800"/>
          </a:xfrm>
          <a:prstGeom prst="rect">
            <a:avLst/>
          </a:prstGeom>
          <a:noFill/>
        </p:spPr>
      </p:pic>
      <p:sp>
        <p:nvSpPr>
          <p:cNvPr id="35" name="مستطيل 34"/>
          <p:cNvSpPr/>
          <p:nvPr/>
        </p:nvSpPr>
        <p:spPr>
          <a:xfrm>
            <a:off x="0" y="5212140"/>
            <a:ext cx="9144000" cy="1569660"/>
          </a:xfrm>
          <a:prstGeom prst="rect">
            <a:avLst/>
          </a:prstGeom>
          <a:solidFill>
            <a:srgbClr val="FFFF00"/>
          </a:solidFill>
        </p:spPr>
        <p:txBody>
          <a:bodyPr wrap="square">
            <a:spAutoFit/>
          </a:bodyPr>
          <a:lstStyle/>
          <a:p>
            <a:pPr algn="ctr"/>
            <a:r>
              <a:rPr lang="ar-SA" sz="4800" b="1" dirty="0" smtClean="0">
                <a:solidFill>
                  <a:srgbClr val="FF0000"/>
                </a:solidFill>
                <a:latin typeface="Monotype Koufi" pitchFamily="2" charset="-78"/>
                <a:ea typeface="Monotype Koufi" pitchFamily="2" charset="-78"/>
                <a:cs typeface="Monotype Koufi" pitchFamily="2" charset="-78"/>
              </a:rPr>
              <a:t>نشكر لكم حسن انصاتكم</a:t>
            </a:r>
            <a:r>
              <a:rPr lang="en-US" sz="4800" b="1" dirty="0" smtClean="0">
                <a:solidFill>
                  <a:srgbClr val="FF0000"/>
                </a:solidFill>
                <a:ea typeface="Monotype Koufi" pitchFamily="2" charset="-78"/>
                <a:cs typeface="Monotype Koufi" pitchFamily="2" charset="-78"/>
              </a:rPr>
              <a:t> </a:t>
            </a:r>
            <a:r>
              <a:rPr lang="ar-SA" sz="4800" b="1" dirty="0" smtClean="0">
                <a:solidFill>
                  <a:srgbClr val="FF0000"/>
                </a:solidFill>
                <a:latin typeface="Monotype Koufi" pitchFamily="2" charset="-78"/>
                <a:ea typeface="Monotype Koufi" pitchFamily="2" charset="-78"/>
                <a:cs typeface="Monotype Koufi" pitchFamily="2" charset="-78"/>
              </a:rPr>
              <a:t>وصبركم ونسأل الله لكم التوفيق </a:t>
            </a:r>
            <a:r>
              <a:rPr lang="ar-SY" sz="4800" b="1" dirty="0" smtClean="0">
                <a:solidFill>
                  <a:srgbClr val="FF0000"/>
                </a:solidFill>
                <a:latin typeface="Monotype Koufi" pitchFamily="2" charset="-78"/>
                <a:ea typeface="Monotype Koufi" pitchFamily="2" charset="-78"/>
                <a:cs typeface="Monotype Koufi" pitchFamily="2" charset="-78"/>
              </a:rPr>
              <a:t>و</a:t>
            </a:r>
            <a:r>
              <a:rPr lang="ar-SA" sz="4800" b="1" dirty="0" smtClean="0">
                <a:solidFill>
                  <a:srgbClr val="FF0000"/>
                </a:solidFill>
                <a:latin typeface="Monotype Koufi" pitchFamily="2" charset="-78"/>
                <a:ea typeface="Monotype Koufi" pitchFamily="2" charset="-78"/>
                <a:cs typeface="Monotype Koufi" pitchFamily="2" charset="-78"/>
              </a:rPr>
              <a:t>السداد</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2000"/>
                                  </p:stCondLst>
                                  <p:iterate type="wd">
                                    <p:tmPct val="10000"/>
                                  </p:iterate>
                                  <p:childTnLst>
                                    <p:set>
                                      <p:cBhvr>
                                        <p:cTn id="6" dur="1" fill="hold">
                                          <p:stCondLst>
                                            <p:cond delay="0"/>
                                          </p:stCondLst>
                                        </p:cTn>
                                        <p:tgtEl>
                                          <p:spTgt spid="880642"/>
                                        </p:tgtEl>
                                        <p:attrNameLst>
                                          <p:attrName>style.visibility</p:attrName>
                                        </p:attrNameLst>
                                      </p:cBhvr>
                                      <p:to>
                                        <p:strVal val="visible"/>
                                      </p:to>
                                    </p:set>
                                    <p:anim calcmode="lin" valueType="num">
                                      <p:cBhvr>
                                        <p:cTn id="7" dur="1000" decel="50000" fill="hold">
                                          <p:stCondLst>
                                            <p:cond delay="0"/>
                                          </p:stCondLst>
                                        </p:cTn>
                                        <p:tgtEl>
                                          <p:spTgt spid="880642"/>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880642"/>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880642"/>
                                        </p:tgtEl>
                                        <p:attrNameLst>
                                          <p:attrName>ppt_w</p:attrName>
                                        </p:attrNameLst>
                                      </p:cBhvr>
                                      <p:tavLst>
                                        <p:tav tm="0">
                                          <p:val>
                                            <p:strVal val="#ppt_w*.05"/>
                                          </p:val>
                                        </p:tav>
                                        <p:tav tm="100000">
                                          <p:val>
                                            <p:strVal val="#ppt_w"/>
                                          </p:val>
                                        </p:tav>
                                      </p:tavLst>
                                    </p:anim>
                                    <p:anim calcmode="lin" valueType="num">
                                      <p:cBhvr>
                                        <p:cTn id="10" dur="2000" fill="hold"/>
                                        <p:tgtEl>
                                          <p:spTgt spid="880642"/>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880642"/>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880642"/>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880642"/>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880642"/>
                                        </p:tgtEl>
                                      </p:cBhvr>
                                    </p:animEffect>
                                  </p:childTnLst>
                                </p:cTn>
                              </p:par>
                            </p:childTnLst>
                          </p:cTn>
                        </p:par>
                        <p:par>
                          <p:cTn id="15" fill="hold">
                            <p:stCondLst>
                              <p:cond delay="4000"/>
                            </p:stCondLst>
                            <p:childTnLst>
                              <p:par>
                                <p:cTn id="16" presetID="7" presetClass="entr" presetSubtype="4" fill="hold" nodeType="afterEffect">
                                  <p:stCondLst>
                                    <p:cond delay="150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1000" fill="hold"/>
                                        <p:tgtEl>
                                          <p:spTgt spid="24"/>
                                        </p:tgtEl>
                                        <p:attrNameLst>
                                          <p:attrName>ppt_x</p:attrName>
                                        </p:attrNameLst>
                                      </p:cBhvr>
                                      <p:tavLst>
                                        <p:tav tm="0">
                                          <p:val>
                                            <p:strVal val="#ppt_x"/>
                                          </p:val>
                                        </p:tav>
                                        <p:tav tm="100000">
                                          <p:val>
                                            <p:strVal val="#ppt_x"/>
                                          </p:val>
                                        </p:tav>
                                      </p:tavLst>
                                    </p:anim>
                                    <p:anim calcmode="lin" valueType="num">
                                      <p:cBhvr additive="base">
                                        <p:cTn id="19" dur="1000" fill="hold"/>
                                        <p:tgtEl>
                                          <p:spTgt spid="24"/>
                                        </p:tgtEl>
                                        <p:attrNameLst>
                                          <p:attrName>ppt_y</p:attrName>
                                        </p:attrNameLst>
                                      </p:cBhvr>
                                      <p:tavLst>
                                        <p:tav tm="0">
                                          <p:val>
                                            <p:strVal val="1+#ppt_h/2"/>
                                          </p:val>
                                        </p:tav>
                                        <p:tav tm="100000">
                                          <p:val>
                                            <p:strVal val="#ppt_y"/>
                                          </p:val>
                                        </p:tav>
                                      </p:tavLst>
                                    </p:anim>
                                  </p:childTnLst>
                                </p:cTn>
                              </p:par>
                            </p:childTnLst>
                          </p:cTn>
                        </p:par>
                        <p:par>
                          <p:cTn id="20" fill="hold">
                            <p:stCondLst>
                              <p:cond delay="6500"/>
                            </p:stCondLst>
                            <p:childTnLst>
                              <p:par>
                                <p:cTn id="21" presetID="48" presetClass="entr" presetSubtype="0" accel="50000"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1000" fill="hold"/>
                                        <p:tgtEl>
                                          <p:spTgt spid="2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28"/>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28"/>
                                        </p:tgtEl>
                                        <p:attrNameLst>
                                          <p:attrName>ppt_y</p:attrName>
                                        </p:attrNameLst>
                                      </p:cBhvr>
                                      <p:tavLst>
                                        <p:tav tm="0">
                                          <p:val>
                                            <p:strVal val="#ppt_y"/>
                                          </p:val>
                                        </p:tav>
                                        <p:tav tm="100000">
                                          <p:val>
                                            <p:strVal val="#ppt_y"/>
                                          </p:val>
                                        </p:tav>
                                      </p:tavLst>
                                    </p:anim>
                                    <p:animEffect transition="in" filter="fade">
                                      <p:cBhvr>
                                        <p:cTn id="26" dur="1000"/>
                                        <p:tgtEl>
                                          <p:spTgt spid="28"/>
                                        </p:tgtEl>
                                      </p:cBhvr>
                                    </p:animEffect>
                                  </p:childTnLst>
                                </p:cTn>
                              </p:par>
                            </p:childTnLst>
                          </p:cTn>
                        </p:par>
                        <p:par>
                          <p:cTn id="27" fill="hold">
                            <p:stCondLst>
                              <p:cond delay="7500"/>
                            </p:stCondLst>
                            <p:childTnLst>
                              <p:par>
                                <p:cTn id="28" presetID="48" presetClass="entr" presetSubtype="0" accel="50000" fill="hold" nodeType="afterEffect">
                                  <p:stCondLst>
                                    <p:cond delay="2000"/>
                                  </p:stCondLst>
                                  <p:childTnLst>
                                    <p:set>
                                      <p:cBhvr>
                                        <p:cTn id="29" dur="1" fill="hold">
                                          <p:stCondLst>
                                            <p:cond delay="0"/>
                                          </p:stCondLst>
                                        </p:cTn>
                                        <p:tgtEl>
                                          <p:spTgt spid="29"/>
                                        </p:tgtEl>
                                        <p:attrNameLst>
                                          <p:attrName>style.visibility</p:attrName>
                                        </p:attrNameLst>
                                      </p:cBhvr>
                                      <p:to>
                                        <p:strVal val="visible"/>
                                      </p:to>
                                    </p:set>
                                    <p:anim calcmode="lin" valueType="num">
                                      <p:cBhvr>
                                        <p:cTn id="30" dur="1000" fill="hold"/>
                                        <p:tgtEl>
                                          <p:spTgt spid="2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1" dur="1000" fill="hold"/>
                                        <p:tgtEl>
                                          <p:spTgt spid="29"/>
                                        </p:tgtEl>
                                        <p:attrNameLst>
                                          <p:attrName>ppt_x</p:attrName>
                                        </p:attrNameLst>
                                      </p:cBhvr>
                                      <p:tavLst>
                                        <p:tav tm="0">
                                          <p:val>
                                            <p:fltVal val="-1"/>
                                          </p:val>
                                        </p:tav>
                                        <p:tav tm="50000">
                                          <p:val>
                                            <p:fltVal val="0.95"/>
                                          </p:val>
                                        </p:tav>
                                        <p:tav tm="100000">
                                          <p:val>
                                            <p:strVal val="#ppt_x"/>
                                          </p:val>
                                        </p:tav>
                                      </p:tavLst>
                                    </p:anim>
                                    <p:anim calcmode="lin" valueType="num">
                                      <p:cBhvr>
                                        <p:cTn id="32" dur="1000" fill="hold"/>
                                        <p:tgtEl>
                                          <p:spTgt spid="29"/>
                                        </p:tgtEl>
                                        <p:attrNameLst>
                                          <p:attrName>ppt_y</p:attrName>
                                        </p:attrNameLst>
                                      </p:cBhvr>
                                      <p:tavLst>
                                        <p:tav tm="0">
                                          <p:val>
                                            <p:strVal val="#ppt_y"/>
                                          </p:val>
                                        </p:tav>
                                        <p:tav tm="100000">
                                          <p:val>
                                            <p:strVal val="#ppt_y"/>
                                          </p:val>
                                        </p:tav>
                                      </p:tavLst>
                                    </p:anim>
                                    <p:animEffect transition="in" filter="fade">
                                      <p:cBhvr>
                                        <p:cTn id="33" dur="1000"/>
                                        <p:tgtEl>
                                          <p:spTgt spid="29"/>
                                        </p:tgtEl>
                                      </p:cBhvr>
                                    </p:animEffect>
                                  </p:childTnLst>
                                </p:cTn>
                              </p:par>
                            </p:childTnLst>
                          </p:cTn>
                        </p:par>
                        <p:par>
                          <p:cTn id="34" fill="hold">
                            <p:stCondLst>
                              <p:cond delay="10500"/>
                            </p:stCondLst>
                            <p:childTnLst>
                              <p:par>
                                <p:cTn id="35" presetID="15" presetClass="entr" presetSubtype="0"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1000" fill="hold"/>
                                        <p:tgtEl>
                                          <p:spTgt spid="30"/>
                                        </p:tgtEl>
                                        <p:attrNameLst>
                                          <p:attrName>ppt_w</p:attrName>
                                        </p:attrNameLst>
                                      </p:cBhvr>
                                      <p:tavLst>
                                        <p:tav tm="0">
                                          <p:val>
                                            <p:fltVal val="0"/>
                                          </p:val>
                                        </p:tav>
                                        <p:tav tm="100000">
                                          <p:val>
                                            <p:strVal val="#ppt_w"/>
                                          </p:val>
                                        </p:tav>
                                      </p:tavLst>
                                    </p:anim>
                                    <p:anim calcmode="lin" valueType="num">
                                      <p:cBhvr>
                                        <p:cTn id="38" dur="1000" fill="hold"/>
                                        <p:tgtEl>
                                          <p:spTgt spid="30"/>
                                        </p:tgtEl>
                                        <p:attrNameLst>
                                          <p:attrName>ppt_h</p:attrName>
                                        </p:attrNameLst>
                                      </p:cBhvr>
                                      <p:tavLst>
                                        <p:tav tm="0">
                                          <p:val>
                                            <p:fltVal val="0"/>
                                          </p:val>
                                        </p:tav>
                                        <p:tav tm="100000">
                                          <p:val>
                                            <p:strVal val="#ppt_h"/>
                                          </p:val>
                                        </p:tav>
                                      </p:tavLst>
                                    </p:anim>
                                    <p:anim calcmode="lin" valueType="num">
                                      <p:cBhvr>
                                        <p:cTn id="39"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3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11500"/>
                            </p:stCondLst>
                            <p:childTnLst>
                              <p:par>
                                <p:cTn id="42" presetID="43" presetClass="entr" presetSubtype="0" fill="hold" nodeType="afterEffect">
                                  <p:stCondLst>
                                    <p:cond delay="150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100"/>
                                        <p:tgtEl>
                                          <p:spTgt spid="31"/>
                                        </p:tgtEl>
                                      </p:cBhvr>
                                    </p:animEffect>
                                    <p:anim calcmode="lin" valueType="num">
                                      <p:cBhvr>
                                        <p:cTn id="45" dur="400" fill="hold"/>
                                        <p:tgtEl>
                                          <p:spTgt spid="31"/>
                                        </p:tgtEl>
                                        <p:attrNameLst>
                                          <p:attrName>ppt_x</p:attrName>
                                        </p:attrNameLst>
                                      </p:cBhvr>
                                      <p:tavLst>
                                        <p:tav tm="0">
                                          <p:val>
                                            <p:strVal val="#ppt_x"/>
                                          </p:val>
                                        </p:tav>
                                        <p:tav tm="100000">
                                          <p:val>
                                            <p:strVal val="#ppt_x"/>
                                          </p:val>
                                        </p:tav>
                                      </p:tavLst>
                                    </p:anim>
                                    <p:anim calcmode="lin" valueType="num">
                                      <p:cBhvr>
                                        <p:cTn id="46" dur="400" fill="hold"/>
                                        <p:tgtEl>
                                          <p:spTgt spid="31"/>
                                        </p:tgtEl>
                                        <p:attrNameLst>
                                          <p:attrName>ppt_y</p:attrName>
                                        </p:attrNameLst>
                                      </p:cBhvr>
                                      <p:tavLst>
                                        <p:tav tm="0">
                                          <p:val>
                                            <p:strVal val="#ppt_y+0.31"/>
                                          </p:val>
                                        </p:tav>
                                        <p:tav tm="100000">
                                          <p:val>
                                            <p:strVal val="#ppt_y+0.31"/>
                                          </p:val>
                                        </p:tav>
                                      </p:tavLst>
                                    </p:anim>
                                    <p:anim calcmode="lin" valueType="num">
                                      <p:cBhvr>
                                        <p:cTn id="47" dur="600" decel="50000" fill="hold">
                                          <p:stCondLst>
                                            <p:cond delay="400"/>
                                          </p:stCondLst>
                                        </p:cTn>
                                        <p:tgtEl>
                                          <p:spTgt spid="3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8" dur="600" decel="50000" fill="hold">
                                          <p:stCondLst>
                                            <p:cond delay="400"/>
                                          </p:stCondLst>
                                        </p:cTn>
                                        <p:tgtEl>
                                          <p:spTgt spid="31"/>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49" fill="hold">
                            <p:stCondLst>
                              <p:cond delay="14000"/>
                            </p:stCondLst>
                            <p:childTnLst>
                              <p:par>
                                <p:cTn id="50" presetID="7" presetClass="entr" presetSubtype="4" fill="hold" nodeType="afterEffect">
                                  <p:stCondLst>
                                    <p:cond delay="150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0" fill="hold"/>
                                        <p:tgtEl>
                                          <p:spTgt spid="32"/>
                                        </p:tgtEl>
                                        <p:attrNameLst>
                                          <p:attrName>ppt_x</p:attrName>
                                        </p:attrNameLst>
                                      </p:cBhvr>
                                      <p:tavLst>
                                        <p:tav tm="0">
                                          <p:val>
                                            <p:strVal val="#ppt_x"/>
                                          </p:val>
                                        </p:tav>
                                        <p:tav tm="100000">
                                          <p:val>
                                            <p:strVal val="#ppt_x"/>
                                          </p:val>
                                        </p:tav>
                                      </p:tavLst>
                                    </p:anim>
                                    <p:anim calcmode="lin" valueType="num">
                                      <p:cBhvr additive="base">
                                        <p:cTn id="53" dur="5000" fill="hold"/>
                                        <p:tgtEl>
                                          <p:spTgt spid="32"/>
                                        </p:tgtEl>
                                        <p:attrNameLst>
                                          <p:attrName>ppt_y</p:attrName>
                                        </p:attrNameLst>
                                      </p:cBhvr>
                                      <p:tavLst>
                                        <p:tav tm="0">
                                          <p:val>
                                            <p:strVal val="1+#ppt_h/2"/>
                                          </p:val>
                                        </p:tav>
                                        <p:tav tm="100000">
                                          <p:val>
                                            <p:strVal val="#ppt_y"/>
                                          </p:val>
                                        </p:tav>
                                      </p:tavLst>
                                    </p:anim>
                                  </p:childTnLst>
                                </p:cTn>
                              </p:par>
                            </p:childTnLst>
                          </p:cTn>
                        </p:par>
                        <p:par>
                          <p:cTn id="54" fill="hold">
                            <p:stCondLst>
                              <p:cond delay="20500"/>
                            </p:stCondLst>
                            <p:childTnLst>
                              <p:par>
                                <p:cTn id="55" presetID="25" presetClass="entr" presetSubtype="0" fill="hold" nodeType="afterEffect">
                                  <p:stCondLst>
                                    <p:cond delay="500"/>
                                  </p:stCondLst>
                                  <p:iterate type="wd">
                                    <p:tmPct val="10000"/>
                                  </p:iterate>
                                  <p:childTnLst>
                                    <p:set>
                                      <p:cBhvr>
                                        <p:cTn id="56" dur="1" fill="hold">
                                          <p:stCondLst>
                                            <p:cond delay="0"/>
                                          </p:stCondLst>
                                        </p:cTn>
                                        <p:tgtEl>
                                          <p:spTgt spid="33"/>
                                        </p:tgtEl>
                                        <p:attrNameLst>
                                          <p:attrName>style.visibility</p:attrName>
                                        </p:attrNameLst>
                                      </p:cBhvr>
                                      <p:to>
                                        <p:strVal val="visible"/>
                                      </p:to>
                                    </p:set>
                                    <p:anim calcmode="lin" valueType="num">
                                      <p:cBhvr>
                                        <p:cTn id="57" dur="1000" decel="50000" fill="hold">
                                          <p:stCondLst>
                                            <p:cond delay="0"/>
                                          </p:stCondLst>
                                        </p:cTn>
                                        <p:tgtEl>
                                          <p:spTgt spid="33"/>
                                        </p:tgtEl>
                                        <p:attrNameLst>
                                          <p:attrName>style.rotation</p:attrName>
                                        </p:attrNameLst>
                                      </p:cBhvr>
                                      <p:tavLst>
                                        <p:tav tm="0">
                                          <p:val>
                                            <p:fltVal val="-90"/>
                                          </p:val>
                                        </p:tav>
                                        <p:tav tm="100000">
                                          <p:val>
                                            <p:fltVal val="0"/>
                                          </p:val>
                                        </p:tav>
                                      </p:tavLst>
                                    </p:anim>
                                    <p:anim calcmode="lin" valueType="num">
                                      <p:cBhvr>
                                        <p:cTn id="58" dur="1000" decel="50000" fill="hold">
                                          <p:stCondLst>
                                            <p:cond delay="0"/>
                                          </p:stCondLst>
                                        </p:cTn>
                                        <p:tgtEl>
                                          <p:spTgt spid="33"/>
                                        </p:tgtEl>
                                        <p:attrNameLst>
                                          <p:attrName>ppt_w</p:attrName>
                                        </p:attrNameLst>
                                      </p:cBhvr>
                                      <p:tavLst>
                                        <p:tav tm="0">
                                          <p:val>
                                            <p:strVal val="#ppt_w"/>
                                          </p:val>
                                        </p:tav>
                                        <p:tav tm="100000">
                                          <p:val>
                                            <p:strVal val="#ppt_w*.05"/>
                                          </p:val>
                                        </p:tav>
                                      </p:tavLst>
                                    </p:anim>
                                    <p:anim calcmode="lin" valueType="num">
                                      <p:cBhvr>
                                        <p:cTn id="59" dur="1000" accel="50000" fill="hold">
                                          <p:stCondLst>
                                            <p:cond delay="1000"/>
                                          </p:stCondLst>
                                        </p:cTn>
                                        <p:tgtEl>
                                          <p:spTgt spid="33"/>
                                        </p:tgtEl>
                                        <p:attrNameLst>
                                          <p:attrName>ppt_w</p:attrName>
                                        </p:attrNameLst>
                                      </p:cBhvr>
                                      <p:tavLst>
                                        <p:tav tm="0">
                                          <p:val>
                                            <p:strVal val="#ppt_w*.05"/>
                                          </p:val>
                                        </p:tav>
                                        <p:tav tm="100000">
                                          <p:val>
                                            <p:strVal val="#ppt_w"/>
                                          </p:val>
                                        </p:tav>
                                      </p:tavLst>
                                    </p:anim>
                                    <p:anim calcmode="lin" valueType="num">
                                      <p:cBhvr>
                                        <p:cTn id="60" dur="2000" fill="hold"/>
                                        <p:tgtEl>
                                          <p:spTgt spid="33"/>
                                        </p:tgtEl>
                                        <p:attrNameLst>
                                          <p:attrName>ppt_h</p:attrName>
                                        </p:attrNameLst>
                                      </p:cBhvr>
                                      <p:tavLst>
                                        <p:tav tm="0">
                                          <p:val>
                                            <p:strVal val="#ppt_h"/>
                                          </p:val>
                                        </p:tav>
                                        <p:tav tm="100000">
                                          <p:val>
                                            <p:strVal val="#ppt_h"/>
                                          </p:val>
                                        </p:tav>
                                      </p:tavLst>
                                    </p:anim>
                                    <p:anim calcmode="lin" valueType="num">
                                      <p:cBhvr>
                                        <p:cTn id="61" dur="1000" decel="50000" fill="hold">
                                          <p:stCondLst>
                                            <p:cond delay="0"/>
                                          </p:stCondLst>
                                        </p:cTn>
                                        <p:tgtEl>
                                          <p:spTgt spid="33"/>
                                        </p:tgtEl>
                                        <p:attrNameLst>
                                          <p:attrName>ppt_x</p:attrName>
                                        </p:attrNameLst>
                                      </p:cBhvr>
                                      <p:tavLst>
                                        <p:tav tm="0">
                                          <p:val>
                                            <p:strVal val="#ppt_x+.4"/>
                                          </p:val>
                                        </p:tav>
                                        <p:tav tm="100000">
                                          <p:val>
                                            <p:strVal val="#ppt_x"/>
                                          </p:val>
                                        </p:tav>
                                      </p:tavLst>
                                    </p:anim>
                                    <p:anim calcmode="lin" valueType="num">
                                      <p:cBhvr>
                                        <p:cTn id="62" dur="1000" decel="50000" fill="hold">
                                          <p:stCondLst>
                                            <p:cond delay="0"/>
                                          </p:stCondLst>
                                        </p:cTn>
                                        <p:tgtEl>
                                          <p:spTgt spid="33"/>
                                        </p:tgtEl>
                                        <p:attrNameLst>
                                          <p:attrName>ppt_y</p:attrName>
                                        </p:attrNameLst>
                                      </p:cBhvr>
                                      <p:tavLst>
                                        <p:tav tm="0">
                                          <p:val>
                                            <p:strVal val="#ppt_y-.2"/>
                                          </p:val>
                                        </p:tav>
                                        <p:tav tm="100000">
                                          <p:val>
                                            <p:strVal val="#ppt_y+.1"/>
                                          </p:val>
                                        </p:tav>
                                      </p:tavLst>
                                    </p:anim>
                                    <p:anim calcmode="lin" valueType="num">
                                      <p:cBhvr>
                                        <p:cTn id="63" dur="1000" accel="50000" fill="hold">
                                          <p:stCondLst>
                                            <p:cond delay="1000"/>
                                          </p:stCondLst>
                                        </p:cTn>
                                        <p:tgtEl>
                                          <p:spTgt spid="33"/>
                                        </p:tgtEl>
                                        <p:attrNameLst>
                                          <p:attrName>ppt_y</p:attrName>
                                        </p:attrNameLst>
                                      </p:cBhvr>
                                      <p:tavLst>
                                        <p:tav tm="0">
                                          <p:val>
                                            <p:strVal val="#ppt_y+.1"/>
                                          </p:val>
                                        </p:tav>
                                        <p:tav tm="100000">
                                          <p:val>
                                            <p:strVal val="#ppt_y"/>
                                          </p:val>
                                        </p:tav>
                                      </p:tavLst>
                                    </p:anim>
                                    <p:animEffect transition="in" filter="fade">
                                      <p:cBhvr>
                                        <p:cTn id="64" dur="2000" decel="50000">
                                          <p:stCondLst>
                                            <p:cond delay="0"/>
                                          </p:stCondLst>
                                        </p:cTn>
                                        <p:tgtEl>
                                          <p:spTgt spid="33"/>
                                        </p:tgtEl>
                                      </p:cBhvr>
                                    </p:animEffect>
                                  </p:childTnLst>
                                </p:cTn>
                              </p:par>
                            </p:childTnLst>
                          </p:cTn>
                        </p:par>
                        <p:par>
                          <p:cTn id="65" fill="hold">
                            <p:stCondLst>
                              <p:cond delay="23000"/>
                            </p:stCondLst>
                            <p:childTnLst>
                              <p:par>
                                <p:cTn id="66" presetID="35" presetClass="entr" presetSubtype="0" fill="hold" nodeType="afterEffect">
                                  <p:stCondLst>
                                    <p:cond delay="0"/>
                                  </p:stCondLst>
                                  <p:childTnLst>
                                    <p:set>
                                      <p:cBhvr>
                                        <p:cTn id="67" dur="1" fill="hold">
                                          <p:stCondLst>
                                            <p:cond delay="0"/>
                                          </p:stCondLst>
                                        </p:cTn>
                                        <p:tgtEl>
                                          <p:spTgt spid="880651"/>
                                        </p:tgtEl>
                                        <p:attrNameLst>
                                          <p:attrName>style.visibility</p:attrName>
                                        </p:attrNameLst>
                                      </p:cBhvr>
                                      <p:to>
                                        <p:strVal val="visible"/>
                                      </p:to>
                                    </p:set>
                                    <p:animEffect transition="in" filter="fade">
                                      <p:cBhvr>
                                        <p:cTn id="68" dur="2000"/>
                                        <p:tgtEl>
                                          <p:spTgt spid="880651"/>
                                        </p:tgtEl>
                                      </p:cBhvr>
                                    </p:animEffect>
                                    <p:anim calcmode="lin" valueType="num">
                                      <p:cBhvr>
                                        <p:cTn id="69" dur="2000" fill="hold"/>
                                        <p:tgtEl>
                                          <p:spTgt spid="880651"/>
                                        </p:tgtEl>
                                        <p:attrNameLst>
                                          <p:attrName>style.rotation</p:attrName>
                                        </p:attrNameLst>
                                      </p:cBhvr>
                                      <p:tavLst>
                                        <p:tav tm="0">
                                          <p:val>
                                            <p:fltVal val="720"/>
                                          </p:val>
                                        </p:tav>
                                        <p:tav tm="100000">
                                          <p:val>
                                            <p:fltVal val="0"/>
                                          </p:val>
                                        </p:tav>
                                      </p:tavLst>
                                    </p:anim>
                                    <p:anim calcmode="lin" valueType="num">
                                      <p:cBhvr>
                                        <p:cTn id="70" dur="2000" fill="hold"/>
                                        <p:tgtEl>
                                          <p:spTgt spid="880651"/>
                                        </p:tgtEl>
                                        <p:attrNameLst>
                                          <p:attrName>ppt_h</p:attrName>
                                        </p:attrNameLst>
                                      </p:cBhvr>
                                      <p:tavLst>
                                        <p:tav tm="0">
                                          <p:val>
                                            <p:fltVal val="0"/>
                                          </p:val>
                                        </p:tav>
                                        <p:tav tm="100000">
                                          <p:val>
                                            <p:strVal val="#ppt_h"/>
                                          </p:val>
                                        </p:tav>
                                      </p:tavLst>
                                    </p:anim>
                                    <p:anim calcmode="lin" valueType="num">
                                      <p:cBhvr>
                                        <p:cTn id="71" dur="2000" fill="hold"/>
                                        <p:tgtEl>
                                          <p:spTgt spid="880651"/>
                                        </p:tgtEl>
                                        <p:attrNameLst>
                                          <p:attrName>ppt_w</p:attrName>
                                        </p:attrNameLst>
                                      </p:cBhvr>
                                      <p:tavLst>
                                        <p:tav tm="0">
                                          <p:val>
                                            <p:fltVal val="0"/>
                                          </p:val>
                                        </p:tav>
                                        <p:tav tm="100000">
                                          <p:val>
                                            <p:strVal val="#ppt_w"/>
                                          </p:val>
                                        </p:tav>
                                      </p:tavLst>
                                    </p:anim>
                                  </p:childTnLst>
                                </p:cTn>
                              </p:par>
                            </p:childTnLst>
                          </p:cTn>
                        </p:par>
                        <p:par>
                          <p:cTn id="72" fill="hold">
                            <p:stCondLst>
                              <p:cond delay="25000"/>
                            </p:stCondLst>
                            <p:childTnLst>
                              <p:par>
                                <p:cTn id="73" presetID="16" presetClass="emph" presetSubtype="0" repeatCount="10000" fill="hold" nodeType="afterEffect">
                                  <p:stCondLst>
                                    <p:cond delay="1000"/>
                                  </p:stCondLst>
                                  <p:iterate type="lt">
                                    <p:tmPct val="4000"/>
                                  </p:iterate>
                                  <p:childTnLst>
                                    <p:set>
                                      <p:cBhvr override="childStyle">
                                        <p:cTn id="74" dur="500" fill="hold"/>
                                        <p:tgtEl>
                                          <p:spTgt spid="35">
                                            <p:txEl>
                                              <p:pRg st="0" end="0"/>
                                            </p:txEl>
                                          </p:spTgt>
                                        </p:tgtEl>
                                        <p:attrNameLst>
                                          <p:attrName>style.color</p:attrName>
                                        </p:attrNameLst>
                                      </p:cBhvr>
                                      <p:to>
                                        <p:clrVal>
                                          <a:srgbClr val="32DE5B"/>
                                        </p:clrVal>
                                      </p:to>
                                    </p:set>
                                    <p:set>
                                      <p:cBhvr>
                                        <p:cTn id="75" dur="500" fill="hold"/>
                                        <p:tgtEl>
                                          <p:spTgt spid="35">
                                            <p:txEl>
                                              <p:pRg st="0" end="0"/>
                                            </p:txEl>
                                          </p:spTgt>
                                        </p:tgtEl>
                                        <p:attrNameLst>
                                          <p:attrName>fillcolor</p:attrName>
                                        </p:attrNameLst>
                                      </p:cBhvr>
                                      <p:to>
                                        <p:clrVal>
                                          <a:srgbClr val="32DE5B"/>
                                        </p:clrVal>
                                      </p:to>
                                    </p:set>
                                    <p:set>
                                      <p:cBhvr>
                                        <p:cTn id="76" dur="500" fill="hold"/>
                                        <p:tgtEl>
                                          <p:spTgt spid="35">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838200"/>
            <a:ext cx="8610600" cy="5410200"/>
          </a:xfrm>
        </p:spPr>
        <p:txBody>
          <a:bodyPr>
            <a:noAutofit/>
          </a:bodyPr>
          <a:lstStyle/>
          <a:p>
            <a:pPr marL="0" indent="0" algn="just" rtl="1">
              <a:buNone/>
            </a:pPr>
            <a:r>
              <a:rPr lang="ar-SA" sz="3600" dirty="0" smtClean="0"/>
              <a:t>لكن سرعان ما تغيرت النظرة إلى أهداف المراجعة </a:t>
            </a:r>
            <a:r>
              <a:rPr lang="ar-SA" sz="3600" b="1" dirty="0" smtClean="0"/>
              <a:t>ويعود الفضل في ذلك </a:t>
            </a:r>
            <a:r>
              <a:rPr lang="ar-SA" sz="3600" b="1" dirty="0" err="1" smtClean="0"/>
              <a:t>الى</a:t>
            </a:r>
            <a:r>
              <a:rPr lang="ar-SA" sz="3600" b="1" dirty="0" smtClean="0"/>
              <a:t> </a:t>
            </a:r>
            <a:r>
              <a:rPr lang="ar-SA" sz="3600" b="1" dirty="0" err="1" smtClean="0"/>
              <a:t>احكام</a:t>
            </a:r>
            <a:r>
              <a:rPr lang="ar-SA" sz="3600" b="1" dirty="0" smtClean="0"/>
              <a:t> القضاء</a:t>
            </a:r>
            <a:r>
              <a:rPr lang="ar-SA" sz="3600" dirty="0" smtClean="0"/>
              <a:t> </a:t>
            </a:r>
            <a:r>
              <a:rPr lang="ar-SA" sz="3600" b="1" dirty="0" smtClean="0"/>
              <a:t>الانجليزي</a:t>
            </a:r>
            <a:r>
              <a:rPr lang="ar-SA" sz="3600" dirty="0" smtClean="0"/>
              <a:t> </a:t>
            </a:r>
            <a:r>
              <a:rPr lang="ar-SA" sz="3600" dirty="0" err="1" smtClean="0"/>
              <a:t>والتى</a:t>
            </a:r>
            <a:r>
              <a:rPr lang="ar-SA" sz="3600" dirty="0" smtClean="0"/>
              <a:t> قررت في حكم صدر في عام 1897م </a:t>
            </a:r>
            <a:r>
              <a:rPr lang="ar-SA" sz="3600" b="1" dirty="0" smtClean="0"/>
              <a:t>أن الهدف الرئيس للمراجعة ليس هو</a:t>
            </a:r>
            <a:r>
              <a:rPr lang="ar-SA" sz="3600" dirty="0" smtClean="0"/>
              <a:t> </a:t>
            </a:r>
            <a:r>
              <a:rPr lang="ar-SA" sz="3600" b="1" dirty="0" smtClean="0"/>
              <a:t>اكتشاف الأخطاء والغش بالدفاتر وليس مفروضاً  في المراجع أن يكون جاسوساً أو </a:t>
            </a:r>
            <a:r>
              <a:rPr lang="ar-SA" sz="3600" b="1" dirty="0" err="1" smtClean="0"/>
              <a:t>بوليساً</a:t>
            </a:r>
            <a:r>
              <a:rPr lang="ar-SA" sz="3600" b="1" dirty="0" smtClean="0"/>
              <a:t> سرياً، أو أن يقوم بعمله وهو يشك في كل ما يقدم إليه وفي كل من يقدمون له البيانات </a:t>
            </a:r>
            <a:r>
              <a:rPr lang="ar-SA" sz="3600" b="1" dirty="0" err="1" smtClean="0"/>
              <a:t>التى</a:t>
            </a:r>
            <a:r>
              <a:rPr lang="ar-SA" sz="3600" b="1" dirty="0" smtClean="0"/>
              <a:t> يطلبها،</a:t>
            </a:r>
            <a:r>
              <a:rPr lang="ar-SA" sz="3600" dirty="0" smtClean="0"/>
              <a:t> كما لا يصح له أن يبدأ عمله وفي مخيلته احتواء الدفاتر والسجلات على غش وأخطاء</a:t>
            </a:r>
            <a:endParaRPr lang="en-US" sz="3600" b="1" dirty="0">
              <a:solidFill>
                <a:srgbClr val="C00000"/>
              </a:solidFill>
              <a:ea typeface="+mn-ea"/>
              <a:cs typeface="AF_Jeddah" pitchFamily="2" charset="-78"/>
            </a:endParaRPr>
          </a:p>
        </p:txBody>
      </p:sp>
    </p:spTree>
  </p:cSld>
  <p:clrMapOvr>
    <a:masterClrMapping/>
  </p:clrMapOvr>
  <p:transition spd="slow">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85800"/>
            <a:ext cx="8001000" cy="5715000"/>
          </a:xfrm>
          <a:noFill/>
          <a:ln w="57150">
            <a:noFill/>
          </a:ln>
        </p:spPr>
        <p:txBody>
          <a:bodyPr>
            <a:noAutofit/>
          </a:bodyPr>
          <a:lstStyle/>
          <a:p>
            <a:pPr algn="just" rtl="1" eaLnBrk="1" hangingPunct="1">
              <a:buNone/>
              <a:defRPr/>
            </a:pPr>
            <a:r>
              <a:rPr lang="ar-SA" sz="4000" b="1" dirty="0" smtClean="0">
                <a:latin typeface="Calibri" pitchFamily="34" charset="0"/>
                <a:cs typeface="Times New Roman" pitchFamily="18" charset="0"/>
              </a:rPr>
              <a:t>	</a:t>
            </a:r>
            <a:r>
              <a:rPr lang="ar-SA" sz="4000" b="1" dirty="0" smtClean="0"/>
              <a:t>وأنه يمكن تشبيه المراجع وهو بسبيل </a:t>
            </a:r>
            <a:r>
              <a:rPr lang="ar-SA" sz="4000" b="1" dirty="0" err="1" smtClean="0"/>
              <a:t>اداء</a:t>
            </a:r>
            <a:r>
              <a:rPr lang="ar-SA" sz="4000" b="1" dirty="0" smtClean="0"/>
              <a:t> مهمته ( بكلب الحراسة) ( </a:t>
            </a:r>
            <a:r>
              <a:rPr lang="en-US" sz="4000" b="1" dirty="0" smtClean="0"/>
              <a:t>Watching Dog</a:t>
            </a:r>
            <a:r>
              <a:rPr lang="ar-SA" sz="4000" b="1" dirty="0" smtClean="0"/>
              <a:t>) وليس كالكلب البوليسي (</a:t>
            </a:r>
            <a:r>
              <a:rPr lang="en-US" sz="4000" b="1" dirty="0" smtClean="0"/>
              <a:t>Blood Hound</a:t>
            </a:r>
            <a:r>
              <a:rPr lang="ar-SA" sz="4000" b="1" dirty="0" smtClean="0"/>
              <a:t>) ، وقد وجد هذا التطور في النظرة إلى أهداف المراجعة قبولاً كبيراً لدى الكتاب حيث أجمع أنه ليس من </a:t>
            </a:r>
            <a:r>
              <a:rPr lang="ar-SA" sz="4000" b="1" dirty="0" err="1" smtClean="0"/>
              <a:t>اغراض</a:t>
            </a:r>
            <a:r>
              <a:rPr lang="ar-SA" sz="4000" b="1" dirty="0" smtClean="0"/>
              <a:t> المراجعة اكتشاف الأخطاء والغش وإنما تظهر هذه نتيجة لأداء المراجع لمهمته وبطريقة غير مباشرة.</a:t>
            </a:r>
            <a:endParaRPr lang="en-US" sz="4000" b="1" dirty="0" smtClean="0"/>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1627287"/>
            <a:ext cx="8686800" cy="4524315"/>
          </a:xfrm>
          <a:prstGeom prst="rect">
            <a:avLst/>
          </a:prstGeom>
        </p:spPr>
        <p:txBody>
          <a:bodyPr wrap="square">
            <a:spAutoFit/>
          </a:bodyPr>
          <a:lstStyle/>
          <a:p>
            <a:pPr algn="just"/>
            <a:r>
              <a:rPr lang="ar-SA" sz="3200" b="1" dirty="0" smtClean="0"/>
              <a:t>	عليه فقد كانت النظرة التقليدية لأهداف المراجعة تنحصر في التحقق من الدقة الحسابية للدفاتر والسجلات حيث يكون دور المراجع فقط المراجعة الحسابية ومطابقة القوائم المالية مع البيانات </a:t>
            </a:r>
            <a:r>
              <a:rPr lang="ar-SA" sz="3200" b="1" dirty="0" err="1" smtClean="0"/>
              <a:t>المثبته</a:t>
            </a:r>
            <a:r>
              <a:rPr lang="ar-SA" sz="3200" b="1" dirty="0" smtClean="0"/>
              <a:t> في تلك الدفاتر والسجلات دون إبداء رأى في أكثر من ذلك ، ولكن بتطور أهداف المراجعة تطورت معها وظيفة المراجع فبعد أن كان موقفه سلبياً يقف عند المطابقة بين القوائم المالية والبيانات </a:t>
            </a:r>
            <a:r>
              <a:rPr lang="ar-SA" sz="3200" b="1" dirty="0" err="1" smtClean="0"/>
              <a:t>المثبته</a:t>
            </a:r>
            <a:r>
              <a:rPr lang="ar-SA" sz="3200" b="1" dirty="0" smtClean="0"/>
              <a:t> بالدفاتر أصبح من واجبه أن يقوم بمراجعة </a:t>
            </a:r>
            <a:r>
              <a:rPr lang="ar-SA" sz="3200" b="1" dirty="0" err="1" smtClean="0"/>
              <a:t>انتقادية</a:t>
            </a:r>
            <a:r>
              <a:rPr lang="ar-SA" sz="3200" b="1" dirty="0" smtClean="0"/>
              <a:t> منظمة وأن يبرز رأيه </a:t>
            </a:r>
            <a:r>
              <a:rPr lang="ar-SA" sz="3200" b="1" dirty="0" err="1" smtClean="0"/>
              <a:t>الفنى</a:t>
            </a:r>
            <a:r>
              <a:rPr lang="ar-SA" sz="3200" b="1" dirty="0" smtClean="0"/>
              <a:t> المحايد في تقريره للمساهمين </a:t>
            </a:r>
            <a:endParaRPr lang="en-US" sz="3200" b="1" dirty="0"/>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ChangeArrowheads="1"/>
          </p:cNvSpPr>
          <p:nvPr/>
        </p:nvSpPr>
        <p:spPr bwMode="auto">
          <a:xfrm>
            <a:off x="381000" y="1600200"/>
            <a:ext cx="769620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400" b="1" dirty="0" smtClean="0"/>
              <a:t>وبذلك لم يعد هدف المراجعة قاصراً على الناحية الشكلية بالمطابقة الحسابية للبيانات </a:t>
            </a:r>
            <a:r>
              <a:rPr lang="ar-SA" sz="4400" b="1" dirty="0" err="1" smtClean="0"/>
              <a:t>وأنما</a:t>
            </a:r>
            <a:r>
              <a:rPr lang="ar-SA" sz="4400" b="1" dirty="0" smtClean="0"/>
              <a:t> امتد إلى جوهر القوائم المالية بقصد إبداء رأى </a:t>
            </a:r>
            <a:r>
              <a:rPr lang="ar-SA" sz="4400" b="1" dirty="0" err="1" smtClean="0"/>
              <a:t>فنى</a:t>
            </a:r>
            <a:r>
              <a:rPr lang="ar-SA" sz="4400" b="1" dirty="0" smtClean="0"/>
              <a:t> محايد عن مدى دلالة القوائم المالية محل المراجعة لنتائج أعمال المشروع ومركزه </a:t>
            </a:r>
            <a:r>
              <a:rPr lang="ar-SA" sz="4400" b="1" dirty="0" err="1" smtClean="0"/>
              <a:t>المالى</a:t>
            </a:r>
            <a:r>
              <a:rPr lang="ar-SA" sz="4400" b="1" dirty="0" smtClean="0"/>
              <a:t> .</a:t>
            </a:r>
            <a:endParaRPr lang="en-US" sz="4400" b="1" dirty="0"/>
          </a:p>
        </p:txBody>
      </p:sp>
      <p:sp>
        <p:nvSpPr>
          <p:cNvPr id="4" name="عنوان 3"/>
          <p:cNvSpPr>
            <a:spLocks noGrp="1"/>
          </p:cNvSpPr>
          <p:nvPr>
            <p:ph type="title"/>
          </p:nvPr>
        </p:nvSpPr>
        <p:spPr/>
        <p:txBody>
          <a:bodyPr/>
          <a:lstStyle/>
          <a:p>
            <a:endParaRPr lang="ar-SA"/>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p:cTn id="7" dur="500" fill="hold"/>
                                        <p:tgtEl>
                                          <p:spTgt spid="25603"/>
                                        </p:tgtEl>
                                        <p:attrNameLst>
                                          <p:attrName>ppt_w</p:attrName>
                                        </p:attrNameLst>
                                      </p:cBhvr>
                                      <p:tavLst>
                                        <p:tav tm="0">
                                          <p:val>
                                            <p:fltVal val="0"/>
                                          </p:val>
                                        </p:tav>
                                        <p:tav tm="100000">
                                          <p:val>
                                            <p:strVal val="#ppt_w"/>
                                          </p:val>
                                        </p:tav>
                                      </p:tavLst>
                                    </p:anim>
                                    <p:anim calcmode="lin" valueType="num">
                                      <p:cBhvr>
                                        <p:cTn id="8" dur="500" fill="hold"/>
                                        <p:tgtEl>
                                          <p:spTgt spid="2560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7242048" cy="624840"/>
          </a:xfrm>
        </p:spPr>
        <p:txBody>
          <a:bodyPr>
            <a:normAutofit/>
          </a:bodyPr>
          <a:lstStyle/>
          <a:p>
            <a:pPr lvl="0" algn="ctr" rtl="1"/>
            <a:r>
              <a:rPr lang="ar-SA" sz="3200" dirty="0" smtClean="0"/>
              <a:t>عرض أهداف المراجعة</a:t>
            </a:r>
            <a:endParaRPr lang="en-US" sz="3200" dirty="0">
              <a:latin typeface="Monotype Corsiva" pitchFamily="66" charset="0"/>
              <a:cs typeface="PT Bold Heading" pitchFamily="2" charset="-78"/>
            </a:endParaRPr>
          </a:p>
        </p:txBody>
      </p:sp>
      <p:sp>
        <p:nvSpPr>
          <p:cNvPr id="25603" name="Rectangle 3"/>
          <p:cNvSpPr>
            <a:spLocks noChangeArrowheads="1"/>
          </p:cNvSpPr>
          <p:nvPr/>
        </p:nvSpPr>
        <p:spPr bwMode="auto">
          <a:xfrm>
            <a:off x="381000" y="1143000"/>
            <a:ext cx="7848600"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2800" b="1" dirty="0" smtClean="0"/>
              <a:t> مما تقدم يمكن عرض أهداف المراجعة في مجموعتين رئيستين كالآتي: </a:t>
            </a:r>
            <a:endParaRPr lang="en-US" sz="2800" b="1" dirty="0" smtClean="0"/>
          </a:p>
          <a:p>
            <a:pPr algn="just"/>
            <a:r>
              <a:rPr lang="ar-SA" sz="2800" b="1" dirty="0" smtClean="0">
                <a:solidFill>
                  <a:srgbClr val="FF0000"/>
                </a:solidFill>
              </a:rPr>
              <a:t>أولاً: الأهداف التقليدية </a:t>
            </a:r>
            <a:endParaRPr lang="en-US" sz="2800" b="1" dirty="0" smtClean="0">
              <a:solidFill>
                <a:srgbClr val="FF0000"/>
              </a:solidFill>
            </a:endParaRPr>
          </a:p>
          <a:p>
            <a:pPr algn="just"/>
            <a:r>
              <a:rPr lang="ar-SA" sz="2800" b="1" dirty="0" smtClean="0"/>
              <a:t>تنقسم الأهداف التقليدية إلى نوعين من الأهداف هي:</a:t>
            </a:r>
            <a:endParaRPr lang="en-US" sz="2800" b="1" dirty="0" smtClean="0"/>
          </a:p>
          <a:p>
            <a:pPr algn="just"/>
            <a:r>
              <a:rPr lang="ar-SA" sz="2800" b="1" dirty="0" smtClean="0">
                <a:solidFill>
                  <a:srgbClr val="3333FF"/>
                </a:solidFill>
              </a:rPr>
              <a:t>1. الأهداف الرئيسية</a:t>
            </a:r>
            <a:endParaRPr lang="en-US" sz="2800" b="1" dirty="0" smtClean="0">
              <a:solidFill>
                <a:srgbClr val="3333FF"/>
              </a:solidFill>
            </a:endParaRPr>
          </a:p>
          <a:p>
            <a:pPr algn="just"/>
            <a:r>
              <a:rPr lang="ar-SA" sz="2800" b="1" dirty="0" smtClean="0"/>
              <a:t> أ. التحقق من أن جميع العمليات المالية قد أثبتت طبقا للقواعد المحاسبية السليمة بهدف التأكد من صحة ودقة البيانات المحاسبية</a:t>
            </a:r>
            <a:endParaRPr lang="en-US" sz="2800" b="1" dirty="0" smtClean="0"/>
          </a:p>
          <a:p>
            <a:pPr algn="just"/>
            <a:r>
              <a:rPr lang="ar-SA" sz="2800" b="1" dirty="0" smtClean="0"/>
              <a:t> ب. إبداء رأى </a:t>
            </a:r>
            <a:r>
              <a:rPr lang="ar-SA" sz="2800" b="1" dirty="0" err="1" smtClean="0"/>
              <a:t>فنى</a:t>
            </a:r>
            <a:r>
              <a:rPr lang="ar-SA" sz="2800" b="1" dirty="0" smtClean="0"/>
              <a:t> محايد يعتمد علي أدلة وقرائن عن مدى مطابقة القوائم المالية لما هو مثبت بالدفاتر والسجلات، وعن مدى دلالة هذه القوائم المالية على نتائج أعمال المشروع من ربح أو خسارة خلال فترة زمنية معينة وعلى مركزها المالي في نهاية تلك الفترة .</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grpId="0" nodeType="clickEffect">
                                  <p:stCondLst>
                                    <p:cond delay="0"/>
                                  </p:stCondLst>
                                  <p:childTnLst>
                                    <p:set>
                                      <p:cBhvr>
                                        <p:cTn id="13" dur="1" fill="hold">
                                          <p:stCondLst>
                                            <p:cond delay="0"/>
                                          </p:stCondLst>
                                        </p:cTn>
                                        <p:tgtEl>
                                          <p:spTgt spid="25603"/>
                                        </p:tgtEl>
                                        <p:attrNameLst>
                                          <p:attrName>style.visibility</p:attrName>
                                        </p:attrNameLst>
                                      </p:cBhvr>
                                      <p:to>
                                        <p:strVal val="visible"/>
                                      </p:to>
                                    </p:set>
                                    <p:anim calcmode="lin" valueType="num">
                                      <p:cBhvr>
                                        <p:cTn id="14" dur="500" fill="hold"/>
                                        <p:tgtEl>
                                          <p:spTgt spid="25603"/>
                                        </p:tgtEl>
                                        <p:attrNameLst>
                                          <p:attrName>ppt_w</p:attrName>
                                        </p:attrNameLst>
                                      </p:cBhvr>
                                      <p:tavLst>
                                        <p:tav tm="0">
                                          <p:val>
                                            <p:fltVal val="0"/>
                                          </p:val>
                                        </p:tav>
                                        <p:tav tm="100000">
                                          <p:val>
                                            <p:strVal val="#ppt_w"/>
                                          </p:val>
                                        </p:tav>
                                      </p:tavLst>
                                    </p:anim>
                                    <p:anim calcmode="lin" valueType="num">
                                      <p:cBhvr>
                                        <p:cTn id="15" dur="500" fill="hold"/>
                                        <p:tgtEl>
                                          <p:spTgt spid="2560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560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ChangeArrowheads="1"/>
          </p:cNvSpPr>
          <p:nvPr/>
        </p:nvSpPr>
        <p:spPr bwMode="auto">
          <a:xfrm>
            <a:off x="381000" y="533400"/>
            <a:ext cx="7696200"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000" b="1" dirty="0" smtClean="0">
                <a:solidFill>
                  <a:srgbClr val="3333FF"/>
                </a:solidFill>
              </a:rPr>
              <a:t>2-الأهداف الثانوية</a:t>
            </a:r>
            <a:endParaRPr lang="en-US" sz="4000" b="1" dirty="0" smtClean="0">
              <a:solidFill>
                <a:srgbClr val="3333FF"/>
              </a:solidFill>
            </a:endParaRPr>
          </a:p>
          <a:p>
            <a:pPr algn="just"/>
            <a:r>
              <a:rPr lang="ar-SA" sz="4000" b="1" dirty="0" smtClean="0"/>
              <a:t>أ. </a:t>
            </a:r>
            <a:r>
              <a:rPr lang="ar-SA" sz="4000" b="1" dirty="0" err="1" smtClean="0"/>
              <a:t>أكتشاف</a:t>
            </a:r>
            <a:r>
              <a:rPr lang="ar-SA" sz="4000" b="1" dirty="0" smtClean="0"/>
              <a:t> التزوير والأخطاء والغش </a:t>
            </a:r>
            <a:r>
              <a:rPr lang="ar-SA" sz="4000" b="1" dirty="0" err="1" smtClean="0"/>
              <a:t>التى</a:t>
            </a:r>
            <a:r>
              <a:rPr lang="ar-SA" sz="4000" b="1" dirty="0" smtClean="0"/>
              <a:t> قد توجد في المستندات والسجلات والدفاتر .</a:t>
            </a:r>
            <a:endParaRPr lang="en-US" sz="4000" b="1" dirty="0" smtClean="0"/>
          </a:p>
          <a:p>
            <a:pPr algn="just"/>
            <a:r>
              <a:rPr lang="ar-SA" sz="4000" b="1" dirty="0" smtClean="0"/>
              <a:t>ب. تقليل أو منع احتمالات ارتكاب الغش والتزوير والأخطاء وذلك عن طريق أنظمة المراقبة الداخلية ( </a:t>
            </a:r>
            <a:r>
              <a:rPr lang="en-US" sz="4000" b="1" dirty="0" smtClean="0"/>
              <a:t>Internal Control</a:t>
            </a:r>
            <a:r>
              <a:rPr lang="ar-SA" sz="4000" b="1" dirty="0" smtClean="0"/>
              <a:t>). </a:t>
            </a:r>
            <a:endParaRPr lang="en-US" sz="4000" b="1" dirty="0" smtClean="0"/>
          </a:p>
          <a:p>
            <a:pPr algn="just"/>
            <a:r>
              <a:rPr lang="ar-SA" sz="4000" b="1" dirty="0" smtClean="0"/>
              <a:t>ج. استناد إدارة المنشأة على الحسابات المراجعة </a:t>
            </a:r>
            <a:r>
              <a:rPr lang="ar-SA" sz="4000" b="1" dirty="0" err="1" smtClean="0"/>
              <a:t>والتى</a:t>
            </a:r>
            <a:r>
              <a:rPr lang="ar-SA" sz="4000" b="1" dirty="0" smtClean="0"/>
              <a:t> تعتمد عليها عند اتخاذ قراراتها كالبنوك وحملة الأسهم والدائنين وغيرهم .</a:t>
            </a:r>
            <a:endParaRPr lang="en-US" sz="4000" b="1"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p:cTn id="7" dur="500" fill="hold"/>
                                        <p:tgtEl>
                                          <p:spTgt spid="25603"/>
                                        </p:tgtEl>
                                        <p:attrNameLst>
                                          <p:attrName>ppt_w</p:attrName>
                                        </p:attrNameLst>
                                      </p:cBhvr>
                                      <p:tavLst>
                                        <p:tav tm="0">
                                          <p:val>
                                            <p:fltVal val="0"/>
                                          </p:val>
                                        </p:tav>
                                        <p:tav tm="100000">
                                          <p:val>
                                            <p:strVal val="#ppt_w"/>
                                          </p:val>
                                        </p:tav>
                                      </p:tavLst>
                                    </p:anim>
                                    <p:anim calcmode="lin" valueType="num">
                                      <p:cBhvr>
                                        <p:cTn id="8" dur="500" fill="hold"/>
                                        <p:tgtEl>
                                          <p:spTgt spid="2560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ChangeArrowheads="1"/>
          </p:cNvSpPr>
          <p:nvPr/>
        </p:nvSpPr>
        <p:spPr bwMode="auto">
          <a:xfrm>
            <a:off x="228600" y="914400"/>
            <a:ext cx="784860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3200" b="1" dirty="0" smtClean="0">
                <a:solidFill>
                  <a:srgbClr val="FF0000"/>
                </a:solidFill>
              </a:rPr>
              <a:t>ثانياً : الأهداف المطورة </a:t>
            </a:r>
            <a:endParaRPr lang="en-US" sz="3200" b="1" dirty="0" smtClean="0">
              <a:solidFill>
                <a:srgbClr val="FF0000"/>
              </a:solidFill>
            </a:endParaRPr>
          </a:p>
          <a:p>
            <a:pPr algn="just"/>
            <a:r>
              <a:rPr lang="ar-SA" sz="3200" b="1" dirty="0" err="1" smtClean="0"/>
              <a:t>والتى</a:t>
            </a:r>
            <a:r>
              <a:rPr lang="ar-SA" sz="3200" b="1" dirty="0" smtClean="0"/>
              <a:t> من أهمها:</a:t>
            </a:r>
            <a:endParaRPr lang="en-US" sz="3200" b="1" dirty="0" smtClean="0"/>
          </a:p>
          <a:p>
            <a:pPr algn="just"/>
            <a:r>
              <a:rPr lang="ar-SA" sz="3200" b="1" dirty="0" smtClean="0"/>
              <a:t>1. مراقبة الخطط ومتابعة تنفيذها والتعرف على ما حققته من أهداف ودراسة الأسباب </a:t>
            </a:r>
            <a:r>
              <a:rPr lang="ar-SA" sz="3200" b="1" dirty="0" err="1" smtClean="0"/>
              <a:t>التى</a:t>
            </a:r>
            <a:r>
              <a:rPr lang="ar-SA" sz="3200" b="1" dirty="0" smtClean="0"/>
              <a:t> حالت دون الوصول إلى الهدف المرسوم .</a:t>
            </a:r>
            <a:endParaRPr lang="en-US" sz="3200" b="1" dirty="0" smtClean="0"/>
          </a:p>
          <a:p>
            <a:pPr algn="just"/>
            <a:r>
              <a:rPr lang="ar-SA" sz="3200" b="1" dirty="0" smtClean="0"/>
              <a:t>2. تقويم النتائج بالنسبة لما كان مستهدفاً .</a:t>
            </a:r>
            <a:endParaRPr lang="en-US" sz="3200" b="1" dirty="0" smtClean="0"/>
          </a:p>
          <a:p>
            <a:pPr algn="just"/>
            <a:r>
              <a:rPr lang="ar-SA" sz="3200" b="1" dirty="0" smtClean="0"/>
              <a:t>3. تحقيق أقصى كفاءة </a:t>
            </a:r>
            <a:r>
              <a:rPr lang="ar-SA" sz="3200" b="1" dirty="0" err="1" smtClean="0"/>
              <a:t>انتاجية</a:t>
            </a:r>
            <a:r>
              <a:rPr lang="ar-SA" sz="3200" b="1" dirty="0" smtClean="0"/>
              <a:t> ممكنة بمحو </a:t>
            </a:r>
            <a:r>
              <a:rPr lang="ar-SA" sz="3200" b="1" dirty="0" err="1" smtClean="0"/>
              <a:t>الاسراف</a:t>
            </a:r>
            <a:r>
              <a:rPr lang="ar-SA" sz="3200" b="1" dirty="0" smtClean="0"/>
              <a:t> في جميع نواحي النشاط بالمشروع.</a:t>
            </a:r>
            <a:endParaRPr lang="en-US" sz="3200" b="1" dirty="0" smtClean="0"/>
          </a:p>
          <a:p>
            <a:pPr algn="just"/>
            <a:r>
              <a:rPr lang="ar-SA" sz="3200" b="1" dirty="0" smtClean="0"/>
              <a:t>4. تحقيق أقصى قدر من الرفاهية الاقتصادية والاجتماعية للمواطنين.</a:t>
            </a:r>
            <a:endParaRPr lang="en-US" sz="3200" b="1" dirty="0" smtClean="0"/>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p:cTn id="7" dur="500" fill="hold"/>
                                        <p:tgtEl>
                                          <p:spTgt spid="25603"/>
                                        </p:tgtEl>
                                        <p:attrNameLst>
                                          <p:attrName>ppt_w</p:attrName>
                                        </p:attrNameLst>
                                      </p:cBhvr>
                                      <p:tavLst>
                                        <p:tav tm="0">
                                          <p:val>
                                            <p:fltVal val="0"/>
                                          </p:val>
                                        </p:tav>
                                        <p:tav tm="100000">
                                          <p:val>
                                            <p:strVal val="#ppt_w"/>
                                          </p:val>
                                        </p:tav>
                                      </p:tavLst>
                                    </p:anim>
                                    <p:anim calcmode="lin" valueType="num">
                                      <p:cBhvr>
                                        <p:cTn id="8" dur="500" fill="hold"/>
                                        <p:tgtEl>
                                          <p:spTgt spid="2560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3.jpeg"/></Relationships>
</file>

<file path=ppt/theme/_rels/them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5.xml><?xml version="1.0" encoding="utf-8"?>
<a:theme xmlns:a="http://schemas.openxmlformats.org/drawingml/2006/main" name="1_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6.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Module</Template>
  <TotalTime>5598</TotalTime>
  <Words>1496</Words>
  <Application>Microsoft Office PowerPoint</Application>
  <PresentationFormat>On-screen Show (4:3)</PresentationFormat>
  <Paragraphs>105</Paragraphs>
  <Slides>23</Slides>
  <Notes>1</Notes>
  <HiddenSlides>0</HiddenSlides>
  <MMClips>0</MMClips>
  <ScaleCrop>false</ScaleCrop>
  <HeadingPairs>
    <vt:vector size="4" baseType="variant">
      <vt:variant>
        <vt:lpstr>Theme</vt:lpstr>
      </vt:variant>
      <vt:variant>
        <vt:i4>6</vt:i4>
      </vt:variant>
      <vt:variant>
        <vt:lpstr>Slide Titles</vt:lpstr>
      </vt:variant>
      <vt:variant>
        <vt:i4>23</vt:i4>
      </vt:variant>
    </vt:vector>
  </HeadingPairs>
  <TitlesOfParts>
    <vt:vector size="29" baseType="lpstr">
      <vt:lpstr>Flow</vt:lpstr>
      <vt:lpstr>Module</vt:lpstr>
      <vt:lpstr>Office Theme</vt:lpstr>
      <vt:lpstr>Opulent</vt:lpstr>
      <vt:lpstr>1_Trek</vt:lpstr>
      <vt:lpstr>1_Office Theme</vt:lpstr>
      <vt:lpstr>PowerPoint Presentation</vt:lpstr>
      <vt:lpstr>PowerPoint Presentation</vt:lpstr>
      <vt:lpstr>PowerPoint Presentation</vt:lpstr>
      <vt:lpstr>PowerPoint Presentation</vt:lpstr>
      <vt:lpstr>PowerPoint Presentation</vt:lpstr>
      <vt:lpstr>PowerPoint Presentation</vt:lpstr>
      <vt:lpstr>عرض أهداف المراجعة</vt:lpstr>
      <vt:lpstr>PowerPoint Presentation</vt:lpstr>
      <vt:lpstr>PowerPoint Presentation</vt:lpstr>
      <vt:lpstr>أهداف المراجعة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ALI SAHIUNY</cp:lastModifiedBy>
  <cp:revision>802</cp:revision>
  <cp:lastPrinted>1601-01-01T00:00:00Z</cp:lastPrinted>
  <dcterms:created xsi:type="dcterms:W3CDTF">1601-01-01T00:00:00Z</dcterms:created>
  <dcterms:modified xsi:type="dcterms:W3CDTF">2021-05-23T16:03:17Z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