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38" r:id="rId1"/>
    <p:sldMasterId id="2147484030" r:id="rId2"/>
    <p:sldMasterId id="2147484114" r:id="rId3"/>
    <p:sldMasterId id="2147484126" r:id="rId4"/>
    <p:sldMasterId id="2147484138" r:id="rId5"/>
  </p:sldMasterIdLst>
  <p:notesMasterIdLst>
    <p:notesMasterId r:id="rId44"/>
  </p:notesMasterIdLst>
  <p:handoutMasterIdLst>
    <p:handoutMasterId r:id="rId45"/>
  </p:handoutMasterIdLst>
  <p:sldIdLst>
    <p:sldId id="294" r:id="rId6"/>
    <p:sldId id="578" r:id="rId7"/>
    <p:sldId id="584" r:id="rId8"/>
    <p:sldId id="515" r:id="rId9"/>
    <p:sldId id="543" r:id="rId10"/>
    <p:sldId id="661" r:id="rId11"/>
    <p:sldId id="586" r:id="rId12"/>
    <p:sldId id="541" r:id="rId13"/>
    <p:sldId id="588" r:id="rId14"/>
    <p:sldId id="587" r:id="rId15"/>
    <p:sldId id="589" r:id="rId16"/>
    <p:sldId id="585" r:id="rId17"/>
    <p:sldId id="590" r:id="rId18"/>
    <p:sldId id="550" r:id="rId19"/>
    <p:sldId id="545" r:id="rId20"/>
    <p:sldId id="592" r:id="rId21"/>
    <p:sldId id="593" r:id="rId22"/>
    <p:sldId id="595" r:id="rId23"/>
    <p:sldId id="596" r:id="rId24"/>
    <p:sldId id="594" r:id="rId25"/>
    <p:sldId id="597" r:id="rId26"/>
    <p:sldId id="664" r:id="rId27"/>
    <p:sldId id="598" r:id="rId28"/>
    <p:sldId id="665" r:id="rId29"/>
    <p:sldId id="599" r:id="rId30"/>
    <p:sldId id="600" r:id="rId31"/>
    <p:sldId id="662" r:id="rId32"/>
    <p:sldId id="663" r:id="rId33"/>
    <p:sldId id="667" r:id="rId34"/>
    <p:sldId id="668" r:id="rId35"/>
    <p:sldId id="666" r:id="rId36"/>
    <p:sldId id="669" r:id="rId37"/>
    <p:sldId id="670" r:id="rId38"/>
    <p:sldId id="680" r:id="rId39"/>
    <p:sldId id="671" r:id="rId40"/>
    <p:sldId id="673" r:id="rId41"/>
    <p:sldId id="674" r:id="rId42"/>
    <p:sldId id="572" r:id="rId43"/>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Edwardian Script ITC" pitchFamily="66" charset="0"/>
        <a:ea typeface="+mn-ea"/>
        <a:cs typeface="Arial" pitchFamily="34" charset="0"/>
      </a:defRPr>
    </a:lvl1pPr>
    <a:lvl2pPr marL="457200" algn="r" rtl="1" fontAlgn="base">
      <a:spcBef>
        <a:spcPct val="0"/>
      </a:spcBef>
      <a:spcAft>
        <a:spcPct val="0"/>
      </a:spcAft>
      <a:defRPr kern="1200">
        <a:solidFill>
          <a:schemeClr val="tx1"/>
        </a:solidFill>
        <a:latin typeface="Edwardian Script ITC" pitchFamily="66" charset="0"/>
        <a:ea typeface="+mn-ea"/>
        <a:cs typeface="Arial" pitchFamily="34" charset="0"/>
      </a:defRPr>
    </a:lvl2pPr>
    <a:lvl3pPr marL="914400" algn="r" rtl="1" fontAlgn="base">
      <a:spcBef>
        <a:spcPct val="0"/>
      </a:spcBef>
      <a:spcAft>
        <a:spcPct val="0"/>
      </a:spcAft>
      <a:defRPr kern="1200">
        <a:solidFill>
          <a:schemeClr val="tx1"/>
        </a:solidFill>
        <a:latin typeface="Edwardian Script ITC" pitchFamily="66" charset="0"/>
        <a:ea typeface="+mn-ea"/>
        <a:cs typeface="Arial" pitchFamily="34" charset="0"/>
      </a:defRPr>
    </a:lvl3pPr>
    <a:lvl4pPr marL="1371600" algn="r" rtl="1" fontAlgn="base">
      <a:spcBef>
        <a:spcPct val="0"/>
      </a:spcBef>
      <a:spcAft>
        <a:spcPct val="0"/>
      </a:spcAft>
      <a:defRPr kern="1200">
        <a:solidFill>
          <a:schemeClr val="tx1"/>
        </a:solidFill>
        <a:latin typeface="Edwardian Script ITC" pitchFamily="66" charset="0"/>
        <a:ea typeface="+mn-ea"/>
        <a:cs typeface="Arial" pitchFamily="34" charset="0"/>
      </a:defRPr>
    </a:lvl4pPr>
    <a:lvl5pPr marL="1828800" algn="r" rtl="1" fontAlgn="base">
      <a:spcBef>
        <a:spcPct val="0"/>
      </a:spcBef>
      <a:spcAft>
        <a:spcPct val="0"/>
      </a:spcAft>
      <a:defRPr kern="1200">
        <a:solidFill>
          <a:schemeClr val="tx1"/>
        </a:solidFill>
        <a:latin typeface="Edwardian Script ITC" pitchFamily="66" charset="0"/>
        <a:ea typeface="+mn-ea"/>
        <a:cs typeface="Arial" pitchFamily="34" charset="0"/>
      </a:defRPr>
    </a:lvl5pPr>
    <a:lvl6pPr marL="2286000" algn="l" defTabSz="914400" rtl="0" eaLnBrk="1" latinLnBrk="0" hangingPunct="1">
      <a:defRPr kern="1200">
        <a:solidFill>
          <a:schemeClr val="tx1"/>
        </a:solidFill>
        <a:latin typeface="Edwardian Script ITC" pitchFamily="66" charset="0"/>
        <a:ea typeface="+mn-ea"/>
        <a:cs typeface="Arial" pitchFamily="34" charset="0"/>
      </a:defRPr>
    </a:lvl6pPr>
    <a:lvl7pPr marL="2743200" algn="l" defTabSz="914400" rtl="0" eaLnBrk="1" latinLnBrk="0" hangingPunct="1">
      <a:defRPr kern="1200">
        <a:solidFill>
          <a:schemeClr val="tx1"/>
        </a:solidFill>
        <a:latin typeface="Edwardian Script ITC" pitchFamily="66" charset="0"/>
        <a:ea typeface="+mn-ea"/>
        <a:cs typeface="Arial" pitchFamily="34" charset="0"/>
      </a:defRPr>
    </a:lvl7pPr>
    <a:lvl8pPr marL="3200400" algn="l" defTabSz="914400" rtl="0" eaLnBrk="1" latinLnBrk="0" hangingPunct="1">
      <a:defRPr kern="1200">
        <a:solidFill>
          <a:schemeClr val="tx1"/>
        </a:solidFill>
        <a:latin typeface="Edwardian Script ITC" pitchFamily="66" charset="0"/>
        <a:ea typeface="+mn-ea"/>
        <a:cs typeface="Arial" pitchFamily="34" charset="0"/>
      </a:defRPr>
    </a:lvl8pPr>
    <a:lvl9pPr marL="3657600" algn="l" defTabSz="914400" rtl="0" eaLnBrk="1" latinLnBrk="0" hangingPunct="1">
      <a:defRPr kern="1200">
        <a:solidFill>
          <a:schemeClr val="tx1"/>
        </a:solidFill>
        <a:latin typeface="Edwardian Script ITC" pitchFamily="66"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FFFF00"/>
    <a:srgbClr val="66FF33"/>
    <a:srgbClr val="000000"/>
    <a:srgbClr val="006600"/>
    <a:srgbClr val="DD9FAF"/>
    <a:srgbClr val="A9C6FF"/>
    <a:srgbClr val="FF66FF"/>
    <a:srgbClr val="FF6600"/>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0157" autoAdjust="0"/>
    <p:restoredTop sz="94180" autoAdjust="0"/>
  </p:normalViewPr>
  <p:slideViewPr>
    <p:cSldViewPr>
      <p:cViewPr>
        <p:scale>
          <a:sx n="50" d="100"/>
          <a:sy n="50" d="100"/>
        </p:scale>
        <p:origin x="-1698" y="-522"/>
      </p:cViewPr>
      <p:guideLst>
        <p:guide orient="horz" pos="2160"/>
        <p:guide pos="2880"/>
      </p:guideLst>
    </p:cSldViewPr>
  </p:slideViewPr>
  <p:outlineViewPr>
    <p:cViewPr>
      <p:scale>
        <a:sx n="33" d="100"/>
        <a:sy n="33" d="100"/>
      </p:scale>
      <p:origin x="0" y="3114"/>
    </p:cViewPr>
  </p:outlineViewPr>
  <p:notesTextViewPr>
    <p:cViewPr>
      <p:scale>
        <a:sx n="100" d="100"/>
        <a:sy n="100" d="100"/>
      </p:scale>
      <p:origin x="0" y="0"/>
    </p:cViewPr>
  </p:notesTextViewPr>
  <p:sorterViewPr>
    <p:cViewPr>
      <p:scale>
        <a:sx n="48" d="100"/>
        <a:sy n="48" d="100"/>
      </p:scale>
      <p:origin x="0" y="1770"/>
    </p:cViewPr>
  </p:sorterViewPr>
  <p:notesViewPr>
    <p:cSldViewPr>
      <p:cViewPr varScale="1">
        <p:scale>
          <a:sx n="53" d="100"/>
          <a:sy n="53" d="100"/>
        </p:scale>
        <p:origin x="-1842" y="-102"/>
      </p:cViewPr>
      <p:guideLst>
        <p:guide orient="horz" pos="2880"/>
        <p:guide pos="2160"/>
      </p:guideLst>
    </p:cSldViewPr>
  </p:notesViewPr>
  <p:gridSpacing cx="75895" cy="75895"/>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theme" Target="theme/theme1.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3965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cs typeface="Arial" pitchFamily="34" charset="0"/>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93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93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cs typeface="Arial" pitchFamily="34" charset="0"/>
              </a:defRPr>
            </a:lvl1pPr>
          </a:lstStyle>
          <a:p>
            <a:pPr>
              <a:defRPr/>
            </a:pPr>
            <a:fld id="{DC385046-1F00-493C-9ACD-F5374566A98A}" type="slidenum">
              <a:rPr lang="en-US"/>
              <a:pPr>
                <a:defRPr/>
              </a:pPr>
              <a:t>‹#›</a:t>
            </a:fld>
            <a:endParaRPr lang="en-US"/>
          </a:p>
        </p:txBody>
      </p:sp>
    </p:spTree>
    <p:extLst>
      <p:ext uri="{BB962C8B-B14F-4D97-AF65-F5344CB8AC3E}">
        <p14:creationId xmlns:p14="http://schemas.microsoft.com/office/powerpoint/2010/main" val="1676304167"/>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1</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2</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12</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29</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pPr>
              <a:defRPr/>
            </a:pPr>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pPr>
              <a:defRPr/>
            </a:pPr>
            <a:endParaRPr lang="en-US"/>
          </a:p>
        </p:txBody>
      </p:sp>
      <p:sp>
        <p:nvSpPr>
          <p:cNvPr id="7" name="Slide Number Placeholder 6"/>
          <p:cNvSpPr>
            <a:spLocks noGrp="1"/>
          </p:cNvSpPr>
          <p:nvPr>
            <p:ph type="sldNum" sz="quarter" idx="12"/>
          </p:nvPr>
        </p:nvSpPr>
        <p:spPr>
          <a:xfrm>
            <a:off x="8339328" y="1170432"/>
            <a:ext cx="733864" cy="201168"/>
          </a:xfrm>
        </p:spPr>
        <p:txBody>
          <a:bodyPr/>
          <a:lstStyle/>
          <a:p>
            <a:pPr>
              <a:defRPr/>
            </a:pPr>
            <a:fld id="{3917C20A-23E8-436A-9EAD-56B7A9E19741}"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a:xfrm>
            <a:off x="2640597" y="6377459"/>
            <a:ext cx="3836404" cy="365125"/>
          </a:xfrm>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pPr>
              <a:defRPr/>
            </a:pPr>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pPr>
              <a:defRPr/>
            </a:pPr>
            <a:fld id="{12C20615-2EEB-4200-841C-3868CFEB8318}" type="slidenum">
              <a:rPr lang="en-US" smtClean="0"/>
              <a:pPr>
                <a:defRPr/>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pPr>
              <a:defRPr/>
            </a:pP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A8484A06-91F3-4673-8094-9DA69091EE72}" type="slidenum">
              <a:rPr lang="en-US" smtClean="0"/>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pPr>
              <a:defRPr/>
            </a:pPr>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pPr>
              <a:defRPr/>
            </a:pPr>
            <a:fld id="{19F04618-FE45-4A7F-BC08-06DB9B228A8D}" type="slidenum">
              <a:rPr lang="en-US" smtClean="0"/>
              <a:pPr>
                <a:defRPr/>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pPr>
              <a:defRPr/>
            </a:pPr>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pPr>
              <a:defRPr/>
            </a:pPr>
            <a:fld id="{7AFF20F4-3163-40D5-8669-28F0D655234D}" type="slidenum">
              <a:rPr lang="en-US" smtClean="0"/>
              <a:pPr>
                <a:defRPr/>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p>
        </p:txBody>
      </p:sp>
      <p:sp>
        <p:nvSpPr>
          <p:cNvPr id="8" name="Footer Placeholder 7"/>
          <p:cNvSpPr>
            <a:spLocks noGrp="1"/>
          </p:cNvSpPr>
          <p:nvPr>
            <p:ph type="ftr" sz="quarter" idx="11"/>
          </p:nvPr>
        </p:nvSpPr>
        <p:spPr/>
        <p:txBody>
          <a:bodyPr/>
          <a:lstStyle>
            <a:extLst/>
          </a:lstStyle>
          <a:p>
            <a:pPr>
              <a:defRPr/>
            </a:pPr>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pPr>
              <a:defRPr/>
            </a:pPr>
            <a:fld id="{F523D27E-7DA3-448A-B1E9-6BB2FB7A786C}" type="slidenum">
              <a:rPr lang="en-US" smtClean="0"/>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a:defRPr/>
            </a:pPr>
            <a:endParaRPr lang="en-US"/>
          </a:p>
        </p:txBody>
      </p:sp>
      <p:sp>
        <p:nvSpPr>
          <p:cNvPr id="4" name="Footer Placeholder 3"/>
          <p:cNvSpPr>
            <a:spLocks noGrp="1"/>
          </p:cNvSpPr>
          <p:nvPr>
            <p:ph type="ftr" sz="quarter" idx="11"/>
          </p:nvPr>
        </p:nvSpPr>
        <p:spPr/>
        <p:txBody>
          <a:bodyPr/>
          <a:lstStyle>
            <a:extLst/>
          </a:lstStyle>
          <a:p>
            <a:pPr>
              <a:defRPr/>
            </a:pPr>
            <a:endParaRPr lang="en-US"/>
          </a:p>
        </p:txBody>
      </p:sp>
      <p:sp>
        <p:nvSpPr>
          <p:cNvPr id="5" name="Slide Number Placeholder 4"/>
          <p:cNvSpPr>
            <a:spLocks noGrp="1"/>
          </p:cNvSpPr>
          <p:nvPr>
            <p:ph type="sldNum" sz="quarter" idx="12"/>
          </p:nvPr>
        </p:nvSpPr>
        <p:spPr/>
        <p:txBody>
          <a:bodyPr/>
          <a:lstStyle>
            <a:extLst/>
          </a:lstStyle>
          <a:p>
            <a:pPr>
              <a:defRPr/>
            </a:pPr>
            <a:fld id="{795EDCDF-2394-4A21-92FA-CBA54C7C5372}" type="slidenum">
              <a:rPr lang="en-US" smtClean="0"/>
              <a:pPr>
                <a:defRPr/>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p>
        </p:txBody>
      </p:sp>
      <p:sp>
        <p:nvSpPr>
          <p:cNvPr id="3" name="Footer Placeholder 2"/>
          <p:cNvSpPr>
            <a:spLocks noGrp="1"/>
          </p:cNvSpPr>
          <p:nvPr>
            <p:ph type="ftr" sz="quarter" idx="11"/>
          </p:nvPr>
        </p:nvSpPr>
        <p:spPr/>
        <p:txBody>
          <a:bodyPr/>
          <a:lstStyle>
            <a:extLst/>
          </a:lstStyle>
          <a:p>
            <a:pPr>
              <a:defRPr/>
            </a:pPr>
            <a:endParaRPr lang="en-US"/>
          </a:p>
        </p:txBody>
      </p:sp>
      <p:sp>
        <p:nvSpPr>
          <p:cNvPr id="4" name="Slide Number Placeholder 3"/>
          <p:cNvSpPr>
            <a:spLocks noGrp="1"/>
          </p:cNvSpPr>
          <p:nvPr>
            <p:ph type="sldNum" sz="quarter" idx="12"/>
          </p:nvPr>
        </p:nvSpPr>
        <p:spPr/>
        <p:txBody>
          <a:bodyPr/>
          <a:lstStyle>
            <a:extLst/>
          </a:lstStyle>
          <a:p>
            <a:pPr>
              <a:defRPr/>
            </a:pPr>
            <a:fld id="{97B052AD-D30C-4935-8D8A-5DB7F4647FBB}"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pPr>
              <a:defRPr/>
            </a:pPr>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pPr>
              <a:defRPr/>
            </a:pPr>
            <a:fld id="{4D93F67A-1804-4D7F-8C02-038552F49CCD}" type="slidenum">
              <a:rPr lang="en-US" smtClean="0"/>
              <a:pPr>
                <a:defRPr/>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pPr>
              <a:defRPr/>
            </a:pPr>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pPr>
              <a:defRPr/>
            </a:pPr>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pPr>
              <a:defRPr/>
            </a:pPr>
            <a:fld id="{3917C20A-23E8-436A-9EAD-56B7A9E19741}" type="slidenum">
              <a:rPr lang="en-US" smtClean="0"/>
              <a:pPr>
                <a:defRPr/>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pPr>
              <a:defRPr/>
            </a:pPr>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5F79BC50-87AC-4350-9CB0-BCB8A6CB7796}" type="slidenum">
              <a:rPr lang="en-US" smtClean="0"/>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C53D9A44-12AB-4790-AEA6-3D8F381DF98B}" type="slidenum">
              <a:rPr lang="en-US" smtClean="0"/>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pPr>
              <a:defRPr/>
            </a:pPr>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pPr>
              <a:defRPr/>
            </a:pPr>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pPr>
              <a:defRPr/>
            </a:pPr>
            <a:endParaRPr lang="en-US"/>
          </a:p>
        </p:txBody>
      </p:sp>
      <p:sp>
        <p:nvSpPr>
          <p:cNvPr id="5" name="Footer Placeholder 4"/>
          <p:cNvSpPr>
            <a:spLocks noGrp="1"/>
          </p:cNvSpPr>
          <p:nvPr>
            <p:ph type="ftr" sz="quarter" idx="11"/>
          </p:nvPr>
        </p:nvSpPr>
        <p:spPr>
          <a:xfrm>
            <a:off x="457200" y="6480969"/>
            <a:ext cx="4260056" cy="300831"/>
          </a:xfrm>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pPr>
              <a:defRPr/>
            </a:pPr>
            <a:endParaRPr lang="en-US"/>
          </a:p>
        </p:txBody>
      </p:sp>
      <p:sp>
        <p:nvSpPr>
          <p:cNvPr id="5" name="Footer Placeholder 4"/>
          <p:cNvSpPr>
            <a:spLocks noGrp="1"/>
          </p:cNvSpPr>
          <p:nvPr>
            <p:ph type="ftr" sz="quarter" idx="11"/>
          </p:nvPr>
        </p:nvSpPr>
        <p:spPr>
          <a:xfrm>
            <a:off x="2619376" y="6480969"/>
            <a:ext cx="4260056" cy="300831"/>
          </a:xfrm>
        </p:spPr>
        <p:txBody>
          <a:bodyPr/>
          <a:lstStyle/>
          <a:p>
            <a:pPr>
              <a:defRPr/>
            </a:pPr>
            <a:endParaRPr lang="en-US"/>
          </a:p>
        </p:txBody>
      </p:sp>
      <p:sp>
        <p:nvSpPr>
          <p:cNvPr id="6" name="Slide Number Placeholder 5"/>
          <p:cNvSpPr>
            <a:spLocks noGrp="1"/>
          </p:cNvSpPr>
          <p:nvPr>
            <p:ph type="sldNum" sz="quarter" idx="12"/>
          </p:nvPr>
        </p:nvSpPr>
        <p:spPr>
          <a:xfrm>
            <a:off x="8451056" y="809624"/>
            <a:ext cx="502920" cy="300831"/>
          </a:xfrm>
        </p:spPr>
        <p:txBody>
          <a:bodyPr/>
          <a:lstStyle/>
          <a:p>
            <a:pPr>
              <a:defRPr/>
            </a:pPr>
            <a:fld id="{19F04618-FE45-4A7F-BC08-06DB9B228A8D}" type="slidenum">
              <a:rPr lang="en-US" smtClean="0"/>
              <a:pPr>
                <a:defRPr/>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pPr>
              <a:defRPr/>
            </a:pPr>
            <a:endParaRPr lang="en-US"/>
          </a:p>
        </p:txBody>
      </p:sp>
      <p:sp>
        <p:nvSpPr>
          <p:cNvPr id="6" name="Footer Placeholder 5"/>
          <p:cNvSpPr>
            <a:spLocks noGrp="1"/>
          </p:cNvSpPr>
          <p:nvPr>
            <p:ph type="ftr" sz="quarter" idx="11"/>
          </p:nvPr>
        </p:nvSpPr>
        <p:spPr>
          <a:xfrm>
            <a:off x="457200" y="6480969"/>
            <a:ext cx="4260056" cy="301752"/>
          </a:xfrm>
        </p:spPr>
        <p:txBody>
          <a:bodyPr/>
          <a:lstStyle/>
          <a:p>
            <a:pPr>
              <a:defRPr/>
            </a:pPr>
            <a:endParaRPr lang="en-US"/>
          </a:p>
        </p:txBody>
      </p:sp>
      <p:sp>
        <p:nvSpPr>
          <p:cNvPr id="7" name="Slide Number Placeholder 6"/>
          <p:cNvSpPr>
            <a:spLocks noGrp="1"/>
          </p:cNvSpPr>
          <p:nvPr>
            <p:ph type="sldNum" sz="quarter" idx="12"/>
          </p:nvPr>
        </p:nvSpPr>
        <p:spPr>
          <a:xfrm>
            <a:off x="7589520" y="6480969"/>
            <a:ext cx="502920" cy="301752"/>
          </a:xfrm>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pPr>
              <a:defRPr/>
            </a:pPr>
            <a:endParaRPr lang="en-US"/>
          </a:p>
        </p:txBody>
      </p:sp>
      <p:sp>
        <p:nvSpPr>
          <p:cNvPr id="8" name="Footer Placeholder 7"/>
          <p:cNvSpPr>
            <a:spLocks noGrp="1"/>
          </p:cNvSpPr>
          <p:nvPr>
            <p:ph type="ftr" sz="quarter" idx="11"/>
          </p:nvPr>
        </p:nvSpPr>
        <p:spPr>
          <a:xfrm>
            <a:off x="457200" y="6480969"/>
            <a:ext cx="4261104" cy="301752"/>
          </a:xfrm>
        </p:spPr>
        <p:txBody>
          <a:bodyPr/>
          <a:lstStyle/>
          <a:p>
            <a:pPr>
              <a:defRPr/>
            </a:pPr>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pPr>
              <a:defRPr/>
            </a:pPr>
            <a:fld id="{F523D27E-7DA3-448A-B1E9-6BB2FB7A786C}"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pPr>
              <a:defRPr/>
            </a:pPr>
            <a:endParaRPr lang="en-US"/>
          </a:p>
        </p:txBody>
      </p:sp>
      <p:sp>
        <p:nvSpPr>
          <p:cNvPr id="3" name="Footer Placeholder 2"/>
          <p:cNvSpPr>
            <a:spLocks noGrp="1"/>
          </p:cNvSpPr>
          <p:nvPr>
            <p:ph type="ftr" sz="quarter" idx="11"/>
          </p:nvPr>
        </p:nvSpPr>
        <p:spPr>
          <a:xfrm>
            <a:off x="457200" y="6481890"/>
            <a:ext cx="4260056" cy="300831"/>
          </a:xfrm>
        </p:spPr>
        <p:txBody>
          <a:bodyPr/>
          <a:lstStyle/>
          <a:p>
            <a:pPr>
              <a:defRPr/>
            </a:pPr>
            <a:endParaRPr lang="en-US"/>
          </a:p>
        </p:txBody>
      </p:sp>
      <p:sp>
        <p:nvSpPr>
          <p:cNvPr id="4" name="Slide Number Placeholder 3"/>
          <p:cNvSpPr>
            <a:spLocks noGrp="1"/>
          </p:cNvSpPr>
          <p:nvPr>
            <p:ph type="sldNum" sz="quarter" idx="12"/>
          </p:nvPr>
        </p:nvSpPr>
        <p:spPr>
          <a:xfrm>
            <a:off x="7589520" y="6480969"/>
            <a:ext cx="502920" cy="301752"/>
          </a:xfrm>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pPr>
              <a:defRPr/>
            </a:pPr>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pPr>
              <a:defRPr/>
            </a:pPr>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pPr>
              <a:defRPr/>
            </a:pPr>
            <a:fld id="{4D93F67A-1804-4D7F-8C02-038552F49CCD}"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pPr>
              <a:defRPr/>
            </a:pPr>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pPr>
              <a:defRPr/>
            </a:pPr>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pPr>
              <a:defRPr/>
            </a:pPr>
            <a:fld id="{3917C20A-23E8-436A-9EAD-56B7A9E19741}"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pPr>
              <a:defRPr/>
            </a:pPr>
            <a:endParaRPr lang="en-US"/>
          </a:p>
        </p:txBody>
      </p:sp>
      <p:sp>
        <p:nvSpPr>
          <p:cNvPr id="6" name="عنصر نائب للتذييل 5"/>
          <p:cNvSpPr>
            <a:spLocks noGrp="1"/>
          </p:cNvSpPr>
          <p:nvPr>
            <p:ph type="ftr" sz="quarter" idx="11"/>
          </p:nvPr>
        </p:nvSpPr>
        <p:spPr/>
        <p:txBody>
          <a:bodyPr/>
          <a:lstStyle/>
          <a:p>
            <a:pPr>
              <a:defRPr/>
            </a:pPr>
            <a:endParaRPr lang="en-US"/>
          </a:p>
        </p:txBody>
      </p:sp>
      <p:sp>
        <p:nvSpPr>
          <p:cNvPr id="7" name="عنصر نائب لرقم الشريحة 6"/>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pPr>
              <a:defRPr/>
            </a:pPr>
            <a:endParaRPr lang="en-US"/>
          </a:p>
        </p:txBody>
      </p:sp>
      <p:sp>
        <p:nvSpPr>
          <p:cNvPr id="8" name="عنصر نائب للتذييل 7"/>
          <p:cNvSpPr>
            <a:spLocks noGrp="1"/>
          </p:cNvSpPr>
          <p:nvPr>
            <p:ph type="ftr" sz="quarter" idx="11"/>
          </p:nvPr>
        </p:nvSpPr>
        <p:spPr/>
        <p:txBody>
          <a:bodyPr/>
          <a:lstStyle/>
          <a:p>
            <a:pPr>
              <a:defRPr/>
            </a:pPr>
            <a:endParaRPr lang="en-US"/>
          </a:p>
        </p:txBody>
      </p:sp>
      <p:sp>
        <p:nvSpPr>
          <p:cNvPr id="9" name="عنصر نائب لرقم الشريحة 8"/>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pPr>
              <a:defRPr/>
            </a:pPr>
            <a:endParaRPr lang="en-US"/>
          </a:p>
        </p:txBody>
      </p:sp>
      <p:sp>
        <p:nvSpPr>
          <p:cNvPr id="4" name="عنصر نائب للتذييل 3"/>
          <p:cNvSpPr>
            <a:spLocks noGrp="1"/>
          </p:cNvSpPr>
          <p:nvPr>
            <p:ph type="ftr" sz="quarter" idx="11"/>
          </p:nvPr>
        </p:nvSpPr>
        <p:spPr/>
        <p:txBody>
          <a:bodyPr/>
          <a:lstStyle/>
          <a:p>
            <a:pPr>
              <a:defRPr/>
            </a:pPr>
            <a:endParaRPr lang="en-US"/>
          </a:p>
        </p:txBody>
      </p:sp>
      <p:sp>
        <p:nvSpPr>
          <p:cNvPr id="5" name="عنصر نائب لرقم الشريحة 4"/>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pPr>
              <a:defRPr/>
            </a:pPr>
            <a:endParaRPr lang="en-US"/>
          </a:p>
        </p:txBody>
      </p:sp>
      <p:sp>
        <p:nvSpPr>
          <p:cNvPr id="3" name="عنصر نائب للتذييل 2"/>
          <p:cNvSpPr>
            <a:spLocks noGrp="1"/>
          </p:cNvSpPr>
          <p:nvPr>
            <p:ph type="ftr" sz="quarter" idx="11"/>
          </p:nvPr>
        </p:nvSpPr>
        <p:spPr/>
        <p:txBody>
          <a:bodyPr/>
          <a:lstStyle/>
          <a:p>
            <a:pPr>
              <a:defRPr/>
            </a:pPr>
            <a:endParaRPr lang="en-US"/>
          </a:p>
        </p:txBody>
      </p:sp>
      <p:sp>
        <p:nvSpPr>
          <p:cNvPr id="4" name="عنصر نائب لرقم الشريحة 3"/>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pPr>
              <a:defRPr/>
            </a:pPr>
            <a:endParaRPr lang="en-US"/>
          </a:p>
        </p:txBody>
      </p:sp>
      <p:sp>
        <p:nvSpPr>
          <p:cNvPr id="6" name="عنصر نائب للتذييل 5"/>
          <p:cNvSpPr>
            <a:spLocks noGrp="1"/>
          </p:cNvSpPr>
          <p:nvPr>
            <p:ph type="ftr" sz="quarter" idx="11"/>
          </p:nvPr>
        </p:nvSpPr>
        <p:spPr/>
        <p:txBody>
          <a:bodyPr/>
          <a:lstStyle/>
          <a:p>
            <a:pPr>
              <a:defRPr/>
            </a:pPr>
            <a:endParaRPr lang="en-US"/>
          </a:p>
        </p:txBody>
      </p:sp>
      <p:sp>
        <p:nvSpPr>
          <p:cNvPr id="7" name="عنصر نائب لرقم الشريحة 6"/>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pPr>
              <a:defRPr/>
            </a:pPr>
            <a:endParaRPr lang="en-US"/>
          </a:p>
        </p:txBody>
      </p:sp>
      <p:sp>
        <p:nvSpPr>
          <p:cNvPr id="6" name="عنصر نائب للتذييل 5"/>
          <p:cNvSpPr>
            <a:spLocks noGrp="1"/>
          </p:cNvSpPr>
          <p:nvPr>
            <p:ph type="ftr" sz="quarter" idx="11"/>
          </p:nvPr>
        </p:nvSpPr>
        <p:spPr/>
        <p:txBody>
          <a:bodyPr/>
          <a:lstStyle/>
          <a:p>
            <a:pPr>
              <a:defRPr/>
            </a:pPr>
            <a:endParaRPr lang="en-US"/>
          </a:p>
        </p:txBody>
      </p:sp>
      <p:sp>
        <p:nvSpPr>
          <p:cNvPr id="7" name="عنصر نائب لرقم الشريحة 6"/>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pPr>
              <a:defRPr/>
            </a:pPr>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a:defRPr/>
            </a:pPr>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4031" r:id="rId1"/>
    <p:sldLayoutId id="2147484032" r:id="rId2"/>
    <p:sldLayoutId id="2147484033" r:id="rId3"/>
    <p:sldLayoutId id="2147484034" r:id="rId4"/>
    <p:sldLayoutId id="2147484035" r:id="rId5"/>
    <p:sldLayoutId id="2147484036" r:id="rId6"/>
    <p:sldLayoutId id="2147484037" r:id="rId7"/>
    <p:sldLayoutId id="2147484038" r:id="rId8"/>
    <p:sldLayoutId id="2147484039" r:id="rId9"/>
    <p:sldLayoutId id="2147484040" r:id="rId10"/>
    <p:sldLayoutId id="214748404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pPr>
              <a:defRPr/>
            </a:pPr>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pPr>
              <a:defRPr/>
            </a:pPr>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pPr>
              <a:defRPr/>
            </a:pPr>
            <a:fld id="{90530CB8-2FB2-408E-8C00-FF68A18781D7}" type="slidenum">
              <a:rPr lang="en-US" smtClean="0"/>
              <a:pPr>
                <a:defRPr/>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4115" r:id="rId1"/>
    <p:sldLayoutId id="2147484116" r:id="rId2"/>
    <p:sldLayoutId id="2147484117" r:id="rId3"/>
    <p:sldLayoutId id="2147484118" r:id="rId4"/>
    <p:sldLayoutId id="2147484119" r:id="rId5"/>
    <p:sldLayoutId id="2147484120" r:id="rId6"/>
    <p:sldLayoutId id="2147484121" r:id="rId7"/>
    <p:sldLayoutId id="2147484122" r:id="rId8"/>
    <p:sldLayoutId id="2147484123" r:id="rId9"/>
    <p:sldLayoutId id="2147484124" r:id="rId10"/>
    <p:sldLayoutId id="2147484125" r:id="rId11"/>
  </p:sldLayoutIdLst>
  <p:txStyles>
    <p:titleStyle>
      <a:lvl1pPr marL="54864" algn="r" rtl="1"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r" rtl="1"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r" rtl="1"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r" rtl="1"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r" rtl="1"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r" rtl="1"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r" rtl="1"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pPr>
              <a:defRPr/>
            </a:pPr>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pPr>
              <a:defRPr/>
            </a:pPr>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pPr>
              <a:defRPr/>
            </a:pPr>
            <a:fld id="{90530CB8-2FB2-408E-8C00-FF68A18781D7}"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4127" r:id="rId1"/>
    <p:sldLayoutId id="2147484128" r:id="rId2"/>
    <p:sldLayoutId id="2147484129" r:id="rId3"/>
    <p:sldLayoutId id="2147484130" r:id="rId4"/>
    <p:sldLayoutId id="2147484131" r:id="rId5"/>
    <p:sldLayoutId id="2147484132" r:id="rId6"/>
    <p:sldLayoutId id="2147484133" r:id="rId7"/>
    <p:sldLayoutId id="2147484134" r:id="rId8"/>
    <p:sldLayoutId id="2147484135" r:id="rId9"/>
    <p:sldLayoutId id="2147484136" r:id="rId10"/>
    <p:sldLayoutId id="2147484137" r:id="rId11"/>
  </p:sldLayoutIdLst>
  <p:txStyles>
    <p:titleStyle>
      <a:lvl1pPr marL="484632" algn="l" rtl="1"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r" rtl="1"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r" rtl="1"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r" rtl="1"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r" rtl="1"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a:defRPr/>
            </a:pPr>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a:defRPr/>
            </a:pPr>
            <a:endParaRPr lang="en-US"/>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4139" r:id="rId1"/>
    <p:sldLayoutId id="2147484140" r:id="rId2"/>
    <p:sldLayoutId id="2147484141" r:id="rId3"/>
    <p:sldLayoutId id="2147484142" r:id="rId4"/>
    <p:sldLayoutId id="2147484143" r:id="rId5"/>
    <p:sldLayoutId id="2147484144" r:id="rId6"/>
    <p:sldLayoutId id="2147484145" r:id="rId7"/>
    <p:sldLayoutId id="2147484146" r:id="rId8"/>
    <p:sldLayoutId id="2147484147" r:id="rId9"/>
    <p:sldLayoutId id="2147484148" r:id="rId10"/>
    <p:sldLayoutId id="214748414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8.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8371" name="Oval 3"/>
          <p:cNvSpPr>
            <a:spLocks noChangeArrowheads="1"/>
          </p:cNvSpPr>
          <p:nvPr/>
        </p:nvSpPr>
        <p:spPr bwMode="auto">
          <a:xfrm>
            <a:off x="381000" y="2057400"/>
            <a:ext cx="8458200" cy="2562225"/>
          </a:xfrm>
          <a:prstGeom prst="ellipse">
            <a:avLst/>
          </a:prstGeom>
          <a:solidFill>
            <a:srgbClr val="C00000"/>
          </a:solidFill>
          <a:ln w="76200" algn="ctr">
            <a:solidFill>
              <a:srgbClr val="FFCCFF"/>
            </a:solidFill>
            <a:round/>
            <a:headEnd/>
            <a:tailEnd/>
          </a:ln>
          <a:effectLst/>
        </p:spPr>
        <p:txBody>
          <a:bodyPr wrap="none" anchor="ctr"/>
          <a:lstStyle/>
          <a:p>
            <a:pPr marL="342900" indent="-342900" algn="ctr">
              <a:spcBef>
                <a:spcPct val="20000"/>
              </a:spcBef>
              <a:defRPr/>
            </a:pPr>
            <a:r>
              <a:rPr lang="ar-SA" sz="7200" b="1" dirty="0">
                <a:solidFill>
                  <a:schemeClr val="bg1"/>
                </a:solidFill>
                <a:effectLst>
                  <a:outerShdw blurRad="38100" dist="38100" dir="2700000" algn="tl">
                    <a:srgbClr val="000000"/>
                  </a:outerShdw>
                </a:effectLst>
                <a:latin typeface="Monotype Koufi" pitchFamily="2" charset="-78"/>
                <a:ea typeface="Monotype Koufi" pitchFamily="2" charset="-78"/>
                <a:cs typeface="Monotype Koufi" pitchFamily="2" charset="-78"/>
              </a:rPr>
              <a:t>بسم الله الرحمن الرحيم</a:t>
            </a:r>
            <a:endParaRPr lang="en-US" sz="7200" b="1" dirty="0">
              <a:solidFill>
                <a:schemeClr val="bg1"/>
              </a:solidFill>
              <a:effectLst>
                <a:outerShdw blurRad="38100" dist="38100" dir="2700000" algn="tl">
                  <a:srgbClr val="000000"/>
                </a:outerShdw>
              </a:effectLst>
              <a:latin typeface="Times New Roman" pitchFamily="18" charset="0"/>
              <a:ea typeface="Monotype Koufi" pitchFamily="2" charset="-78"/>
              <a:cs typeface="Monotype Koufi" pitchFamily="2" charset="-78"/>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570369" name="Rectangle 1"/>
          <p:cNvSpPr>
            <a:spLocks noChangeArrowheads="1"/>
          </p:cNvSpPr>
          <p:nvPr/>
        </p:nvSpPr>
        <p:spPr bwMode="auto">
          <a:xfrm>
            <a:off x="152400" y="304800"/>
            <a:ext cx="8839200" cy="6001643"/>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000" b="1" u="sng" dirty="0" err="1" smtClean="0">
                <a:solidFill>
                  <a:srgbClr val="FF0000"/>
                </a:solidFill>
              </a:rPr>
              <a:t>اولاً</a:t>
            </a:r>
            <a:r>
              <a:rPr lang="ar-SA" sz="4000" b="1" u="sng" dirty="0" smtClean="0">
                <a:solidFill>
                  <a:srgbClr val="FF0000"/>
                </a:solidFill>
              </a:rPr>
              <a:t>: هدف حماية المنشأة: </a:t>
            </a:r>
            <a:endParaRPr lang="en-US" sz="4000" b="1" u="sng" dirty="0" smtClean="0">
              <a:solidFill>
                <a:srgbClr val="FF0000"/>
              </a:solidFill>
            </a:endParaRPr>
          </a:p>
          <a:p>
            <a:pPr algn="just"/>
            <a:r>
              <a:rPr lang="ar-SA" sz="4000" b="1" dirty="0" smtClean="0">
                <a:solidFill>
                  <a:srgbClr val="3333FF"/>
                </a:solidFill>
              </a:rPr>
              <a:t>وذلك بمراجعة الأحداث الماضية بغرض: </a:t>
            </a:r>
            <a:endParaRPr lang="en-US" sz="4000" b="1" dirty="0" smtClean="0">
              <a:solidFill>
                <a:srgbClr val="3333FF"/>
              </a:solidFill>
            </a:endParaRPr>
          </a:p>
          <a:p>
            <a:pPr marL="342900" lvl="0" indent="-342900" algn="just">
              <a:buFont typeface="+mj-lt"/>
              <a:buAutoNum type="arabicPeriod"/>
            </a:pPr>
            <a:r>
              <a:rPr lang="ar-SA" sz="3600" b="1" dirty="0" smtClean="0">
                <a:latin typeface="+mj-lt"/>
              </a:rPr>
              <a:t>التحقق من دقة وتطبيق الرقابة المحاسبية ومن مدى إمكانية الاعتماد على البيانات المحاسبية .</a:t>
            </a:r>
            <a:endParaRPr lang="en-US" sz="3600" b="1" dirty="0" smtClean="0">
              <a:latin typeface="+mj-lt"/>
            </a:endParaRPr>
          </a:p>
          <a:p>
            <a:pPr marL="342900" lvl="0" indent="-342900" algn="just">
              <a:buFont typeface="+mj-lt"/>
              <a:buAutoNum type="arabicPeriod"/>
            </a:pPr>
            <a:r>
              <a:rPr lang="ar-SA" sz="3600" b="1" dirty="0" smtClean="0">
                <a:latin typeface="+mj-lt"/>
              </a:rPr>
              <a:t>أن تكون أصول المنشأة في مأمن من السرقة والإهمال </a:t>
            </a:r>
            <a:endParaRPr lang="en-US" sz="3600" b="1" dirty="0" smtClean="0">
              <a:latin typeface="+mj-lt"/>
            </a:endParaRPr>
          </a:p>
          <a:p>
            <a:pPr marL="342900" lvl="0" indent="-342900" algn="just">
              <a:buFont typeface="+mj-lt"/>
              <a:buAutoNum type="arabicPeriod"/>
            </a:pPr>
            <a:r>
              <a:rPr lang="ar-SA" sz="3600" b="1" dirty="0" smtClean="0">
                <a:latin typeface="+mj-lt"/>
              </a:rPr>
              <a:t>تقويم إجراءات الضبط </a:t>
            </a:r>
            <a:r>
              <a:rPr lang="ar-SA" sz="3600" b="1" dirty="0" err="1" smtClean="0">
                <a:latin typeface="+mj-lt"/>
              </a:rPr>
              <a:t>الداخلى</a:t>
            </a:r>
            <a:r>
              <a:rPr lang="ar-SA" sz="3600" b="1" dirty="0" smtClean="0">
                <a:latin typeface="+mj-lt"/>
              </a:rPr>
              <a:t> .</a:t>
            </a:r>
          </a:p>
          <a:p>
            <a:pPr lvl="0" algn="just"/>
            <a:r>
              <a:rPr lang="ar-SA" sz="4000" b="1" dirty="0" smtClean="0">
                <a:solidFill>
                  <a:srgbClr val="006600"/>
                </a:solidFill>
                <a:latin typeface="+mj-lt"/>
              </a:rPr>
              <a:t>ولما كان للمراجع </a:t>
            </a:r>
            <a:r>
              <a:rPr lang="ar-SA" sz="4000" b="1" dirty="0" err="1" smtClean="0">
                <a:solidFill>
                  <a:srgbClr val="006600"/>
                </a:solidFill>
                <a:latin typeface="+mj-lt"/>
              </a:rPr>
              <a:t>الداخلى</a:t>
            </a:r>
            <a:r>
              <a:rPr lang="ar-SA" sz="4000" b="1" dirty="0" smtClean="0">
                <a:solidFill>
                  <a:srgbClr val="006600"/>
                </a:solidFill>
                <a:latin typeface="+mj-lt"/>
              </a:rPr>
              <a:t> من الوقت ما يمكنه من تقويم جميع </a:t>
            </a:r>
            <a:r>
              <a:rPr lang="ar-SA" sz="4000" b="1" dirty="0" err="1" smtClean="0">
                <a:solidFill>
                  <a:srgbClr val="006600"/>
                </a:solidFill>
                <a:latin typeface="+mj-lt"/>
              </a:rPr>
              <a:t>اوجه</a:t>
            </a:r>
            <a:r>
              <a:rPr lang="ar-SA" sz="4000" b="1" dirty="0" smtClean="0">
                <a:solidFill>
                  <a:srgbClr val="006600"/>
                </a:solidFill>
                <a:latin typeface="+mj-lt"/>
              </a:rPr>
              <a:t> الرقابة الداخلية فإن هدف الحماية هذا يطلق عليه اسم المراجعة المالية </a:t>
            </a:r>
            <a:r>
              <a:rPr lang="en-US" sz="4000" b="1" dirty="0" smtClean="0">
                <a:solidFill>
                  <a:srgbClr val="006600"/>
                </a:solidFill>
                <a:latin typeface="+mj-lt"/>
              </a:rPr>
              <a:t>Financial Auditing </a:t>
            </a:r>
            <a:r>
              <a:rPr lang="ar-SA" sz="4000" b="1" dirty="0" smtClean="0">
                <a:solidFill>
                  <a:srgbClr val="006600"/>
                </a:solidFill>
                <a:latin typeface="+mj-lt"/>
              </a:rPr>
              <a:t>.</a:t>
            </a:r>
            <a:endParaRPr lang="en-US" sz="4000" b="1" dirty="0">
              <a:solidFill>
                <a:srgbClr val="006600"/>
              </a:solidFill>
              <a:latin typeface="+mj-lt"/>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570369"/>
                                        </p:tgtEl>
                                        <p:attrNameLst>
                                          <p:attrName>style.visibility</p:attrName>
                                        </p:attrNameLst>
                                      </p:cBhvr>
                                      <p:to>
                                        <p:strVal val="visible"/>
                                      </p:to>
                                    </p:set>
                                    <p:animScale>
                                      <p:cBhvr>
                                        <p:cTn id="7" dur="1000" decel="50000" fill="hold">
                                          <p:stCondLst>
                                            <p:cond delay="0"/>
                                          </p:stCondLst>
                                        </p:cTn>
                                        <p:tgtEl>
                                          <p:spTgt spid="5703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70369"/>
                                        </p:tgtEl>
                                        <p:attrNameLst>
                                          <p:attrName>ppt_x</p:attrName>
                                          <p:attrName>ppt_y</p:attrName>
                                        </p:attrNameLst>
                                      </p:cBhvr>
                                    </p:animMotion>
                                    <p:animEffect transition="in" filter="fade">
                                      <p:cBhvr>
                                        <p:cTn id="9" dur="1000"/>
                                        <p:tgtEl>
                                          <p:spTgt spid="570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036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570369" name="Rectangle 1"/>
          <p:cNvSpPr>
            <a:spLocks noChangeArrowheads="1"/>
          </p:cNvSpPr>
          <p:nvPr/>
        </p:nvSpPr>
        <p:spPr bwMode="auto">
          <a:xfrm>
            <a:off x="228600" y="381000"/>
            <a:ext cx="8686800" cy="6247864"/>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000" b="1" u="sng" dirty="0" smtClean="0">
                <a:solidFill>
                  <a:srgbClr val="FF0000"/>
                </a:solidFill>
              </a:rPr>
              <a:t>ثانياً: هدف التقويم: </a:t>
            </a:r>
            <a:endParaRPr lang="en-US" sz="4000" b="1" u="sng" dirty="0" smtClean="0">
              <a:solidFill>
                <a:srgbClr val="FF0000"/>
              </a:solidFill>
            </a:endParaRPr>
          </a:p>
          <a:p>
            <a:pPr algn="just"/>
            <a:r>
              <a:rPr lang="ar-SA" sz="4000" b="1" dirty="0" smtClean="0"/>
              <a:t>هذا الهدف يُعد امتداداً لمراجعة الأحداث المالية ويعنى بضمان التأكد من أن كل جزء من نشاط المنشأة موضع  مراقبة، لذا فإن تحقيق هذا الهدف يكون بإيجاد برنامج للمراجعة الداخلية من خلال الخريطة التنظيمية للمنشأة وليس من خلال تقاريرها المالية. فالمراجع </a:t>
            </a:r>
            <a:r>
              <a:rPr lang="ar-SA" sz="4000" b="1" dirty="0" err="1" smtClean="0"/>
              <a:t>الداخلى</a:t>
            </a:r>
            <a:r>
              <a:rPr lang="ar-SA" sz="4000" b="1" dirty="0" smtClean="0"/>
              <a:t> يقوم هنا مدى </a:t>
            </a:r>
            <a:r>
              <a:rPr lang="ar-SA" sz="4000" b="1" dirty="0" err="1" smtClean="0"/>
              <a:t>إتساق</a:t>
            </a:r>
            <a:r>
              <a:rPr lang="ar-SA" sz="4000" b="1" dirty="0" smtClean="0"/>
              <a:t> أهداف الأنظمة الفرعية مع الهدف الرئيسي الذي وضعته الإدارة العليا أو بمعنى آخر مدى تمشى النظام مع ما تبتغيه الإدارة </a:t>
            </a:r>
            <a:endParaRPr lang="en-US" sz="4000" b="1"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570369"/>
                                        </p:tgtEl>
                                        <p:attrNameLst>
                                          <p:attrName>style.visibility</p:attrName>
                                        </p:attrNameLst>
                                      </p:cBhvr>
                                      <p:to>
                                        <p:strVal val="visible"/>
                                      </p:to>
                                    </p:set>
                                    <p:animScale>
                                      <p:cBhvr>
                                        <p:cTn id="7" dur="1000" decel="50000" fill="hold">
                                          <p:stCondLst>
                                            <p:cond delay="0"/>
                                          </p:stCondLst>
                                        </p:cTn>
                                        <p:tgtEl>
                                          <p:spTgt spid="5703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70369"/>
                                        </p:tgtEl>
                                        <p:attrNameLst>
                                          <p:attrName>ppt_x</p:attrName>
                                          <p:attrName>ppt_y</p:attrName>
                                        </p:attrNameLst>
                                      </p:cBhvr>
                                    </p:animMotion>
                                    <p:animEffect transition="in" filter="fade">
                                      <p:cBhvr>
                                        <p:cTn id="9" dur="1000"/>
                                        <p:tgtEl>
                                          <p:spTgt spid="570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036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8371" name="Oval 3"/>
          <p:cNvSpPr>
            <a:spLocks noChangeArrowheads="1"/>
          </p:cNvSpPr>
          <p:nvPr/>
        </p:nvSpPr>
        <p:spPr bwMode="auto">
          <a:xfrm>
            <a:off x="381000" y="609600"/>
            <a:ext cx="8458200" cy="5334000"/>
          </a:xfrm>
          <a:prstGeom prst="ellipse">
            <a:avLst/>
          </a:prstGeom>
          <a:solidFill>
            <a:schemeClr val="bg1">
              <a:lumMod val="95000"/>
            </a:schemeClr>
          </a:solidFill>
          <a:ln w="76200" algn="ctr">
            <a:solidFill>
              <a:srgbClr val="FFCCFF"/>
            </a:solidFill>
            <a:round/>
            <a:headEnd/>
            <a:tailEnd/>
          </a:ln>
          <a:effectLst/>
        </p:spPr>
        <p:txBody>
          <a:bodyPr wrap="none" anchor="ctr"/>
          <a:lstStyle/>
          <a:p>
            <a:pPr marL="342900" indent="-342900" algn="ctr">
              <a:spcBef>
                <a:spcPct val="20000"/>
              </a:spcBef>
              <a:defRPr/>
            </a:pPr>
            <a:r>
              <a:rPr lang="ar-SA" sz="5400" b="1" dirty="0" smtClean="0">
                <a:solidFill>
                  <a:srgbClr val="3333FF"/>
                </a:solidFill>
                <a:effectLst>
                  <a:outerShdw blurRad="38100" dist="38100" dir="2700000" algn="tl">
                    <a:srgbClr val="000000"/>
                  </a:outerShdw>
                </a:effectLst>
                <a:latin typeface="Monotype Koufi" pitchFamily="2" charset="-78"/>
                <a:ea typeface="Monotype Koufi" pitchFamily="2" charset="-78"/>
                <a:cs typeface="Monotype Koufi" pitchFamily="2" charset="-78"/>
              </a:rPr>
              <a:t> الاختلاف بين المراجعة الداخلية </a:t>
            </a:r>
          </a:p>
          <a:p>
            <a:pPr marL="342900" indent="-342900" algn="ctr">
              <a:spcBef>
                <a:spcPct val="20000"/>
              </a:spcBef>
              <a:defRPr/>
            </a:pPr>
            <a:r>
              <a:rPr lang="ar-SA" sz="5400" b="1" dirty="0" smtClean="0">
                <a:solidFill>
                  <a:srgbClr val="3333FF"/>
                </a:solidFill>
                <a:effectLst>
                  <a:outerShdw blurRad="38100" dist="38100" dir="2700000" algn="tl">
                    <a:srgbClr val="000000"/>
                  </a:outerShdw>
                </a:effectLst>
                <a:latin typeface="Monotype Koufi" pitchFamily="2" charset="-78"/>
                <a:ea typeface="Monotype Koufi" pitchFamily="2" charset="-78"/>
                <a:cs typeface="Monotype Koufi" pitchFamily="2" charset="-78"/>
              </a:rPr>
              <a:t>والمراجعة الخارجية</a:t>
            </a:r>
            <a:endParaRPr lang="en-US" sz="5400" b="1" dirty="0" smtClean="0">
              <a:solidFill>
                <a:srgbClr val="3333FF"/>
              </a:solidFill>
              <a:effectLst>
                <a:outerShdw blurRad="38100" dist="38100" dir="2700000" algn="tl">
                  <a:srgbClr val="000000"/>
                </a:outerShdw>
              </a:effectLst>
              <a:latin typeface="Monotype Koufi" pitchFamily="2" charset="-78"/>
              <a:ea typeface="Monotype Koufi" pitchFamily="2" charset="-78"/>
              <a:cs typeface="Monotype Koufi" pitchFamily="2" charset="-78"/>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81000" y="76200"/>
            <a:ext cx="8534400" cy="1219200"/>
          </a:xfrm>
          <a:solidFill>
            <a:srgbClr val="00B0F0"/>
          </a:solidFill>
        </p:spPr>
        <p:txBody>
          <a:bodyPr>
            <a:normAutofit fontScale="90000"/>
          </a:bodyPr>
          <a:lstStyle/>
          <a:p>
            <a:pPr algn="r" rtl="1"/>
            <a:r>
              <a:rPr lang="ar-SA" b="1" dirty="0" smtClean="0"/>
              <a:t>يمكن توضيح أوجه الاختلاف بين المراجعة الداخلية والمراجعة الخارجية بالجدول </a:t>
            </a:r>
            <a:r>
              <a:rPr lang="ar-SA" b="1" dirty="0" err="1" smtClean="0"/>
              <a:t>التالى</a:t>
            </a:r>
            <a:r>
              <a:rPr lang="ar-SA" b="1" dirty="0" smtClean="0"/>
              <a:t>:</a:t>
            </a:r>
            <a:endParaRPr lang="en-US" b="1" dirty="0"/>
          </a:p>
        </p:txBody>
      </p:sp>
      <p:graphicFrame>
        <p:nvGraphicFramePr>
          <p:cNvPr id="4" name="جدول 3"/>
          <p:cNvGraphicFramePr>
            <a:graphicFrameLocks noGrp="1"/>
          </p:cNvGraphicFramePr>
          <p:nvPr/>
        </p:nvGraphicFramePr>
        <p:xfrm>
          <a:off x="152400" y="1524000"/>
          <a:ext cx="8763000" cy="3840480"/>
        </p:xfrm>
        <a:graphic>
          <a:graphicData uri="http://schemas.openxmlformats.org/drawingml/2006/table">
            <a:tbl>
              <a:tblPr rtl="1"/>
              <a:tblGrid>
                <a:gridCol w="1371600"/>
                <a:gridCol w="4038600"/>
                <a:gridCol w="3352800"/>
              </a:tblGrid>
              <a:tr h="405130">
                <a:tc>
                  <a:txBody>
                    <a:bodyPr/>
                    <a:lstStyle/>
                    <a:p>
                      <a:pPr marL="0" marR="0" algn="just" rtl="1">
                        <a:spcBef>
                          <a:spcPts val="0"/>
                        </a:spcBef>
                        <a:spcAft>
                          <a:spcPts val="0"/>
                        </a:spcAft>
                      </a:pPr>
                      <a:endParaRPr lang="ar-SA" sz="2800" dirty="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9999"/>
                    </a:solidFill>
                  </a:tcPr>
                </a:tc>
                <a:tc>
                  <a:txBody>
                    <a:bodyPr/>
                    <a:lstStyle/>
                    <a:p>
                      <a:pPr marL="0" marR="0" algn="ctr" rtl="1">
                        <a:spcBef>
                          <a:spcPts val="0"/>
                        </a:spcBef>
                        <a:spcAft>
                          <a:spcPts val="0"/>
                        </a:spcAft>
                      </a:pPr>
                      <a:r>
                        <a:rPr lang="ar-SA" sz="2800" b="1">
                          <a:latin typeface="Times New Roman"/>
                          <a:ea typeface="Times New Roman"/>
                          <a:cs typeface="Simplified Arabic"/>
                        </a:rPr>
                        <a:t>المراجعة الداخلية</a:t>
                      </a:r>
                      <a:endParaRPr lang="en-US" sz="2800">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9999"/>
                    </a:solidFill>
                  </a:tcPr>
                </a:tc>
                <a:tc>
                  <a:txBody>
                    <a:bodyPr/>
                    <a:lstStyle/>
                    <a:p>
                      <a:pPr marL="0" marR="0" algn="ctr" rtl="1">
                        <a:spcBef>
                          <a:spcPts val="0"/>
                        </a:spcBef>
                        <a:spcAft>
                          <a:spcPts val="0"/>
                        </a:spcAft>
                      </a:pPr>
                      <a:r>
                        <a:rPr lang="ar-SA" sz="2800" b="1">
                          <a:latin typeface="Times New Roman"/>
                          <a:ea typeface="Times New Roman"/>
                          <a:cs typeface="Simplified Arabic"/>
                        </a:rPr>
                        <a:t>المراجعة الخارجية</a:t>
                      </a:r>
                      <a:endParaRPr lang="en-US" sz="2800">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9999"/>
                    </a:solidFill>
                  </a:tcPr>
                </a:tc>
              </a:tr>
              <a:tr h="0">
                <a:tc>
                  <a:txBody>
                    <a:bodyPr/>
                    <a:lstStyle/>
                    <a:p>
                      <a:pPr marL="0" marR="0" algn="just" rtl="1">
                        <a:spcBef>
                          <a:spcPts val="0"/>
                        </a:spcBef>
                        <a:spcAft>
                          <a:spcPts val="0"/>
                        </a:spcAft>
                      </a:pPr>
                      <a:r>
                        <a:rPr lang="ar-SA" sz="2800" b="1" dirty="0">
                          <a:latin typeface="Times New Roman"/>
                          <a:ea typeface="Times New Roman"/>
                          <a:cs typeface="Simplified Arabic"/>
                        </a:rPr>
                        <a:t>(أ) من حيث الهدف</a:t>
                      </a:r>
                      <a:endParaRPr lang="en-US" sz="2800" dirty="0">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0" marR="0" algn="r" rtl="1">
                        <a:spcBef>
                          <a:spcPts val="0"/>
                        </a:spcBef>
                        <a:spcAft>
                          <a:spcPts val="0"/>
                        </a:spcAft>
                      </a:pPr>
                      <a:r>
                        <a:rPr lang="ar-SA" sz="2800" b="1" dirty="0">
                          <a:latin typeface="Times New Roman"/>
                          <a:ea typeface="Times New Roman"/>
                          <a:cs typeface="Simplified Arabic"/>
                        </a:rPr>
                        <a:t>تهدف إلى تحقيق أعلى كفاءة إدارية </a:t>
                      </a:r>
                      <a:r>
                        <a:rPr lang="ar-SA" sz="2800" b="1" dirty="0" err="1">
                          <a:latin typeface="Times New Roman"/>
                          <a:ea typeface="Times New Roman"/>
                          <a:cs typeface="Simplified Arabic"/>
                        </a:rPr>
                        <a:t>وانتاجية</a:t>
                      </a:r>
                      <a:r>
                        <a:rPr lang="ar-SA" sz="2800" b="1" dirty="0">
                          <a:latin typeface="Times New Roman"/>
                          <a:ea typeface="Times New Roman"/>
                          <a:cs typeface="Simplified Arabic"/>
                        </a:rPr>
                        <a:t> بمحو </a:t>
                      </a:r>
                      <a:r>
                        <a:rPr lang="ar-SA" sz="2800" b="1" dirty="0" err="1">
                          <a:latin typeface="Times New Roman"/>
                          <a:ea typeface="Times New Roman"/>
                          <a:cs typeface="Simplified Arabic"/>
                        </a:rPr>
                        <a:t>الاسراف</a:t>
                      </a:r>
                      <a:r>
                        <a:rPr lang="ar-SA" sz="2800" b="1" dirty="0">
                          <a:latin typeface="Times New Roman"/>
                          <a:ea typeface="Times New Roman"/>
                          <a:cs typeface="Simplified Arabic"/>
                        </a:rPr>
                        <a:t> واكتشاف الأخطاء والغش والتزوير في الحسابات وإلى </a:t>
                      </a:r>
                      <a:r>
                        <a:rPr lang="ar-SA" sz="2800" b="1" dirty="0" err="1">
                          <a:latin typeface="Times New Roman"/>
                          <a:ea typeface="Times New Roman"/>
                          <a:cs typeface="Simplified Arabic"/>
                        </a:rPr>
                        <a:t>التاكد</a:t>
                      </a:r>
                      <a:r>
                        <a:rPr lang="ar-SA" sz="2800" b="1" dirty="0">
                          <a:latin typeface="Times New Roman"/>
                          <a:ea typeface="Times New Roman"/>
                          <a:cs typeface="Simplified Arabic"/>
                        </a:rPr>
                        <a:t> من صحة المعلومات المقدمة </a:t>
                      </a:r>
                      <a:r>
                        <a:rPr lang="ar-SA" sz="2800" b="1" dirty="0" err="1">
                          <a:latin typeface="Times New Roman"/>
                          <a:ea typeface="Times New Roman"/>
                          <a:cs typeface="Simplified Arabic"/>
                        </a:rPr>
                        <a:t>للادارة</a:t>
                      </a:r>
                      <a:r>
                        <a:rPr lang="ar-SA" sz="2800" b="1" dirty="0">
                          <a:latin typeface="Times New Roman"/>
                          <a:ea typeface="Times New Roman"/>
                          <a:cs typeface="Simplified Arabic"/>
                        </a:rPr>
                        <a:t>.</a:t>
                      </a:r>
                      <a:endParaRPr lang="en-US" sz="2800" dirty="0">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0" marR="0" algn="just" rtl="1">
                        <a:spcBef>
                          <a:spcPts val="0"/>
                        </a:spcBef>
                        <a:spcAft>
                          <a:spcPts val="0"/>
                        </a:spcAft>
                      </a:pPr>
                      <a:r>
                        <a:rPr lang="ar-SA" sz="2800" b="1" dirty="0">
                          <a:latin typeface="Times New Roman"/>
                          <a:ea typeface="Times New Roman"/>
                          <a:cs typeface="Simplified Arabic"/>
                        </a:rPr>
                        <a:t>تهدف إلى إبداء رأي فني محايد عن صحة البيانات المحاسبية ومدى دلالة القوائم المالية عن نتيجة الأعمال والمركز المالي.</a:t>
                      </a:r>
                      <a:endParaRPr lang="en-US" sz="2800" dirty="0">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r>
              <a:tr h="0">
                <a:tc>
                  <a:txBody>
                    <a:bodyPr/>
                    <a:lstStyle/>
                    <a:p>
                      <a:pPr marL="0" marR="0" algn="just" rtl="1">
                        <a:spcBef>
                          <a:spcPts val="0"/>
                        </a:spcBef>
                        <a:spcAft>
                          <a:spcPts val="0"/>
                        </a:spcAft>
                      </a:pPr>
                      <a:r>
                        <a:rPr lang="ar-SA" sz="2800" b="1" dirty="0">
                          <a:latin typeface="Times New Roman"/>
                          <a:ea typeface="Times New Roman"/>
                          <a:cs typeface="Simplified Arabic"/>
                        </a:rPr>
                        <a:t>(ب) من حيث درجة الاستقلال</a:t>
                      </a:r>
                      <a:endParaRPr lang="en-US" sz="2800" dirty="0">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marL="0" marR="0" algn="just" rtl="1">
                        <a:spcBef>
                          <a:spcPts val="0"/>
                        </a:spcBef>
                        <a:spcAft>
                          <a:spcPts val="0"/>
                        </a:spcAft>
                      </a:pPr>
                      <a:r>
                        <a:rPr lang="ar-SA" sz="2800" b="1" dirty="0">
                          <a:latin typeface="Times New Roman"/>
                          <a:ea typeface="Times New Roman"/>
                          <a:cs typeface="Simplified Arabic"/>
                        </a:rPr>
                        <a:t>موظف تابع للمنشأة تعينه وتحدد راتبه الإدارة كغيره من الموظفين فهو يخضع لها </a:t>
                      </a:r>
                      <a:r>
                        <a:rPr lang="ar-SA" sz="2800" b="1" dirty="0" err="1">
                          <a:latin typeface="Times New Roman"/>
                          <a:ea typeface="Times New Roman"/>
                          <a:cs typeface="Simplified Arabic"/>
                        </a:rPr>
                        <a:t>وياتمر</a:t>
                      </a:r>
                      <a:r>
                        <a:rPr lang="ar-SA" sz="2800" b="1" dirty="0">
                          <a:latin typeface="Times New Roman"/>
                          <a:ea typeface="Times New Roman"/>
                          <a:cs typeface="Simplified Arabic"/>
                        </a:rPr>
                        <a:t> </a:t>
                      </a:r>
                      <a:r>
                        <a:rPr lang="ar-SA" sz="2800" b="1" dirty="0" err="1">
                          <a:latin typeface="Times New Roman"/>
                          <a:ea typeface="Times New Roman"/>
                          <a:cs typeface="Simplified Arabic"/>
                        </a:rPr>
                        <a:t>باوامرها</a:t>
                      </a:r>
                      <a:r>
                        <a:rPr lang="ar-SA" sz="2800" b="1" dirty="0">
                          <a:latin typeface="Times New Roman"/>
                          <a:ea typeface="Times New Roman"/>
                          <a:cs typeface="Simplified Arabic"/>
                        </a:rPr>
                        <a:t>.</a:t>
                      </a:r>
                      <a:endParaRPr lang="en-US" sz="2800" dirty="0">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marL="0" marR="0" algn="just" rtl="1">
                        <a:spcBef>
                          <a:spcPts val="0"/>
                        </a:spcBef>
                        <a:spcAft>
                          <a:spcPts val="0"/>
                        </a:spcAft>
                      </a:pPr>
                      <a:r>
                        <a:rPr lang="ar-SA" sz="2800" b="1" dirty="0">
                          <a:latin typeface="Times New Roman"/>
                          <a:ea typeface="Times New Roman"/>
                          <a:cs typeface="Simplified Arabic"/>
                        </a:rPr>
                        <a:t>شخص (طبيعي </a:t>
                      </a:r>
                      <a:r>
                        <a:rPr lang="ar-SA" sz="2800" b="1" dirty="0" err="1">
                          <a:latin typeface="Times New Roman"/>
                          <a:ea typeface="Times New Roman"/>
                          <a:cs typeface="Simplified Arabic"/>
                        </a:rPr>
                        <a:t>او</a:t>
                      </a:r>
                      <a:r>
                        <a:rPr lang="ar-SA" sz="2800" b="1" dirty="0">
                          <a:latin typeface="Times New Roman"/>
                          <a:ea typeface="Times New Roman"/>
                          <a:cs typeface="Simplified Arabic"/>
                        </a:rPr>
                        <a:t> معنوي) مهني مستقل تعينه الجمعية العمومية وتحدد </a:t>
                      </a:r>
                      <a:r>
                        <a:rPr lang="ar-SA" sz="2800" b="1" dirty="0" err="1">
                          <a:latin typeface="Times New Roman"/>
                          <a:ea typeface="Times New Roman"/>
                          <a:cs typeface="Simplified Arabic"/>
                        </a:rPr>
                        <a:t>اتعابه</a:t>
                      </a:r>
                      <a:r>
                        <a:rPr lang="ar-SA" sz="2800" b="1" dirty="0">
                          <a:latin typeface="Times New Roman"/>
                          <a:ea typeface="Times New Roman"/>
                          <a:cs typeface="Simplified Arabic"/>
                        </a:rPr>
                        <a:t>.</a:t>
                      </a:r>
                      <a:endParaRPr lang="en-US" sz="2800" dirty="0">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r>
            </a:tbl>
          </a:graphicData>
        </a:graphic>
      </p:graphicFrame>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nvGraphicFramePr>
        <p:xfrm>
          <a:off x="304800" y="533400"/>
          <a:ext cx="8610603" cy="5547360"/>
        </p:xfrm>
        <a:graphic>
          <a:graphicData uri="http://schemas.openxmlformats.org/drawingml/2006/table">
            <a:tbl>
              <a:tblPr rtl="1"/>
              <a:tblGrid>
                <a:gridCol w="1682981"/>
                <a:gridCol w="3248545"/>
                <a:gridCol w="3679077"/>
              </a:tblGrid>
              <a:tr h="0">
                <a:tc>
                  <a:txBody>
                    <a:bodyPr/>
                    <a:lstStyle/>
                    <a:p>
                      <a:pPr marL="0" marR="0" algn="just" rtl="1">
                        <a:spcBef>
                          <a:spcPts val="0"/>
                        </a:spcBef>
                        <a:spcAft>
                          <a:spcPts val="0"/>
                        </a:spcAft>
                      </a:pPr>
                      <a:r>
                        <a:rPr lang="ar-SA" sz="2800" b="1" dirty="0">
                          <a:solidFill>
                            <a:srgbClr val="000000"/>
                          </a:solidFill>
                          <a:latin typeface="Times New Roman"/>
                          <a:ea typeface="Times New Roman"/>
                          <a:cs typeface="Simplified Arabic"/>
                        </a:rPr>
                        <a:t>(ج) من حيث نطاق المراجعة</a:t>
                      </a:r>
                      <a:endParaRPr lang="en-US" sz="1800" dirty="0">
                        <a:solidFill>
                          <a:srgbClr val="000000"/>
                        </a:solidFill>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marL="0" marR="0" algn="just" rtl="1">
                        <a:spcBef>
                          <a:spcPts val="0"/>
                        </a:spcBef>
                        <a:spcAft>
                          <a:spcPts val="0"/>
                        </a:spcAft>
                      </a:pPr>
                      <a:r>
                        <a:rPr lang="ar-SA" sz="2800" b="1" dirty="0">
                          <a:solidFill>
                            <a:srgbClr val="000000"/>
                          </a:solidFill>
                          <a:latin typeface="Times New Roman"/>
                          <a:ea typeface="Times New Roman"/>
                          <a:cs typeface="Simplified Arabic"/>
                        </a:rPr>
                        <a:t>تحدد الإدارة حدود ونطاق عمل المراجع الداخلي ، كما أن طبيعة وظيفته قد تسمح بتوسيع نطاق فحصه ليشمل جميع عمليات المنشأة.</a:t>
                      </a:r>
                      <a:endParaRPr lang="en-US" sz="1800" dirty="0">
                        <a:solidFill>
                          <a:srgbClr val="000000"/>
                        </a:solidFill>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marL="0" marR="0" algn="just" rtl="1">
                        <a:spcBef>
                          <a:spcPts val="0"/>
                        </a:spcBef>
                        <a:spcAft>
                          <a:spcPts val="0"/>
                        </a:spcAft>
                      </a:pPr>
                      <a:r>
                        <a:rPr lang="ar-SA" sz="2800" b="1" dirty="0">
                          <a:solidFill>
                            <a:srgbClr val="000000"/>
                          </a:solidFill>
                          <a:latin typeface="Times New Roman"/>
                          <a:ea typeface="Times New Roman"/>
                          <a:cs typeface="Simplified Arabic"/>
                        </a:rPr>
                        <a:t>حدود ونطاق الفحص يتحدد وفقاً للعقد والعرف السائد ومعايير المراجعة المتعارف عليها.</a:t>
                      </a:r>
                      <a:endParaRPr lang="en-US" sz="1800" dirty="0">
                        <a:solidFill>
                          <a:srgbClr val="000000"/>
                        </a:solidFill>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r>
              <a:tr h="0">
                <a:tc>
                  <a:txBody>
                    <a:bodyPr/>
                    <a:lstStyle/>
                    <a:p>
                      <a:pPr marL="0" marR="0" algn="just" rtl="1">
                        <a:spcBef>
                          <a:spcPts val="0"/>
                        </a:spcBef>
                        <a:spcAft>
                          <a:spcPts val="0"/>
                        </a:spcAft>
                      </a:pPr>
                      <a:r>
                        <a:rPr lang="ar-SA" sz="2800" b="1" dirty="0">
                          <a:solidFill>
                            <a:srgbClr val="000000"/>
                          </a:solidFill>
                          <a:latin typeface="Times New Roman"/>
                          <a:ea typeface="Times New Roman"/>
                          <a:cs typeface="Simplified Arabic"/>
                        </a:rPr>
                        <a:t>(د) من حيث توقيت أداء المراجعة</a:t>
                      </a:r>
                      <a:endParaRPr lang="en-US" sz="1800" dirty="0">
                        <a:solidFill>
                          <a:srgbClr val="000000"/>
                        </a:solidFill>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marL="0" marR="0" algn="just" rtl="1">
                        <a:spcBef>
                          <a:spcPts val="0"/>
                        </a:spcBef>
                        <a:spcAft>
                          <a:spcPts val="0"/>
                        </a:spcAft>
                      </a:pPr>
                      <a:r>
                        <a:rPr lang="ar-SA" sz="2800" b="1" dirty="0">
                          <a:solidFill>
                            <a:srgbClr val="000000"/>
                          </a:solidFill>
                          <a:latin typeface="Times New Roman"/>
                          <a:ea typeface="Times New Roman"/>
                          <a:cs typeface="Simplified Arabic"/>
                        </a:rPr>
                        <a:t>يتم الفحص بصورة مستمرة طوال الفترة المحاسبية ومع ذلك يكون الفحص </a:t>
                      </a:r>
                      <a:r>
                        <a:rPr lang="ar-SA" sz="2800" b="1" dirty="0" err="1">
                          <a:solidFill>
                            <a:srgbClr val="000000"/>
                          </a:solidFill>
                          <a:latin typeface="Times New Roman"/>
                          <a:ea typeface="Times New Roman"/>
                          <a:cs typeface="Simplified Arabic"/>
                        </a:rPr>
                        <a:t>اختبارياً</a:t>
                      </a:r>
                      <a:r>
                        <a:rPr lang="ar-SA" sz="2800" b="1" dirty="0">
                          <a:solidFill>
                            <a:srgbClr val="000000"/>
                          </a:solidFill>
                          <a:latin typeface="Times New Roman"/>
                          <a:ea typeface="Times New Roman"/>
                          <a:cs typeface="Simplified Arabic"/>
                        </a:rPr>
                        <a:t>.</a:t>
                      </a:r>
                      <a:endParaRPr lang="en-US" sz="1800" dirty="0">
                        <a:solidFill>
                          <a:srgbClr val="000000"/>
                        </a:solidFill>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marL="0" marR="0" algn="just" rtl="1">
                        <a:spcBef>
                          <a:spcPts val="0"/>
                        </a:spcBef>
                        <a:spcAft>
                          <a:spcPts val="0"/>
                        </a:spcAft>
                      </a:pPr>
                      <a:r>
                        <a:rPr lang="ar-SA" sz="2800" b="1" dirty="0">
                          <a:solidFill>
                            <a:srgbClr val="000000"/>
                          </a:solidFill>
                          <a:latin typeface="Times New Roman"/>
                          <a:ea typeface="Times New Roman"/>
                          <a:cs typeface="Simplified Arabic"/>
                        </a:rPr>
                        <a:t>يتم الفحص مرة واحدة أو خلال فترات دورية أو غير دورية والذي قد يكون كاملاً أو جزئياً تفصيلياً اختيارياً.</a:t>
                      </a:r>
                      <a:endParaRPr lang="en-US" sz="1800" dirty="0">
                        <a:solidFill>
                          <a:srgbClr val="000000"/>
                        </a:solidFill>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r>
              <a:tr h="0">
                <a:tc>
                  <a:txBody>
                    <a:bodyPr/>
                    <a:lstStyle/>
                    <a:p>
                      <a:pPr marL="0" marR="0" algn="r" rtl="1">
                        <a:spcBef>
                          <a:spcPts val="0"/>
                        </a:spcBef>
                        <a:spcAft>
                          <a:spcPts val="0"/>
                        </a:spcAft>
                      </a:pPr>
                      <a:r>
                        <a:rPr lang="ar-SA" sz="2800" b="1" dirty="0">
                          <a:solidFill>
                            <a:srgbClr val="000000"/>
                          </a:solidFill>
                          <a:latin typeface="Times New Roman"/>
                          <a:ea typeface="Times New Roman"/>
                          <a:cs typeface="Simplified Arabic"/>
                        </a:rPr>
                        <a:t>(هـ) من حيث المستفيدين</a:t>
                      </a:r>
                      <a:endParaRPr lang="en-US" sz="1800" dirty="0">
                        <a:solidFill>
                          <a:srgbClr val="000000"/>
                        </a:solidFill>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marL="0" marR="0" algn="r" rtl="1">
                        <a:spcBef>
                          <a:spcPts val="0"/>
                        </a:spcBef>
                        <a:spcAft>
                          <a:spcPts val="0"/>
                        </a:spcAft>
                      </a:pPr>
                      <a:r>
                        <a:rPr lang="ar-SA" sz="2800" b="1" dirty="0">
                          <a:solidFill>
                            <a:srgbClr val="000000"/>
                          </a:solidFill>
                          <a:latin typeface="Times New Roman"/>
                          <a:ea typeface="Times New Roman"/>
                          <a:cs typeface="Simplified Arabic"/>
                        </a:rPr>
                        <a:t>إدارة المنشأة تستفيد من المراجعة الداخلية </a:t>
                      </a:r>
                      <a:endParaRPr lang="en-US" sz="1800" dirty="0">
                        <a:solidFill>
                          <a:srgbClr val="000000"/>
                        </a:solidFill>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marL="0" marR="0" algn="just" rtl="1">
                        <a:spcBef>
                          <a:spcPts val="0"/>
                        </a:spcBef>
                        <a:spcAft>
                          <a:spcPts val="0"/>
                        </a:spcAft>
                      </a:pPr>
                      <a:r>
                        <a:rPr lang="ar-SA" sz="2800" b="1" dirty="0">
                          <a:solidFill>
                            <a:srgbClr val="000000"/>
                          </a:solidFill>
                          <a:latin typeface="Times New Roman"/>
                          <a:ea typeface="Times New Roman"/>
                          <a:cs typeface="Simplified Arabic"/>
                        </a:rPr>
                        <a:t>يستفيد </a:t>
                      </a:r>
                      <a:r>
                        <a:rPr lang="ar-SA" sz="2800" b="1" dirty="0" smtClean="0">
                          <a:solidFill>
                            <a:srgbClr val="000000"/>
                          </a:solidFill>
                          <a:latin typeface="Times New Roman"/>
                          <a:ea typeface="Times New Roman"/>
                          <a:cs typeface="Simplified Arabic"/>
                        </a:rPr>
                        <a:t>كل </a:t>
                      </a:r>
                      <a:r>
                        <a:rPr lang="ar-SA" sz="2800" b="1" dirty="0">
                          <a:solidFill>
                            <a:srgbClr val="000000"/>
                          </a:solidFill>
                          <a:latin typeface="Times New Roman"/>
                          <a:ea typeface="Times New Roman"/>
                          <a:cs typeface="Simplified Arabic"/>
                        </a:rPr>
                        <a:t>المطلعين على التقارير المالية المعتمدة من المراجع الخارجية.</a:t>
                      </a:r>
                      <a:endParaRPr lang="en-US" sz="1800" dirty="0">
                        <a:solidFill>
                          <a:srgbClr val="000000"/>
                        </a:solidFill>
                        <a:latin typeface="Times New Roman"/>
                        <a:ea typeface="Times New Roman"/>
                        <a:cs typeface="Traditional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417" name="Rectangle 1"/>
          <p:cNvSpPr>
            <a:spLocks noChangeArrowheads="1"/>
          </p:cNvSpPr>
          <p:nvPr/>
        </p:nvSpPr>
        <p:spPr bwMode="auto">
          <a:xfrm>
            <a:off x="457200" y="2322255"/>
            <a:ext cx="8458200" cy="2554545"/>
          </a:xfrm>
          <a:prstGeom prst="rect">
            <a:avLst/>
          </a:prstGeom>
          <a:solidFill>
            <a:srgbClr val="66FF33"/>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ar-SA" sz="8000" b="1" dirty="0" smtClean="0"/>
              <a:t>تقويم مراجع الحسابات لنظام الرقابة الداخلية</a:t>
            </a:r>
            <a:endParaRPr lang="en-US" sz="8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2417"/>
                                        </p:tgtEl>
                                        <p:attrNameLst>
                                          <p:attrName>style.visibility</p:attrName>
                                        </p:attrNameLst>
                                      </p:cBhvr>
                                      <p:to>
                                        <p:strVal val="visible"/>
                                      </p:to>
                                    </p:set>
                                    <p:anim calcmode="lin" valueType="num">
                                      <p:cBhvr>
                                        <p:cTn id="7" dur="500" fill="hold"/>
                                        <p:tgtEl>
                                          <p:spTgt spid="572417"/>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2417"/>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2417"/>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24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241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417" name="Rectangle 1"/>
          <p:cNvSpPr>
            <a:spLocks noChangeArrowheads="1"/>
          </p:cNvSpPr>
          <p:nvPr/>
        </p:nvSpPr>
        <p:spPr bwMode="auto">
          <a:xfrm>
            <a:off x="381000" y="463689"/>
            <a:ext cx="8458200" cy="5632311"/>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3600" b="1" dirty="0" smtClean="0"/>
              <a:t>إن وجود نظام رقابة داخلية محكم يعمل على حماية أصول المنشأة ويضمن دقة وسلامة </a:t>
            </a:r>
            <a:r>
              <a:rPr lang="ar-SA" sz="3600" b="1" dirty="0" err="1" smtClean="0"/>
              <a:t>البينات</a:t>
            </a:r>
            <a:r>
              <a:rPr lang="ar-SA" sz="3600" b="1" dirty="0" smtClean="0"/>
              <a:t> المحاسبية المثبتة في الدفاتر والسجلات لهو من أهم واجبات إدارة المنشأة، ومع هذا فإن وجود نظام الرقابة الداخلية ومدى كفاءته ذو تأثير كبير في عمل المراجع الخارجي، فبعد تحول المراجعة الخارجية من مراجعة تفصيلية إلى مراجعة </a:t>
            </a:r>
            <a:r>
              <a:rPr lang="ar-SA" sz="3600" b="1" dirty="0" err="1" smtClean="0"/>
              <a:t>انتقادية</a:t>
            </a:r>
            <a:r>
              <a:rPr lang="ar-SA" sz="3600" b="1" dirty="0" smtClean="0"/>
              <a:t> تقوم على الاختبارات بهدف إبداء رأى </a:t>
            </a:r>
            <a:r>
              <a:rPr lang="ar-SA" sz="3600" b="1" dirty="0" err="1" smtClean="0"/>
              <a:t>فنى</a:t>
            </a:r>
            <a:r>
              <a:rPr lang="ar-SA" sz="3600" b="1" dirty="0" smtClean="0"/>
              <a:t> محايد عن مدى دقة الحسابات ومدى دلالة القوائم المالية على نتيجة الأعمال والمركز </a:t>
            </a:r>
            <a:r>
              <a:rPr lang="ar-SA" sz="3600" b="1" dirty="0" err="1" smtClean="0"/>
              <a:t>المالى</a:t>
            </a:r>
            <a:r>
              <a:rPr lang="ar-SA" sz="3600" b="1" dirty="0" smtClean="0"/>
              <a:t> للمنشأة محل المراجعة</a:t>
            </a:r>
            <a:endParaRPr lang="en-US" sz="3600" b="1" dirty="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2417"/>
                                        </p:tgtEl>
                                        <p:attrNameLst>
                                          <p:attrName>style.visibility</p:attrName>
                                        </p:attrNameLst>
                                      </p:cBhvr>
                                      <p:to>
                                        <p:strVal val="visible"/>
                                      </p:to>
                                    </p:set>
                                    <p:anim calcmode="lin" valueType="num">
                                      <p:cBhvr>
                                        <p:cTn id="7" dur="500" fill="hold"/>
                                        <p:tgtEl>
                                          <p:spTgt spid="572417"/>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2417"/>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2417"/>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24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24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600200"/>
            <a:ext cx="8534400" cy="4953000"/>
          </a:xfrm>
          <a:solidFill>
            <a:srgbClr val="FF66FF"/>
          </a:solidFill>
        </p:spPr>
        <p:txBody>
          <a:bodyPr>
            <a:noAutofit/>
          </a:bodyPr>
          <a:lstStyle/>
          <a:p>
            <a:pPr marL="114300" indent="4763" algn="just" rtl="1">
              <a:buNone/>
            </a:pPr>
            <a:r>
              <a:rPr lang="ar-SA" sz="4000" b="1" dirty="0" smtClean="0">
                <a:latin typeface="Sakkal Majalla" pitchFamily="2" charset="-78"/>
                <a:cs typeface="Sakkal Majalla" pitchFamily="2" charset="-78"/>
              </a:rPr>
              <a:t>ومما لا شك فيه أن كمية الاختبارات هذه تعتمد على مدى كفاءة نظام الرقابة الداخلية فكلما زادت كفاءة هذه النظام قلت كمية الاختبارات والعكس صحيح، هذا وقد </a:t>
            </a:r>
            <a:r>
              <a:rPr lang="ar-SA" sz="4000" b="1" dirty="0" err="1" smtClean="0">
                <a:latin typeface="Sakkal Majalla" pitchFamily="2" charset="-78"/>
                <a:cs typeface="Sakkal Majalla" pitchFamily="2" charset="-78"/>
              </a:rPr>
              <a:t>الزم</a:t>
            </a:r>
            <a:r>
              <a:rPr lang="ar-SA" sz="4000" b="1" dirty="0" smtClean="0">
                <a:latin typeface="Sakkal Majalla" pitchFamily="2" charset="-78"/>
                <a:cs typeface="Sakkal Majalla" pitchFamily="2" charset="-78"/>
              </a:rPr>
              <a:t> المعهد </a:t>
            </a:r>
            <a:r>
              <a:rPr lang="ar-SA" sz="4000" b="1" dirty="0" err="1" smtClean="0">
                <a:latin typeface="Sakkal Majalla" pitchFamily="2" charset="-78"/>
                <a:cs typeface="Sakkal Majalla" pitchFamily="2" charset="-78"/>
              </a:rPr>
              <a:t>الأمريكى</a:t>
            </a:r>
            <a:r>
              <a:rPr lang="ar-SA" sz="4000" b="1" dirty="0" smtClean="0">
                <a:latin typeface="Sakkal Majalla" pitchFamily="2" charset="-78"/>
                <a:cs typeface="Sakkal Majalla" pitchFamily="2" charset="-78"/>
              </a:rPr>
              <a:t> للمحاسبين القانونيين مراجع الحسابات بدراسة وتقويم نظام الرقابة الداخلية المتبع فعلاً في المنشأة </a:t>
            </a:r>
            <a:r>
              <a:rPr lang="ar-SA" sz="4000" b="1" dirty="0" err="1" smtClean="0">
                <a:latin typeface="Sakkal Majalla" pitchFamily="2" charset="-78"/>
                <a:cs typeface="Sakkal Majalla" pitchFamily="2" charset="-78"/>
              </a:rPr>
              <a:t>التى</a:t>
            </a:r>
            <a:r>
              <a:rPr lang="ar-SA" sz="4000" b="1" dirty="0" smtClean="0">
                <a:latin typeface="Sakkal Majalla" pitchFamily="2" charset="-78"/>
                <a:cs typeface="Sakkal Majalla" pitchFamily="2" charset="-78"/>
              </a:rPr>
              <a:t> سيراجع حساباتها ويكون ذلك أساساً يعتمد عليه في تحديد كمية الاختبارات اللازمة لعملية مراجعتها. </a:t>
            </a:r>
            <a:endParaRPr lang="en-US" sz="4000" b="1" dirty="0" smtClean="0">
              <a:latin typeface="Sakkal Majalla" pitchFamily="2" charset="-78"/>
              <a:cs typeface="Sakkal Majalla" pitchFamily="2" charset="-78"/>
            </a:endParaRPr>
          </a:p>
          <a:p>
            <a:pPr marL="114300" indent="4763" algn="just" rtl="1">
              <a:buNone/>
            </a:pPr>
            <a:endParaRPr lang="en-US" sz="4000" b="1" dirty="0">
              <a:latin typeface="Sakkal Majalla" pitchFamily="2" charset="-78"/>
              <a:cs typeface="Sakkal Majalla"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txEl>
                                              <p:pRg st="0" end="0"/>
                                            </p:txEl>
                                          </p:spTgt>
                                        </p:tgtEl>
                                        <p:attrNameLst>
                                          <p:attrName>style.visibility</p:attrName>
                                        </p:attrNameLst>
                                      </p:cBhvr>
                                      <p:to>
                                        <p:strVal val="visible"/>
                                      </p:to>
                                    </p:set>
                                    <p:set>
                                      <p:cBhvr>
                                        <p:cTn id="7" dur="455" fill="hold">
                                          <p:stCondLst>
                                            <p:cond delay="0"/>
                                          </p:stCondLst>
                                        </p:cTn>
                                        <p:tgtEl>
                                          <p:spTgt spid="3">
                                            <p:txEl>
                                              <p:pRg st="0" end="0"/>
                                            </p:txEl>
                                          </p:spTgt>
                                        </p:tgtEl>
                                        <p:attrNameLst>
                                          <p:attrName>style.rotation</p:attrName>
                                        </p:attrNameLst>
                                      </p:cBhvr>
                                      <p:to>
                                        <p:strVal val="-45.0"/>
                                      </p:to>
                                    </p:set>
                                    <p:anim calcmode="lin" valueType="num">
                                      <p:cBhvr>
                                        <p:cTn id="8"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rgbClr val="92D050"/>
          </a:solidFill>
          <a:scene3d>
            <a:camera prst="orthographicFront"/>
            <a:lightRig rig="threePt" dir="t"/>
          </a:scene3d>
          <a:sp3d>
            <a:bevelT w="114300" prst="artDeco"/>
          </a:sp3d>
        </p:spPr>
        <p:txBody>
          <a:bodyPr>
            <a:normAutofit/>
          </a:bodyPr>
          <a:lstStyle/>
          <a:p>
            <a:pPr algn="ctr" rtl="1"/>
            <a:r>
              <a:rPr lang="ar-SA" sz="4000" dirty="0" smtClean="0">
                <a:solidFill>
                  <a:srgbClr val="3333FF"/>
                </a:solidFill>
              </a:rPr>
              <a:t>أهداف تقويم الرقابة الداخلية</a:t>
            </a:r>
            <a:endParaRPr lang="en-US" sz="4000" dirty="0">
              <a:solidFill>
                <a:srgbClr val="3333FF"/>
              </a:solidFill>
              <a:latin typeface="Arial" pitchFamily="34" charset="0"/>
              <a:cs typeface="Arial" pitchFamily="34" charset="0"/>
            </a:endParaRPr>
          </a:p>
        </p:txBody>
      </p:sp>
      <p:sp>
        <p:nvSpPr>
          <p:cNvPr id="3" name="Content Placeholder 2"/>
          <p:cNvSpPr>
            <a:spLocks noGrp="1"/>
          </p:cNvSpPr>
          <p:nvPr>
            <p:ph idx="1"/>
          </p:nvPr>
        </p:nvSpPr>
        <p:spPr>
          <a:xfrm>
            <a:off x="228600" y="1828800"/>
            <a:ext cx="8534400" cy="4191000"/>
          </a:xfrm>
          <a:solidFill>
            <a:srgbClr val="FF66FF"/>
          </a:solidFill>
        </p:spPr>
        <p:txBody>
          <a:bodyPr>
            <a:noAutofit/>
          </a:bodyPr>
          <a:lstStyle/>
          <a:p>
            <a:pPr algn="just" rtl="1">
              <a:buNone/>
            </a:pPr>
            <a:r>
              <a:rPr lang="ar-SA" sz="3600" b="1" dirty="0" smtClean="0"/>
              <a:t>	1- بيان ما إذا كانت المراجعة ممكنة:</a:t>
            </a:r>
            <a:endParaRPr lang="en-US" sz="3600" dirty="0" smtClean="0"/>
          </a:p>
          <a:p>
            <a:pPr marL="57150" indent="0" algn="just" rtl="1">
              <a:buNone/>
            </a:pPr>
            <a:r>
              <a:rPr lang="ar-SA" sz="3600" dirty="0" smtClean="0"/>
              <a:t>	يتوقف هذا على وجود نظام الرقابة الداخلية، فإذا لم يكن هذا النظام موجوداً أو كان غير كفء فإنه يصعب على المراجع بيان ما إذا كان المراجعة ممكنة، وفي هذه الحالة يمكن أن يرفض عملية المراجعة أو يبدى رأياً مقيداً في تقريره .</a:t>
            </a:r>
            <a:endParaRPr lang="en-US" sz="3600" dirty="0" smtClean="0"/>
          </a:p>
          <a:p>
            <a:pPr algn="just">
              <a:buNone/>
            </a:pPr>
            <a:r>
              <a:rPr lang="ar-SA" sz="3600" b="1" dirty="0" smtClean="0"/>
              <a:t/>
            </a:r>
            <a:br>
              <a:rPr lang="ar-SA" sz="3600" b="1" dirty="0" smtClean="0"/>
            </a:br>
            <a:endParaRPr lang="en-US" sz="3600" b="1" dirty="0">
              <a:latin typeface="Sakkal Majalla" pitchFamily="2" charset="-78"/>
              <a:cs typeface="Sakkal Majalla"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txEl>
                                              <p:pRg st="0" end="0"/>
                                            </p:txEl>
                                          </p:spTgt>
                                        </p:tgtEl>
                                        <p:attrNameLst>
                                          <p:attrName>style.visibility</p:attrName>
                                        </p:attrNameLst>
                                      </p:cBhvr>
                                      <p:to>
                                        <p:strVal val="visible"/>
                                      </p:to>
                                    </p:set>
                                    <p:set>
                                      <p:cBhvr>
                                        <p:cTn id="7" dur="455" fill="hold">
                                          <p:stCondLst>
                                            <p:cond delay="0"/>
                                          </p:stCondLst>
                                        </p:cTn>
                                        <p:tgtEl>
                                          <p:spTgt spid="3">
                                            <p:txEl>
                                              <p:pRg st="0" end="0"/>
                                            </p:txEl>
                                          </p:spTgt>
                                        </p:tgtEl>
                                        <p:attrNameLst>
                                          <p:attrName>style.rotation</p:attrName>
                                        </p:attrNameLst>
                                      </p:cBhvr>
                                      <p:to>
                                        <p:strVal val="-45.0"/>
                                      </p:to>
                                    </p:set>
                                    <p:anim calcmode="lin" valueType="num">
                                      <p:cBhvr>
                                        <p:cTn id="8"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4500"/>
                            </p:stCondLst>
                            <p:childTnLst>
                              <p:par>
                                <p:cTn id="13" presetID="38" presetClass="entr" presetSubtype="0" accel="50000" fill="hold" grpId="0" nodeType="afterEffect">
                                  <p:stCondLst>
                                    <p:cond delay="0"/>
                                  </p:stCondLst>
                                  <p:iterate type="wd">
                                    <p:tmPct val="50000"/>
                                  </p:iterate>
                                  <p:childTnLst>
                                    <p:set>
                                      <p:cBhvr>
                                        <p:cTn id="14" dur="1" fill="hold">
                                          <p:stCondLst>
                                            <p:cond delay="0"/>
                                          </p:stCondLst>
                                        </p:cTn>
                                        <p:tgtEl>
                                          <p:spTgt spid="3">
                                            <p:txEl>
                                              <p:pRg st="1" end="1"/>
                                            </p:txEl>
                                          </p:spTgt>
                                        </p:tgtEl>
                                        <p:attrNameLst>
                                          <p:attrName>style.visibility</p:attrName>
                                        </p:attrNameLst>
                                      </p:cBhvr>
                                      <p:to>
                                        <p:strVal val="visible"/>
                                      </p:to>
                                    </p:set>
                                    <p:set>
                                      <p:cBhvr>
                                        <p:cTn id="15" dur="455" fill="hold">
                                          <p:stCondLst>
                                            <p:cond delay="0"/>
                                          </p:stCondLst>
                                        </p:cTn>
                                        <p:tgtEl>
                                          <p:spTgt spid="3">
                                            <p:txEl>
                                              <p:pRg st="1" end="1"/>
                                            </p:txEl>
                                          </p:spTgt>
                                        </p:tgtEl>
                                        <p:attrNameLst>
                                          <p:attrName>style.rotation</p:attrName>
                                        </p:attrNameLst>
                                      </p:cBhvr>
                                      <p:to>
                                        <p:strVal val="-45.0"/>
                                      </p:to>
                                    </p:set>
                                    <p:anim calcmode="lin" valueType="num">
                                      <p:cBhvr>
                                        <p:cTn id="1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1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1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1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par>
                          <p:cTn id="20" fill="hold">
                            <p:stCondLst>
                              <p:cond delay="27000"/>
                            </p:stCondLst>
                            <p:childTnLst>
                              <p:par>
                                <p:cTn id="21" presetID="38" presetClass="entr" presetSubtype="0" accel="50000" fill="hold" grpId="0" nodeType="afterEffect">
                                  <p:stCondLst>
                                    <p:cond delay="0"/>
                                  </p:stCondLst>
                                  <p:iterate type="wd">
                                    <p:tmPct val="50000"/>
                                  </p:iterate>
                                  <p:childTnLst>
                                    <p:set>
                                      <p:cBhvr>
                                        <p:cTn id="22" dur="1" fill="hold">
                                          <p:stCondLst>
                                            <p:cond delay="0"/>
                                          </p:stCondLst>
                                        </p:cTn>
                                        <p:tgtEl>
                                          <p:spTgt spid="3">
                                            <p:txEl>
                                              <p:pRg st="2" end="2"/>
                                            </p:txEl>
                                          </p:spTgt>
                                        </p:tgtEl>
                                        <p:attrNameLst>
                                          <p:attrName>style.visibility</p:attrName>
                                        </p:attrNameLst>
                                      </p:cBhvr>
                                      <p:to>
                                        <p:strVal val="visible"/>
                                      </p:to>
                                    </p:set>
                                    <p:set>
                                      <p:cBhvr>
                                        <p:cTn id="23" dur="455" fill="hold">
                                          <p:stCondLst>
                                            <p:cond delay="0"/>
                                          </p:stCondLst>
                                        </p:cTn>
                                        <p:tgtEl>
                                          <p:spTgt spid="3">
                                            <p:txEl>
                                              <p:pRg st="2" end="2"/>
                                            </p:txEl>
                                          </p:spTgt>
                                        </p:tgtEl>
                                        <p:attrNameLst>
                                          <p:attrName>style.rotation</p:attrName>
                                        </p:attrNameLst>
                                      </p:cBhvr>
                                      <p:to>
                                        <p:strVal val="-45.0"/>
                                      </p:to>
                                    </p:set>
                                    <p:anim calcmode="lin" valueType="num">
                                      <p:cBhvr>
                                        <p:cTn id="24"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25"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26"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27"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838200"/>
            <a:ext cx="8534400" cy="4953000"/>
          </a:xfrm>
          <a:solidFill>
            <a:srgbClr val="A9C6FF"/>
          </a:solidFill>
        </p:spPr>
        <p:txBody>
          <a:bodyPr>
            <a:noAutofit/>
          </a:bodyPr>
          <a:lstStyle/>
          <a:p>
            <a:pPr algn="just" rtl="1">
              <a:buNone/>
            </a:pPr>
            <a:r>
              <a:rPr lang="en-US" b="1" dirty="0" smtClean="0">
                <a:latin typeface="Arial" pitchFamily="34" charset="0"/>
                <a:cs typeface="Arial" pitchFamily="34" charset="0"/>
              </a:rPr>
              <a:t> </a:t>
            </a:r>
            <a:r>
              <a:rPr lang="ar-SA" b="1" dirty="0" smtClean="0">
                <a:latin typeface="Arial" pitchFamily="34" charset="0"/>
                <a:cs typeface="Arial" pitchFamily="34" charset="0"/>
              </a:rPr>
              <a:t>2- تحديد دليل المراجعة:</a:t>
            </a:r>
            <a:endParaRPr lang="en-US" b="1" dirty="0" smtClean="0">
              <a:latin typeface="Arial" pitchFamily="34" charset="0"/>
              <a:cs typeface="Arial" pitchFamily="34" charset="0"/>
            </a:endParaRPr>
          </a:p>
          <a:p>
            <a:pPr marL="57150" indent="0" algn="just" rtl="1">
              <a:buNone/>
            </a:pPr>
            <a:r>
              <a:rPr lang="ar-SA" b="1" dirty="0" smtClean="0">
                <a:latin typeface="Arial" pitchFamily="34" charset="0"/>
                <a:cs typeface="Arial" pitchFamily="34" charset="0"/>
              </a:rPr>
              <a:t> وفقا ًلنص الفقرة (7) من معيار المراجعة الدولي رقم(500) دليل المراجعة فإنه يجب على المراجع أن يحصل على دليل مراجعة كافٍ ومناسب وموثوق </a:t>
            </a:r>
            <a:r>
              <a:rPr lang="ar-SA" b="1" dirty="0" err="1" smtClean="0">
                <a:latin typeface="Arial" pitchFamily="34" charset="0"/>
                <a:cs typeface="Arial" pitchFamily="34" charset="0"/>
              </a:rPr>
              <a:t>به</a:t>
            </a:r>
            <a:r>
              <a:rPr lang="ar-SA" b="1" dirty="0" smtClean="0">
                <a:latin typeface="Arial" pitchFamily="34" charset="0"/>
                <a:cs typeface="Arial" pitchFamily="34" charset="0"/>
              </a:rPr>
              <a:t> لتمكينه من رسم استنتاجات معقولة منه .</a:t>
            </a:r>
            <a:endParaRPr lang="en-US" b="1" dirty="0" smtClean="0">
              <a:latin typeface="Arial" pitchFamily="34" charset="0"/>
              <a:cs typeface="Arial" pitchFamily="34" charset="0"/>
            </a:endParaRPr>
          </a:p>
          <a:p>
            <a:pPr marL="57150" indent="0" algn="just" rtl="1">
              <a:buNone/>
            </a:pPr>
            <a:r>
              <a:rPr lang="ar-SA" b="1" dirty="0" smtClean="0">
                <a:latin typeface="Arial" pitchFamily="34" charset="0"/>
                <a:cs typeface="Arial" pitchFamily="34" charset="0"/>
              </a:rPr>
              <a:t>يعد دليل المراجعة تجميع للحقائق أو المعلومات </a:t>
            </a:r>
            <a:r>
              <a:rPr lang="ar-SA" b="1" dirty="0" err="1" smtClean="0">
                <a:latin typeface="Arial" pitchFamily="34" charset="0"/>
                <a:cs typeface="Arial" pitchFamily="34" charset="0"/>
              </a:rPr>
              <a:t>التى</a:t>
            </a:r>
            <a:r>
              <a:rPr lang="ar-SA" b="1" dirty="0" smtClean="0">
                <a:latin typeface="Arial" pitchFamily="34" charset="0"/>
                <a:cs typeface="Arial" pitchFamily="34" charset="0"/>
              </a:rPr>
              <a:t> تستخدم في تحقيق فرضية معينة وضعها المراجع وذلك وصولاً إلى استنتاجات يرتكز عليها في رأيه المهني عن مدى سلامة وعدالة وصدق التقارير المالية.</a:t>
            </a:r>
            <a:endParaRPr lang="en-US" b="1" dirty="0">
              <a:latin typeface="Arial" pitchFamily="34" charset="0"/>
              <a:cs typeface="Arial" pitchFamily="34" charset="0"/>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8371" name="Oval 3"/>
          <p:cNvSpPr>
            <a:spLocks noChangeArrowheads="1"/>
          </p:cNvSpPr>
          <p:nvPr/>
        </p:nvSpPr>
        <p:spPr bwMode="auto">
          <a:xfrm>
            <a:off x="381000" y="2057400"/>
            <a:ext cx="8458200" cy="2562225"/>
          </a:xfrm>
          <a:prstGeom prst="ellipse">
            <a:avLst/>
          </a:prstGeom>
          <a:solidFill>
            <a:srgbClr val="C00000"/>
          </a:solidFill>
          <a:ln w="76200" algn="ctr">
            <a:solidFill>
              <a:srgbClr val="FFCCFF"/>
            </a:solidFill>
            <a:round/>
            <a:headEnd/>
            <a:tailEnd/>
          </a:ln>
          <a:effectLst/>
        </p:spPr>
        <p:txBody>
          <a:bodyPr wrap="none" anchor="ctr"/>
          <a:lstStyle/>
          <a:p>
            <a:pPr marL="342900" indent="-342900" algn="ctr">
              <a:spcBef>
                <a:spcPct val="20000"/>
              </a:spcBef>
              <a:defRPr/>
            </a:pPr>
            <a:r>
              <a:rPr lang="ar-SA" sz="7200" b="1" dirty="0" smtClean="0">
                <a:solidFill>
                  <a:schemeClr val="bg1"/>
                </a:solidFill>
                <a:effectLst>
                  <a:outerShdw blurRad="38100" dist="38100" dir="2700000" algn="tl">
                    <a:srgbClr val="000000"/>
                  </a:outerShdw>
                </a:effectLst>
                <a:latin typeface="Monotype Koufi" pitchFamily="2" charset="-78"/>
                <a:ea typeface="Monotype Koufi" pitchFamily="2" charset="-78"/>
                <a:cs typeface="Monotype Koufi" pitchFamily="2" charset="-78"/>
              </a:rPr>
              <a:t>المراجعة الداخلية</a:t>
            </a:r>
            <a:endParaRPr lang="en-US" sz="7200" b="1" dirty="0">
              <a:solidFill>
                <a:schemeClr val="bg1"/>
              </a:solidFill>
              <a:effectLst>
                <a:outerShdw blurRad="38100" dist="38100" dir="2700000" algn="tl">
                  <a:srgbClr val="000000"/>
                </a:outerShdw>
              </a:effectLst>
              <a:latin typeface="Monotype Koufi" pitchFamily="2" charset="-78"/>
              <a:ea typeface="Monotype Koufi" pitchFamily="2" charset="-78"/>
              <a:cs typeface="Monotype Koufi" pitchFamily="2" charset="-78"/>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417" name="Rectangle 1"/>
          <p:cNvSpPr>
            <a:spLocks noChangeArrowheads="1"/>
          </p:cNvSpPr>
          <p:nvPr/>
        </p:nvSpPr>
        <p:spPr bwMode="auto">
          <a:xfrm>
            <a:off x="457200" y="228600"/>
            <a:ext cx="8458200" cy="5078313"/>
          </a:xfrm>
          <a:prstGeom prst="rect">
            <a:avLst/>
          </a:prstGeom>
          <a:solidFill>
            <a:srgbClr val="A9C6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800" b="1" u="sng" dirty="0" smtClean="0"/>
              <a:t>3- إعلام الإدارة العليا أو لجنة المراجعة:</a:t>
            </a:r>
            <a:r>
              <a:rPr lang="ar-SA" sz="5400" b="1" u="sng" dirty="0" smtClean="0"/>
              <a:t> </a:t>
            </a:r>
            <a:endParaRPr lang="en-US" sz="5400" u="sng" dirty="0" smtClean="0"/>
          </a:p>
          <a:p>
            <a:pPr algn="just"/>
            <a:r>
              <a:rPr lang="ar-SA" sz="5400" dirty="0" smtClean="0"/>
              <a:t>يعد دراسة المراجع لنظام الرقابة الداخلية المطبق عليه إخطار رئيس مجلس الإدارة أو لجنة المراجعة عن نواحي الضعف الجوهرية في هذا النظام.</a:t>
            </a:r>
            <a:endParaRPr lang="en-US" sz="5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72417"/>
                                        </p:tgtEl>
                                        <p:attrNameLst>
                                          <p:attrName>style.visibility</p:attrName>
                                        </p:attrNameLst>
                                      </p:cBhvr>
                                      <p:to>
                                        <p:strVal val="visible"/>
                                      </p:to>
                                    </p:set>
                                    <p:anim calcmode="lin" valueType="num">
                                      <p:cBhvr>
                                        <p:cTn id="7" dur="500" fill="hold"/>
                                        <p:tgtEl>
                                          <p:spTgt spid="572417"/>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72417"/>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72417"/>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724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24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839200" cy="1371600"/>
          </a:xfrm>
          <a:solidFill>
            <a:srgbClr val="FFFF00"/>
          </a:solidFill>
          <a:scene3d>
            <a:camera prst="orthographicFront"/>
            <a:lightRig rig="threePt" dir="t"/>
          </a:scene3d>
          <a:sp3d>
            <a:bevelT w="114300" prst="artDeco"/>
          </a:sp3d>
        </p:spPr>
        <p:txBody>
          <a:bodyPr>
            <a:normAutofit/>
          </a:bodyPr>
          <a:lstStyle/>
          <a:p>
            <a:pPr algn="just" rtl="1"/>
            <a:r>
              <a:rPr lang="ar-SA" sz="3200" dirty="0" smtClean="0">
                <a:solidFill>
                  <a:srgbClr val="3333FF"/>
                </a:solidFill>
              </a:rPr>
              <a:t>مسئولية المراجع الخارجي عن فحص نظام الرقابة الداخلية:</a:t>
            </a:r>
            <a:endParaRPr lang="en-US" sz="3200" dirty="0">
              <a:solidFill>
                <a:srgbClr val="3333FF"/>
              </a:solidFill>
            </a:endParaRPr>
          </a:p>
        </p:txBody>
      </p:sp>
      <p:sp>
        <p:nvSpPr>
          <p:cNvPr id="3" name="Content Placeholder 2"/>
          <p:cNvSpPr>
            <a:spLocks noGrp="1"/>
          </p:cNvSpPr>
          <p:nvPr>
            <p:ph idx="1"/>
          </p:nvPr>
        </p:nvSpPr>
        <p:spPr>
          <a:xfrm>
            <a:off x="228600" y="1600200"/>
            <a:ext cx="8686800" cy="4724400"/>
          </a:xfrm>
          <a:solidFill>
            <a:schemeClr val="bg1"/>
          </a:solidFill>
        </p:spPr>
        <p:txBody>
          <a:bodyPr>
            <a:noAutofit/>
          </a:bodyPr>
          <a:lstStyle/>
          <a:p>
            <a:pPr marL="114300" indent="3175" algn="just" rtl="1">
              <a:buClrTx/>
              <a:buSzPct val="100000"/>
              <a:buFont typeface="+mj-cs"/>
              <a:buAutoNum type="arabic2Minus"/>
            </a:pPr>
            <a:r>
              <a:rPr lang="ar-SA" sz="4000" b="1" dirty="0" smtClean="0">
                <a:latin typeface="Arial" pitchFamily="34" charset="0"/>
                <a:cs typeface="Arial" pitchFamily="34" charset="0"/>
              </a:rPr>
              <a:t>لا يُعتبر مراجع الحسابات الخارجي مسئولاً عن فحص وتقويم وسائل ومقاييس نظام الرقابة الإدارية والذي يهدف أساساً إلى تحقيق أكبر كفاءة إنتاجية ممكنة وضمان تنفيذ السياسات </a:t>
            </a:r>
            <a:r>
              <a:rPr lang="ar-SA" sz="4000" b="1" dirty="0" err="1" smtClean="0">
                <a:latin typeface="Arial" pitchFamily="34" charset="0"/>
                <a:cs typeface="Arial" pitchFamily="34" charset="0"/>
              </a:rPr>
              <a:t>الادارية</a:t>
            </a:r>
            <a:r>
              <a:rPr lang="ar-SA" sz="4000" b="1" dirty="0" smtClean="0">
                <a:latin typeface="Arial" pitchFamily="34" charset="0"/>
                <a:cs typeface="Arial" pitchFamily="34" charset="0"/>
              </a:rPr>
              <a:t> طبقاً للخطة المرسومة، ولكن وجود مثل هذا النظام أو عدمه قد لا يؤثر مباشرة على عمل المراجع الخارجي ولا على كمية الاختبارات </a:t>
            </a:r>
            <a:r>
              <a:rPr lang="ar-SA" sz="4000" b="1" dirty="0" err="1" smtClean="0">
                <a:latin typeface="Arial" pitchFamily="34" charset="0"/>
                <a:cs typeface="Arial" pitchFamily="34" charset="0"/>
              </a:rPr>
              <a:t>التى</a:t>
            </a:r>
            <a:r>
              <a:rPr lang="ar-SA" sz="4000" b="1" dirty="0" smtClean="0">
                <a:latin typeface="Arial" pitchFamily="34" charset="0"/>
                <a:cs typeface="Arial" pitchFamily="34" charset="0"/>
              </a:rPr>
              <a:t> يعتمد عليها.</a:t>
            </a:r>
            <a:endParaRPr lang="en-US" sz="4000" b="1" dirty="0">
              <a:latin typeface="Arial" pitchFamily="34" charset="0"/>
              <a:cs typeface="Arial" pitchFamily="34" charset="0"/>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600200"/>
            <a:ext cx="8686800" cy="4724400"/>
          </a:xfrm>
          <a:solidFill>
            <a:schemeClr val="bg1"/>
          </a:solidFill>
        </p:spPr>
        <p:txBody>
          <a:bodyPr>
            <a:noAutofit/>
          </a:bodyPr>
          <a:lstStyle/>
          <a:p>
            <a:pPr marL="114300" indent="3175" algn="just" rtl="1">
              <a:buClrTx/>
              <a:buSzPct val="100000"/>
              <a:buNone/>
            </a:pPr>
            <a:r>
              <a:rPr lang="ar-SA" sz="4800" b="1" dirty="0" smtClean="0">
                <a:latin typeface="Arial" pitchFamily="34" charset="0"/>
                <a:cs typeface="Arial" pitchFamily="34" charset="0"/>
              </a:rPr>
              <a:t>ولكن إذا وجد مراجع الحسابات الخارجي أن لبعض وسائل الرقابة الإدارية تأثيراً على مدى دلالة الحسابات أو القوائم المالية محل المراجعة على نتيجة الأعمال والمركز المالي فيجب عليه دراسة وتقويم هذه الوسائل.</a:t>
            </a:r>
            <a:endParaRPr lang="en-US" sz="4800" b="1" dirty="0">
              <a:latin typeface="Arial" pitchFamily="34" charset="0"/>
              <a:cs typeface="Arial" pitchFamily="34" charset="0"/>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686800" cy="6172200"/>
          </a:xfrm>
          <a:solidFill>
            <a:schemeClr val="bg1"/>
          </a:solidFill>
        </p:spPr>
        <p:txBody>
          <a:bodyPr>
            <a:noAutofit/>
          </a:bodyPr>
          <a:lstStyle/>
          <a:p>
            <a:pPr marL="114300" indent="4763" algn="just" rtl="1">
              <a:buNone/>
            </a:pPr>
            <a:r>
              <a:rPr lang="ar-SA" sz="6600" b="1" dirty="0" smtClean="0">
                <a:solidFill>
                  <a:srgbClr val="3333FF"/>
                </a:solidFill>
                <a:latin typeface="Sakkal Majalla" pitchFamily="2" charset="-78"/>
                <a:cs typeface="Sakkal Majalla" pitchFamily="2" charset="-78"/>
              </a:rPr>
              <a:t> ب</a:t>
            </a:r>
            <a:r>
              <a:rPr lang="ar-SA" sz="6600" dirty="0" smtClean="0">
                <a:solidFill>
                  <a:srgbClr val="3333FF"/>
                </a:solidFill>
              </a:rPr>
              <a:t>. </a:t>
            </a:r>
            <a:r>
              <a:rPr lang="ar-SA" sz="6600" b="1" dirty="0" smtClean="0">
                <a:solidFill>
                  <a:srgbClr val="3333FF"/>
                </a:solidFill>
                <a:latin typeface="Sakkal Majalla" pitchFamily="2" charset="-78"/>
                <a:cs typeface="Sakkal Majalla" pitchFamily="2" charset="-78"/>
              </a:rPr>
              <a:t>يُعتبر مراجع الحسابات الخارجي مسئولاً مسئولية كاملة عن فحص وتقويم نظام الرقابة المحاسبية لما له من تأثير مباشر على عمله وعلى كميات الاختيارات </a:t>
            </a:r>
            <a:r>
              <a:rPr lang="ar-SA" sz="6600" b="1" dirty="0" err="1" smtClean="0">
                <a:solidFill>
                  <a:srgbClr val="3333FF"/>
                </a:solidFill>
                <a:latin typeface="Sakkal Majalla" pitchFamily="2" charset="-78"/>
                <a:cs typeface="Sakkal Majalla" pitchFamily="2" charset="-78"/>
              </a:rPr>
              <a:t>التى</a:t>
            </a:r>
            <a:r>
              <a:rPr lang="ar-SA" sz="6600" b="1" dirty="0" smtClean="0">
                <a:solidFill>
                  <a:srgbClr val="3333FF"/>
                </a:solidFill>
                <a:latin typeface="Sakkal Majalla" pitchFamily="2" charset="-78"/>
                <a:cs typeface="Sakkal Majalla" pitchFamily="2" charset="-78"/>
              </a:rPr>
              <a:t> سيعتمد عليها .</a:t>
            </a:r>
            <a:endParaRPr lang="en-US" sz="6600" b="1" dirty="0" smtClean="0">
              <a:solidFill>
                <a:srgbClr val="3333FF"/>
              </a:solidFill>
              <a:latin typeface="Sakkal Majalla" pitchFamily="2" charset="-78"/>
              <a:cs typeface="Sakkal Majalla"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686800" cy="6172200"/>
          </a:xfrm>
          <a:solidFill>
            <a:schemeClr val="bg1"/>
          </a:solidFill>
        </p:spPr>
        <p:txBody>
          <a:bodyPr>
            <a:noAutofit/>
          </a:bodyPr>
          <a:lstStyle/>
          <a:p>
            <a:pPr marL="114300" indent="4763" algn="just" rtl="1">
              <a:buNone/>
            </a:pPr>
            <a:r>
              <a:rPr lang="ar-SA" sz="4800" b="1" dirty="0" smtClean="0">
                <a:latin typeface="Sakkal Majalla" pitchFamily="2" charset="-78"/>
                <a:cs typeface="Sakkal Majalla" pitchFamily="2" charset="-78"/>
              </a:rPr>
              <a:t>ج. يُعتبر مراجع الحسابات الخارجي مسئولاً عن فحص وتقويم نظام لضبط الداخلي والذي يهدف إلى حماية أصول المنشأة من الاختلاس التلاعب وسوء الاستعمال، وفي ضوء ما هو متعارف عليه فإن مراجع لحسابات الخارجي يكون مسئولاً عن </a:t>
            </a:r>
            <a:r>
              <a:rPr lang="ar-SA" sz="4800" b="1" dirty="0" err="1" smtClean="0">
                <a:latin typeface="Sakkal Majalla" pitchFamily="2" charset="-78"/>
                <a:cs typeface="Sakkal Majalla" pitchFamily="2" charset="-78"/>
              </a:rPr>
              <a:t>أكتشاف</a:t>
            </a:r>
            <a:r>
              <a:rPr lang="ar-SA" sz="4800" b="1" dirty="0" smtClean="0">
                <a:latin typeface="Sakkal Majalla" pitchFamily="2" charset="-78"/>
                <a:cs typeface="Sakkal Majalla" pitchFamily="2" charset="-78"/>
              </a:rPr>
              <a:t> ما قد يوجد من اختلاس أو تلاعب بأصول المنشأة محل المراجعة .</a:t>
            </a:r>
            <a:endParaRPr lang="en-US" sz="4800" b="1" dirty="0">
              <a:latin typeface="Sakkal Majalla" pitchFamily="2" charset="-78"/>
              <a:cs typeface="Sakkal Majalla"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chemeClr val="bg1"/>
          </a:solidFill>
          <a:scene3d>
            <a:camera prst="orthographicFront"/>
            <a:lightRig rig="threePt" dir="t"/>
          </a:scene3d>
          <a:sp3d>
            <a:bevelT w="114300" prst="artDeco"/>
          </a:sp3d>
        </p:spPr>
        <p:txBody>
          <a:bodyPr>
            <a:normAutofit/>
          </a:bodyPr>
          <a:lstStyle/>
          <a:p>
            <a:pPr algn="ctr" rtl="1"/>
            <a:r>
              <a:rPr lang="ar-SA" sz="4000" dirty="0" smtClean="0">
                <a:solidFill>
                  <a:srgbClr val="3333FF"/>
                </a:solidFill>
              </a:rPr>
              <a:t>أساليب فحص وتقويم نظام الرقابة الداخلية</a:t>
            </a:r>
            <a:endParaRPr lang="en-US" sz="4000" dirty="0">
              <a:solidFill>
                <a:srgbClr val="3333FF"/>
              </a:solidFill>
              <a:latin typeface="Arial" pitchFamily="34" charset="0"/>
              <a:cs typeface="Arial" pitchFamily="34" charset="0"/>
            </a:endParaRPr>
          </a:p>
        </p:txBody>
      </p:sp>
      <p:sp>
        <p:nvSpPr>
          <p:cNvPr id="3" name="Content Placeholder 2"/>
          <p:cNvSpPr>
            <a:spLocks noGrp="1"/>
          </p:cNvSpPr>
          <p:nvPr>
            <p:ph idx="1"/>
          </p:nvPr>
        </p:nvSpPr>
        <p:spPr>
          <a:xfrm>
            <a:off x="228600" y="1600200"/>
            <a:ext cx="8686800" cy="4953000"/>
          </a:xfrm>
          <a:solidFill>
            <a:srgbClr val="FFFF00"/>
          </a:solidFill>
        </p:spPr>
        <p:txBody>
          <a:bodyPr>
            <a:noAutofit/>
          </a:bodyPr>
          <a:lstStyle/>
          <a:p>
            <a:pPr algn="just" rtl="1">
              <a:buClrTx/>
              <a:buSzPct val="100000"/>
              <a:buNone/>
            </a:pPr>
            <a:r>
              <a:rPr lang="ar-SA" sz="4000" b="1" dirty="0" smtClean="0">
                <a:solidFill>
                  <a:srgbClr val="3333FF"/>
                </a:solidFill>
                <a:latin typeface="Sakkal Majalla" pitchFamily="2" charset="-78"/>
                <a:cs typeface="Sakkal Majalla" pitchFamily="2" charset="-78"/>
              </a:rPr>
              <a:t>هناك عدة أساليب لتقييم نظام الرقابة الداخلية تتمثل فيما </a:t>
            </a:r>
            <a:r>
              <a:rPr lang="ar-SA" sz="4000" b="1" dirty="0" err="1" smtClean="0">
                <a:solidFill>
                  <a:srgbClr val="3333FF"/>
                </a:solidFill>
                <a:latin typeface="Sakkal Majalla" pitchFamily="2" charset="-78"/>
                <a:cs typeface="Sakkal Majalla" pitchFamily="2" charset="-78"/>
              </a:rPr>
              <a:t>يلى</a:t>
            </a:r>
            <a:r>
              <a:rPr lang="ar-SA" sz="4000" b="1" dirty="0" smtClean="0">
                <a:solidFill>
                  <a:srgbClr val="3333FF"/>
                </a:solidFill>
                <a:latin typeface="Sakkal Majalla" pitchFamily="2" charset="-78"/>
                <a:cs typeface="Sakkal Majalla" pitchFamily="2" charset="-78"/>
              </a:rPr>
              <a:t>: </a:t>
            </a:r>
            <a:endParaRPr lang="en-US" sz="4000" b="1" dirty="0" smtClean="0">
              <a:solidFill>
                <a:srgbClr val="3333FF"/>
              </a:solidFill>
              <a:latin typeface="Sakkal Majalla" pitchFamily="2" charset="-78"/>
              <a:cs typeface="Sakkal Majalla" pitchFamily="2" charset="-78"/>
            </a:endParaRPr>
          </a:p>
          <a:p>
            <a:pPr lvl="0" algn="just" rtl="1">
              <a:buClrTx/>
              <a:buSzPct val="100000"/>
              <a:buFont typeface="Wingdings" pitchFamily="2" charset="2"/>
              <a:buChar char="q"/>
            </a:pPr>
            <a:r>
              <a:rPr lang="ar-SA" sz="4000" b="1" dirty="0" smtClean="0">
                <a:latin typeface="Sakkal Majalla" pitchFamily="2" charset="-78"/>
                <a:cs typeface="Sakkal Majalla" pitchFamily="2" charset="-78"/>
              </a:rPr>
              <a:t>فحص وتقويم </a:t>
            </a:r>
            <a:r>
              <a:rPr lang="ar-SA" sz="4000" b="1" dirty="0" err="1" smtClean="0">
                <a:latin typeface="Sakkal Majalla" pitchFamily="2" charset="-78"/>
                <a:cs typeface="Sakkal Majalla" pitchFamily="2" charset="-78"/>
              </a:rPr>
              <a:t>انظمة</a:t>
            </a:r>
            <a:r>
              <a:rPr lang="ar-SA" sz="4000" b="1" dirty="0" smtClean="0">
                <a:latin typeface="Sakkal Majalla" pitchFamily="2" charset="-78"/>
                <a:cs typeface="Sakkal Majalla" pitchFamily="2" charset="-78"/>
              </a:rPr>
              <a:t> الرقابة الداخلية الموضوعة بواسطة إدارة المنشأة محل  المراجعة وذلك بهدف التأكد من مدى كفاءتها </a:t>
            </a:r>
            <a:endParaRPr lang="en-US" sz="4000" b="1" dirty="0" smtClean="0">
              <a:latin typeface="Sakkal Majalla" pitchFamily="2" charset="-78"/>
              <a:cs typeface="Sakkal Majalla" pitchFamily="2" charset="-78"/>
            </a:endParaRPr>
          </a:p>
          <a:p>
            <a:pPr lvl="0" algn="just" rtl="1">
              <a:buClrTx/>
              <a:buSzPct val="100000"/>
              <a:buFont typeface="Wingdings" pitchFamily="2" charset="2"/>
              <a:buChar char="q"/>
            </a:pPr>
            <a:r>
              <a:rPr lang="ar-SA" sz="4000" b="1" dirty="0" smtClean="0">
                <a:latin typeface="Sakkal Majalla" pitchFamily="2" charset="-78"/>
                <a:cs typeface="Sakkal Majalla" pitchFamily="2" charset="-78"/>
              </a:rPr>
              <a:t>فحص وتقويم أنظمة الرقابة الداخلية المنفذة فعلاً وذلك بهدف التأكد من أن وسائل وخطوات الرقابة الداخلية الموضوعة مطبقة فعلاً </a:t>
            </a:r>
            <a:endParaRPr lang="en-US" sz="4000" b="1" dirty="0" smtClean="0">
              <a:latin typeface="Sakkal Majalla" pitchFamily="2" charset="-78"/>
              <a:cs typeface="Sakkal Majalla" pitchFamily="2" charset="-78"/>
            </a:endParaRPr>
          </a:p>
          <a:p>
            <a:pPr marL="114300" indent="4763" algn="just" rtl="1">
              <a:buNone/>
            </a:pPr>
            <a:endParaRPr lang="en-US" sz="4000" b="1" dirty="0">
              <a:latin typeface="Sakkal Majalla" pitchFamily="2" charset="-78"/>
              <a:cs typeface="Sakkal Majalla"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rgbClr val="DD9FAF"/>
          </a:solidFill>
          <a:scene3d>
            <a:camera prst="orthographicFront"/>
            <a:lightRig rig="threePt" dir="t"/>
          </a:scene3d>
          <a:sp3d>
            <a:bevelT w="114300" prst="artDeco"/>
          </a:sp3d>
        </p:spPr>
        <p:txBody>
          <a:bodyPr>
            <a:normAutofit/>
          </a:bodyPr>
          <a:lstStyle/>
          <a:p>
            <a:pPr lvl="1" algn="ctr" rtl="1">
              <a:spcBef>
                <a:spcPct val="0"/>
              </a:spcBef>
            </a:pPr>
            <a:r>
              <a:rPr lang="ar-SA" sz="5400" b="1" dirty="0"/>
              <a:t>وسائل فحص وتقويم أنظمة الرقابة</a:t>
            </a:r>
            <a:endParaRPr lang="en-US" sz="5400" b="1" dirty="0">
              <a:solidFill>
                <a:srgbClr val="3333FF"/>
              </a:solidFill>
              <a:latin typeface="Arial" pitchFamily="34" charset="0"/>
              <a:cs typeface="Arial" pitchFamily="34" charset="0"/>
            </a:endParaRPr>
          </a:p>
        </p:txBody>
      </p:sp>
      <p:sp>
        <p:nvSpPr>
          <p:cNvPr id="3" name="Content Placeholder 2"/>
          <p:cNvSpPr>
            <a:spLocks noGrp="1"/>
          </p:cNvSpPr>
          <p:nvPr>
            <p:ph idx="1"/>
          </p:nvPr>
        </p:nvSpPr>
        <p:spPr>
          <a:xfrm>
            <a:off x="228600" y="2057400"/>
            <a:ext cx="8686800" cy="2667000"/>
          </a:xfrm>
          <a:solidFill>
            <a:srgbClr val="FFFF00"/>
          </a:solidFill>
        </p:spPr>
        <p:txBody>
          <a:bodyPr>
            <a:noAutofit/>
          </a:bodyPr>
          <a:lstStyle/>
          <a:p>
            <a:pPr marL="114300" indent="4763" algn="just" rtl="1">
              <a:buNone/>
            </a:pPr>
            <a:r>
              <a:rPr lang="ar-SA" sz="8000" b="1" dirty="0" smtClean="0">
                <a:solidFill>
                  <a:srgbClr val="3333FF"/>
                </a:solidFill>
                <a:latin typeface="Sakkal Majalla" pitchFamily="2" charset="-78"/>
                <a:cs typeface="Sakkal Majalla" pitchFamily="2" charset="-78"/>
              </a:rPr>
              <a:t>هنالك عدة وسائل لفحص وتقويم أنظمة الرقابة أهمها:</a:t>
            </a:r>
            <a:endParaRPr lang="en-US" sz="8000" b="1" dirty="0" smtClean="0">
              <a:solidFill>
                <a:srgbClr val="3333FF"/>
              </a:solidFill>
              <a:latin typeface="Sakkal Majalla" pitchFamily="2" charset="-78"/>
              <a:cs typeface="Sakkal Majalla"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686800" cy="6172200"/>
          </a:xfrm>
          <a:solidFill>
            <a:schemeClr val="bg1"/>
          </a:solidFill>
        </p:spPr>
        <p:txBody>
          <a:bodyPr>
            <a:noAutofit/>
          </a:bodyPr>
          <a:lstStyle/>
          <a:p>
            <a:pPr algn="just" rtl="1">
              <a:buNone/>
            </a:pPr>
            <a:r>
              <a:rPr lang="ar-SA" sz="4000" b="1" dirty="0" smtClean="0">
                <a:latin typeface="Arial" pitchFamily="34" charset="0"/>
                <a:cs typeface="Arial" pitchFamily="34" charset="0"/>
              </a:rPr>
              <a:t>1 الاستفسارات </a:t>
            </a:r>
            <a:endParaRPr lang="en-US" sz="4000" dirty="0" smtClean="0">
              <a:latin typeface="Arial" pitchFamily="34" charset="0"/>
              <a:cs typeface="Arial" pitchFamily="34" charset="0"/>
            </a:endParaRPr>
          </a:p>
          <a:p>
            <a:pPr algn="just" rtl="1">
              <a:buNone/>
            </a:pPr>
            <a:r>
              <a:rPr lang="ar-SA" sz="4000" dirty="0" smtClean="0">
                <a:latin typeface="Arial" pitchFamily="34" charset="0"/>
                <a:cs typeface="Arial" pitchFamily="34" charset="0"/>
              </a:rPr>
              <a:t>حيث يوجه مراجع الحسابات الخارجي بعض الأسئلة إلى إدارة المنشأة وبناءً على ما يتلقاه من إجابات يصل إلى رأى عن مدى كفاءة نظام الرقابة الداخلية، وتتخذ هذه الاستفسارات أحد شكلين هما الاستفسارات الشفهية والاستفسارات المكتوبة </a:t>
            </a:r>
            <a:endParaRPr lang="en-US" sz="4000" dirty="0" smtClean="0">
              <a:latin typeface="Arial" pitchFamily="34" charset="0"/>
              <a:cs typeface="Arial" pitchFamily="34" charset="0"/>
            </a:endParaRPr>
          </a:p>
          <a:p>
            <a:pPr algn="just" rtl="1">
              <a:buNone/>
            </a:pPr>
            <a:r>
              <a:rPr lang="ar-SA" sz="4000" b="1" dirty="0" smtClean="0">
                <a:latin typeface="Arial" pitchFamily="34" charset="0"/>
                <a:cs typeface="Arial" pitchFamily="34" charset="0"/>
              </a:rPr>
              <a:t>2 التقرير الوصفي</a:t>
            </a:r>
            <a:endParaRPr lang="en-US" sz="4000" dirty="0" smtClean="0">
              <a:latin typeface="Arial" pitchFamily="34" charset="0"/>
              <a:cs typeface="Arial" pitchFamily="34" charset="0"/>
            </a:endParaRPr>
          </a:p>
          <a:p>
            <a:pPr algn="just" rtl="1">
              <a:buNone/>
            </a:pPr>
            <a:r>
              <a:rPr lang="ar-SA" sz="4000" dirty="0" smtClean="0">
                <a:latin typeface="Arial" pitchFamily="34" charset="0"/>
                <a:cs typeface="Arial" pitchFamily="34" charset="0"/>
              </a:rPr>
              <a:t>حيث يُقدم أحد </a:t>
            </a:r>
            <a:r>
              <a:rPr lang="ar-SA" sz="4000" dirty="0" err="1" smtClean="0">
                <a:latin typeface="Arial" pitchFamily="34" charset="0"/>
                <a:cs typeface="Arial" pitchFamily="34" charset="0"/>
              </a:rPr>
              <a:t>مساعدى</a:t>
            </a:r>
            <a:r>
              <a:rPr lang="ar-SA" sz="4000" dirty="0" smtClean="0">
                <a:latin typeface="Arial" pitchFamily="34" charset="0"/>
                <a:cs typeface="Arial" pitchFamily="34" charset="0"/>
              </a:rPr>
              <a:t> مراجع الحسابات تقريراً تفصيلياً عن وسائل ومقاييس الرقابة الداخلية الموضوعة والمتبعة وتبيان مواقع الضعف فيها .</a:t>
            </a:r>
            <a:endParaRPr lang="en-US" sz="4000" dirty="0">
              <a:latin typeface="Arial" pitchFamily="34" charset="0"/>
              <a:cs typeface="Arial" pitchFamily="34" charset="0"/>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8" presetClass="entr" presetSubtype="0" accel="50000" fill="hold" grpId="0" nodeType="clickEffect">
                                  <p:stCondLst>
                                    <p:cond delay="0"/>
                                  </p:stCondLst>
                                  <p:iterate type="wd">
                                    <p:tmPct val="50000"/>
                                  </p:iterate>
                                  <p:childTnLst>
                                    <p:set>
                                      <p:cBhvr>
                                        <p:cTn id="42" dur="1" fill="hold">
                                          <p:stCondLst>
                                            <p:cond delay="0"/>
                                          </p:stCondLst>
                                        </p:cTn>
                                        <p:tgtEl>
                                          <p:spTgt spid="3">
                                            <p:txEl>
                                              <p:pRg st="3" end="3"/>
                                            </p:txEl>
                                          </p:spTgt>
                                        </p:tgtEl>
                                        <p:attrNameLst>
                                          <p:attrName>style.visibility</p:attrName>
                                        </p:attrNameLst>
                                      </p:cBhvr>
                                      <p:to>
                                        <p:strVal val="visible"/>
                                      </p:to>
                                    </p:set>
                                    <p:set>
                                      <p:cBhvr>
                                        <p:cTn id="43" dur="455" fill="hold">
                                          <p:stCondLst>
                                            <p:cond delay="0"/>
                                          </p:stCondLst>
                                        </p:cTn>
                                        <p:tgtEl>
                                          <p:spTgt spid="3">
                                            <p:txEl>
                                              <p:pRg st="3" end="3"/>
                                            </p:txEl>
                                          </p:spTgt>
                                        </p:tgtEl>
                                        <p:attrNameLst>
                                          <p:attrName>style.rotation</p:attrName>
                                        </p:attrNameLst>
                                      </p:cBhvr>
                                      <p:to>
                                        <p:strVal val="-45.0"/>
                                      </p:to>
                                    </p:set>
                                    <p:anim calcmode="lin" valueType="num">
                                      <p:cBhvr>
                                        <p:cTn id="44" dur="455" fill="hold">
                                          <p:stCondLst>
                                            <p:cond delay="455"/>
                                          </p:stCondLst>
                                        </p:cTn>
                                        <p:tgtEl>
                                          <p:spTgt spid="3">
                                            <p:txEl>
                                              <p:pRg st="3" end="3"/>
                                            </p:txEl>
                                          </p:spTgt>
                                        </p:tgtEl>
                                        <p:attrNameLst>
                                          <p:attrName>style.rotation</p:attrName>
                                        </p:attrNameLst>
                                      </p:cBhvr>
                                      <p:tavLst>
                                        <p:tav tm="0">
                                          <p:val>
                                            <p:fltVal val="-45"/>
                                          </p:val>
                                        </p:tav>
                                        <p:tav tm="69900">
                                          <p:val>
                                            <p:fltVal val="45"/>
                                          </p:val>
                                        </p:tav>
                                        <p:tav tm="100000">
                                          <p:val>
                                            <p:fltVal val="0"/>
                                          </p:val>
                                        </p:tav>
                                      </p:tavLst>
                                    </p:anim>
                                    <p:anim calcmode="lin" valueType="num">
                                      <p:cBhvr>
                                        <p:cTn id="45" dur="455" fill="hold">
                                          <p:stCondLst>
                                            <p:cond delay="0"/>
                                          </p:stCondLst>
                                        </p:cTn>
                                        <p:tgtEl>
                                          <p:spTgt spid="3">
                                            <p:txEl>
                                              <p:pRg st="3" end="3"/>
                                            </p:txEl>
                                          </p:spTgt>
                                        </p:tgtEl>
                                        <p:attrNameLst>
                                          <p:attrName>ppt_y</p:attrName>
                                        </p:attrNameLst>
                                      </p:cBhvr>
                                      <p:tavLst>
                                        <p:tav tm="0">
                                          <p:val>
                                            <p:strVal val="#ppt_y-1"/>
                                          </p:val>
                                        </p:tav>
                                        <p:tav tm="100000">
                                          <p:val>
                                            <p:strVal val="#ppt_y-(0.354*#ppt_w-0.172*#ppt_h)"/>
                                          </p:val>
                                        </p:tav>
                                      </p:tavLst>
                                    </p:anim>
                                    <p:anim calcmode="lin" valueType="num">
                                      <p:cBhvr>
                                        <p:cTn id="46" dur="156" decel="50000" autoRev="1" fill="hold">
                                          <p:stCondLst>
                                            <p:cond delay="455"/>
                                          </p:stCondLst>
                                        </p:cTn>
                                        <p:tgtEl>
                                          <p:spTgt spid="3">
                                            <p:txEl>
                                              <p:pRg st="3" end="3"/>
                                            </p:txEl>
                                          </p:spTgt>
                                        </p:tgtEl>
                                        <p:attrNameLst>
                                          <p:attrName>ppt_y</p:attrName>
                                        </p:attrNameLst>
                                      </p:cBhvr>
                                      <p:tavLst>
                                        <p:tav tm="0">
                                          <p:val>
                                            <p:strVal val="#ppt_y-(0.354*#ppt_w-0.172*#ppt_h)"/>
                                          </p:val>
                                        </p:tav>
                                        <p:tav tm="100000">
                                          <p:val>
                                            <p:strVal val="#ppt_y-(0.354*#ppt_w-0.172*#ppt_h)-#ppt_h/2"/>
                                          </p:val>
                                        </p:tav>
                                      </p:tavLst>
                                    </p:anim>
                                    <p:anim calcmode="lin" valueType="num">
                                      <p:cBhvr>
                                        <p:cTn id="47" dur="136" fill="hold">
                                          <p:stCondLst>
                                            <p:cond delay="864"/>
                                          </p:stCondLst>
                                        </p:cTn>
                                        <p:tgtEl>
                                          <p:spTgt spid="3">
                                            <p:txEl>
                                              <p:pRg st="3" end="3"/>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5867400"/>
          </a:xfrm>
          <a:solidFill>
            <a:schemeClr val="bg1"/>
          </a:solidFill>
        </p:spPr>
        <p:txBody>
          <a:bodyPr>
            <a:noAutofit/>
          </a:bodyPr>
          <a:lstStyle/>
          <a:p>
            <a:pPr algn="just" rtl="1">
              <a:buNone/>
            </a:pPr>
            <a:r>
              <a:rPr lang="ar-SA" sz="3600" b="1" dirty="0" smtClean="0">
                <a:cs typeface="Akhbar MT" pitchFamily="2" charset="-78"/>
              </a:rPr>
              <a:t>3. دراسة الخرائط التنظيمية للمنشأة</a:t>
            </a:r>
            <a:endParaRPr lang="en-US" sz="3600" dirty="0" smtClean="0">
              <a:cs typeface="Akhbar MT" pitchFamily="2" charset="-78"/>
            </a:endParaRPr>
          </a:p>
          <a:p>
            <a:pPr marL="114300" indent="4763" algn="just" rtl="1">
              <a:buNone/>
            </a:pPr>
            <a:r>
              <a:rPr lang="ar-SA" sz="3600" dirty="0" err="1" smtClean="0">
                <a:cs typeface="Akhbar MT" pitchFamily="2" charset="-78"/>
              </a:rPr>
              <a:t>والتى</a:t>
            </a:r>
            <a:r>
              <a:rPr lang="ar-SA" sz="3600" dirty="0" smtClean="0">
                <a:cs typeface="Akhbar MT" pitchFamily="2" charset="-78"/>
              </a:rPr>
              <a:t> تشمل الخرائط التنظيمية العامة للمنشأة وخرائط الدورات </a:t>
            </a:r>
            <a:r>
              <a:rPr lang="ar-SA" sz="3600" dirty="0" err="1" smtClean="0">
                <a:cs typeface="Akhbar MT" pitchFamily="2" charset="-78"/>
              </a:rPr>
              <a:t>المستندية</a:t>
            </a:r>
            <a:r>
              <a:rPr lang="ar-SA" sz="3600" dirty="0" smtClean="0">
                <a:cs typeface="Akhbar MT" pitchFamily="2" charset="-78"/>
              </a:rPr>
              <a:t>، وهذه الدراسة تهدف إلى اكتشاف التداخل في الاختصاصات أو عدم الدقة في تحديد الواجبات مما يؤثر على كفاءة الرقابة الداخلية .</a:t>
            </a:r>
            <a:endParaRPr lang="en-US" sz="3600" dirty="0" smtClean="0">
              <a:cs typeface="Akhbar MT" pitchFamily="2" charset="-78"/>
            </a:endParaRPr>
          </a:p>
          <a:p>
            <a:pPr marL="114300" indent="4763" algn="just" rtl="1">
              <a:buNone/>
            </a:pPr>
            <a:r>
              <a:rPr lang="ar-SA" sz="3600" b="1" dirty="0" smtClean="0">
                <a:cs typeface="Akhbar MT" pitchFamily="2" charset="-78"/>
              </a:rPr>
              <a:t>4. فحص النظام المحاسبي</a:t>
            </a:r>
            <a:endParaRPr lang="en-US" sz="3600" dirty="0" smtClean="0">
              <a:cs typeface="Akhbar MT" pitchFamily="2" charset="-78"/>
            </a:endParaRPr>
          </a:p>
          <a:p>
            <a:pPr marL="114300" indent="4763" algn="just" rtl="1">
              <a:buNone/>
            </a:pPr>
            <a:r>
              <a:rPr lang="ar-SA" sz="3600" dirty="0" smtClean="0">
                <a:cs typeface="Akhbar MT" pitchFamily="2" charset="-78"/>
              </a:rPr>
              <a:t>إن فحص النظام المحاسبي لهو من أهم واجبات مراجع الحسابات الخارجي، إضافة إلى ذلك فإن عليه أن يتأكد من تطبيق مبدأ الفصل بين الوظائف المحاسبية المختلفة بحيث لا يؤدى موظف واحد عملية محاسبية كاملة، والذي هو من القرائن الدالة على سلامة نظام الرقابة الداخلية.</a:t>
            </a:r>
            <a:endParaRPr lang="en-US" sz="3600" dirty="0">
              <a:cs typeface="Akhbar MT"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8" presetClass="entr" presetSubtype="0" accel="50000" fill="hold" grpId="0" nodeType="clickEffect">
                                  <p:stCondLst>
                                    <p:cond delay="0"/>
                                  </p:stCondLst>
                                  <p:iterate type="wd">
                                    <p:tmPct val="50000"/>
                                  </p:iterate>
                                  <p:childTnLst>
                                    <p:set>
                                      <p:cBhvr>
                                        <p:cTn id="42" dur="1" fill="hold">
                                          <p:stCondLst>
                                            <p:cond delay="0"/>
                                          </p:stCondLst>
                                        </p:cTn>
                                        <p:tgtEl>
                                          <p:spTgt spid="3">
                                            <p:txEl>
                                              <p:pRg st="3" end="3"/>
                                            </p:txEl>
                                          </p:spTgt>
                                        </p:tgtEl>
                                        <p:attrNameLst>
                                          <p:attrName>style.visibility</p:attrName>
                                        </p:attrNameLst>
                                      </p:cBhvr>
                                      <p:to>
                                        <p:strVal val="visible"/>
                                      </p:to>
                                    </p:set>
                                    <p:set>
                                      <p:cBhvr>
                                        <p:cTn id="43" dur="455" fill="hold">
                                          <p:stCondLst>
                                            <p:cond delay="0"/>
                                          </p:stCondLst>
                                        </p:cTn>
                                        <p:tgtEl>
                                          <p:spTgt spid="3">
                                            <p:txEl>
                                              <p:pRg st="3" end="3"/>
                                            </p:txEl>
                                          </p:spTgt>
                                        </p:tgtEl>
                                        <p:attrNameLst>
                                          <p:attrName>style.rotation</p:attrName>
                                        </p:attrNameLst>
                                      </p:cBhvr>
                                      <p:to>
                                        <p:strVal val="-45.0"/>
                                      </p:to>
                                    </p:set>
                                    <p:anim calcmode="lin" valueType="num">
                                      <p:cBhvr>
                                        <p:cTn id="44" dur="455" fill="hold">
                                          <p:stCondLst>
                                            <p:cond delay="455"/>
                                          </p:stCondLst>
                                        </p:cTn>
                                        <p:tgtEl>
                                          <p:spTgt spid="3">
                                            <p:txEl>
                                              <p:pRg st="3" end="3"/>
                                            </p:txEl>
                                          </p:spTgt>
                                        </p:tgtEl>
                                        <p:attrNameLst>
                                          <p:attrName>style.rotation</p:attrName>
                                        </p:attrNameLst>
                                      </p:cBhvr>
                                      <p:tavLst>
                                        <p:tav tm="0">
                                          <p:val>
                                            <p:fltVal val="-45"/>
                                          </p:val>
                                        </p:tav>
                                        <p:tav tm="69900">
                                          <p:val>
                                            <p:fltVal val="45"/>
                                          </p:val>
                                        </p:tav>
                                        <p:tav tm="100000">
                                          <p:val>
                                            <p:fltVal val="0"/>
                                          </p:val>
                                        </p:tav>
                                      </p:tavLst>
                                    </p:anim>
                                    <p:anim calcmode="lin" valueType="num">
                                      <p:cBhvr>
                                        <p:cTn id="45" dur="455" fill="hold">
                                          <p:stCondLst>
                                            <p:cond delay="0"/>
                                          </p:stCondLst>
                                        </p:cTn>
                                        <p:tgtEl>
                                          <p:spTgt spid="3">
                                            <p:txEl>
                                              <p:pRg st="3" end="3"/>
                                            </p:txEl>
                                          </p:spTgt>
                                        </p:tgtEl>
                                        <p:attrNameLst>
                                          <p:attrName>ppt_y</p:attrName>
                                        </p:attrNameLst>
                                      </p:cBhvr>
                                      <p:tavLst>
                                        <p:tav tm="0">
                                          <p:val>
                                            <p:strVal val="#ppt_y-1"/>
                                          </p:val>
                                        </p:tav>
                                        <p:tav tm="100000">
                                          <p:val>
                                            <p:strVal val="#ppt_y-(0.354*#ppt_w-0.172*#ppt_h)"/>
                                          </p:val>
                                        </p:tav>
                                      </p:tavLst>
                                    </p:anim>
                                    <p:anim calcmode="lin" valueType="num">
                                      <p:cBhvr>
                                        <p:cTn id="46" dur="156" decel="50000" autoRev="1" fill="hold">
                                          <p:stCondLst>
                                            <p:cond delay="455"/>
                                          </p:stCondLst>
                                        </p:cTn>
                                        <p:tgtEl>
                                          <p:spTgt spid="3">
                                            <p:txEl>
                                              <p:pRg st="3" end="3"/>
                                            </p:txEl>
                                          </p:spTgt>
                                        </p:tgtEl>
                                        <p:attrNameLst>
                                          <p:attrName>ppt_y</p:attrName>
                                        </p:attrNameLst>
                                      </p:cBhvr>
                                      <p:tavLst>
                                        <p:tav tm="0">
                                          <p:val>
                                            <p:strVal val="#ppt_y-(0.354*#ppt_w-0.172*#ppt_h)"/>
                                          </p:val>
                                        </p:tav>
                                        <p:tav tm="100000">
                                          <p:val>
                                            <p:strVal val="#ppt_y-(0.354*#ppt_w-0.172*#ppt_h)-#ppt_h/2"/>
                                          </p:val>
                                        </p:tav>
                                      </p:tavLst>
                                    </p:anim>
                                    <p:anim calcmode="lin" valueType="num">
                                      <p:cBhvr>
                                        <p:cTn id="47" dur="136" fill="hold">
                                          <p:stCondLst>
                                            <p:cond delay="864"/>
                                          </p:stCondLst>
                                        </p:cTn>
                                        <p:tgtEl>
                                          <p:spTgt spid="3">
                                            <p:txEl>
                                              <p:pRg st="3" end="3"/>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5400000" scaled="0"/>
          <a:tileRect/>
        </a:gradFill>
        <a:effectLst/>
      </p:bgPr>
    </p:bg>
    <p:spTree>
      <p:nvGrpSpPr>
        <p:cNvPr id="1" name=""/>
        <p:cNvGrpSpPr/>
        <p:nvPr/>
      </p:nvGrpSpPr>
      <p:grpSpPr>
        <a:xfrm>
          <a:off x="0" y="0"/>
          <a:ext cx="0" cy="0"/>
          <a:chOff x="0" y="0"/>
          <a:chExt cx="0" cy="0"/>
        </a:xfrm>
      </p:grpSpPr>
      <p:sp>
        <p:nvSpPr>
          <p:cNvPr id="58371" name="Oval 3"/>
          <p:cNvSpPr>
            <a:spLocks noChangeArrowheads="1"/>
          </p:cNvSpPr>
          <p:nvPr/>
        </p:nvSpPr>
        <p:spPr bwMode="auto">
          <a:xfrm>
            <a:off x="381000" y="2133600"/>
            <a:ext cx="8458200" cy="2562225"/>
          </a:xfrm>
          <a:prstGeom prst="ellipse">
            <a:avLst/>
          </a:prstGeom>
          <a:solidFill>
            <a:srgbClr val="C00000"/>
          </a:solidFill>
          <a:ln w="76200" algn="ctr">
            <a:solidFill>
              <a:srgbClr val="FFCCFF"/>
            </a:solidFill>
            <a:round/>
            <a:headEnd/>
            <a:tailEnd/>
          </a:ln>
          <a:effectLst/>
        </p:spPr>
        <p:txBody>
          <a:bodyPr wrap="none" anchor="ctr"/>
          <a:lstStyle/>
          <a:p>
            <a:pPr algn="ctr"/>
            <a:r>
              <a:rPr lang="ar-SA" sz="8800" b="1" dirty="0" smtClean="0"/>
              <a:t>تأهيل مراجع الحسابات</a:t>
            </a:r>
            <a:endParaRPr lang="en-US" sz="8800" b="1" dirty="0">
              <a:solidFill>
                <a:schemeClr val="bg1"/>
              </a:solidFill>
              <a:latin typeface="Andalus" pitchFamily="18" charset="-78"/>
              <a:cs typeface="Andalus" pitchFamily="18" charset="-78"/>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chemeClr val="tx1"/>
          </a:solidFill>
          <a:scene3d>
            <a:camera prst="orthographicFront"/>
            <a:lightRig rig="threePt" dir="t"/>
          </a:scene3d>
          <a:sp3d>
            <a:bevelT w="114300" prst="artDeco"/>
          </a:sp3d>
        </p:spPr>
        <p:txBody>
          <a:bodyPr>
            <a:normAutofit/>
          </a:bodyPr>
          <a:lstStyle/>
          <a:p>
            <a:pPr algn="r" rtl="1"/>
            <a:r>
              <a:rPr lang="ar-SA" sz="4000" dirty="0" smtClean="0"/>
              <a:t>تعريف  المراجعة الداخلية:</a:t>
            </a:r>
            <a:endParaRPr lang="en-US" sz="4000" dirty="0"/>
          </a:p>
        </p:txBody>
      </p:sp>
      <p:sp>
        <p:nvSpPr>
          <p:cNvPr id="3" name="Content Placeholder 2"/>
          <p:cNvSpPr>
            <a:spLocks noGrp="1"/>
          </p:cNvSpPr>
          <p:nvPr>
            <p:ph idx="1"/>
          </p:nvPr>
        </p:nvSpPr>
        <p:spPr>
          <a:xfrm>
            <a:off x="304800" y="1447800"/>
            <a:ext cx="8610600" cy="5029200"/>
          </a:xfrm>
          <a:solidFill>
            <a:schemeClr val="bg1"/>
          </a:solidFill>
        </p:spPr>
        <p:txBody>
          <a:bodyPr>
            <a:noAutofit/>
          </a:bodyPr>
          <a:lstStyle/>
          <a:p>
            <a:pPr marL="57150" indent="61913" algn="just" rtl="1">
              <a:buNone/>
            </a:pPr>
            <a:r>
              <a:rPr lang="ar-SA" sz="4000" b="1" dirty="0" smtClean="0">
                <a:latin typeface="Sakkal Majalla" pitchFamily="2" charset="-78"/>
                <a:cs typeface="Sakkal Majalla" pitchFamily="2" charset="-78"/>
              </a:rPr>
              <a:t>تُعرف المراجعة الداخلية بأنها الفحص المنظم لعمليات المنشأة ودفاترها وسجلاتها ومستنداتها بواسطة هيئة داخلية </a:t>
            </a:r>
            <a:r>
              <a:rPr lang="ar-SA" sz="4000" b="1" dirty="0" err="1" smtClean="0">
                <a:latin typeface="Sakkal Majalla" pitchFamily="2" charset="-78"/>
                <a:cs typeface="Sakkal Majalla" pitchFamily="2" charset="-78"/>
              </a:rPr>
              <a:t>او</a:t>
            </a:r>
            <a:r>
              <a:rPr lang="ar-SA" sz="4000" b="1" dirty="0" smtClean="0">
                <a:latin typeface="Sakkal Majalla" pitchFamily="2" charset="-78"/>
                <a:cs typeface="Sakkal Majalla" pitchFamily="2" charset="-78"/>
              </a:rPr>
              <a:t> مراجعين تابعين للمنشأة ،</a:t>
            </a:r>
          </a:p>
          <a:p>
            <a:pPr marL="57150" indent="61913" algn="just" rtl="1">
              <a:buNone/>
            </a:pPr>
            <a:r>
              <a:rPr lang="ar-SA" sz="4000" b="1" dirty="0" smtClean="0">
                <a:latin typeface="Sakkal Majalla" pitchFamily="2" charset="-78"/>
                <a:cs typeface="Sakkal Majalla" pitchFamily="2" charset="-78"/>
              </a:rPr>
              <a:t> </a:t>
            </a:r>
            <a:r>
              <a:rPr lang="ar-SA" sz="4000" b="1" dirty="0" smtClean="0">
                <a:solidFill>
                  <a:srgbClr val="FF0000"/>
                </a:solidFill>
                <a:latin typeface="Sakkal Majalla" pitchFamily="2" charset="-78"/>
                <a:cs typeface="Sakkal Majalla" pitchFamily="2" charset="-78"/>
              </a:rPr>
              <a:t>كما يعرفها البعض الأخر </a:t>
            </a:r>
            <a:r>
              <a:rPr lang="ar-SA" sz="4000" b="1" dirty="0" smtClean="0">
                <a:latin typeface="Sakkal Majalla" pitchFamily="2" charset="-78"/>
                <a:cs typeface="Sakkal Majalla" pitchFamily="2" charset="-78"/>
              </a:rPr>
              <a:t>بأنها وظيفة داخلية تابعة لإدارة المنشأة لتعبر عن نشاط </a:t>
            </a:r>
            <a:r>
              <a:rPr lang="ar-SA" sz="4000" b="1" dirty="0" err="1" smtClean="0">
                <a:latin typeface="Sakkal Majalla" pitchFamily="2" charset="-78"/>
                <a:cs typeface="Sakkal Majalla" pitchFamily="2" charset="-78"/>
              </a:rPr>
              <a:t>داخلى</a:t>
            </a:r>
            <a:r>
              <a:rPr lang="ar-SA" sz="4000" b="1" dirty="0" smtClean="0">
                <a:latin typeface="Sakkal Majalla" pitchFamily="2" charset="-78"/>
                <a:cs typeface="Sakkal Majalla" pitchFamily="2" charset="-78"/>
              </a:rPr>
              <a:t> مستقل لإقامة الرقابة الإدارية بما فيها المحاسبية لتقييم مدى تمشي النظام مع ما تتطلبه </a:t>
            </a:r>
            <a:r>
              <a:rPr lang="ar-SA" sz="4000" b="1" dirty="0" err="1" smtClean="0">
                <a:latin typeface="Sakkal Majalla" pitchFamily="2" charset="-78"/>
                <a:cs typeface="Sakkal Majalla" pitchFamily="2" charset="-78"/>
              </a:rPr>
              <a:t>الادارة</a:t>
            </a:r>
            <a:r>
              <a:rPr lang="ar-SA" sz="4000" b="1" dirty="0" smtClean="0">
                <a:latin typeface="Sakkal Majalla" pitchFamily="2" charset="-78"/>
                <a:cs typeface="Sakkal Majalla" pitchFamily="2" charset="-78"/>
              </a:rPr>
              <a:t> أو العمل على حسن استخدام الموارد بما يحقق الكفاية الإنتاجية </a:t>
            </a:r>
            <a:r>
              <a:rPr lang="ar-SA" sz="4000" b="1" dirty="0" err="1" smtClean="0">
                <a:latin typeface="Sakkal Majalla" pitchFamily="2" charset="-78"/>
                <a:cs typeface="Sakkal Majalla" pitchFamily="2" charset="-78"/>
              </a:rPr>
              <a:t>القصوي</a:t>
            </a:r>
            <a:r>
              <a:rPr lang="ar-SA" sz="4000" b="1" dirty="0" smtClean="0">
                <a:latin typeface="Sakkal Majalla" pitchFamily="2" charset="-78"/>
                <a:cs typeface="Sakkal Majalla" pitchFamily="2" charset="-78"/>
              </a:rPr>
              <a:t> .</a:t>
            </a:r>
            <a:endParaRPr lang="en-US" sz="4000" b="1" dirty="0" smtClean="0">
              <a:latin typeface="Sakkal Majalla" pitchFamily="2" charset="-78"/>
              <a:cs typeface="Sakkal Majalla" pitchFamily="2" charset="-78"/>
            </a:endParaRPr>
          </a:p>
          <a:p>
            <a:pPr marL="57150" indent="61913" algn="just" rtl="1">
              <a:buNone/>
            </a:pPr>
            <a:endParaRPr lang="en-US" sz="4000" b="1" dirty="0" smtClean="0">
              <a:latin typeface="Sakkal Majalla" pitchFamily="2" charset="-78"/>
              <a:cs typeface="Sakkal Majalla" pitchFamily="2" charset="-78"/>
            </a:endParaRPr>
          </a:p>
          <a:p>
            <a:pPr marL="0" indent="0" algn="just" rtl="1">
              <a:buNone/>
              <a:tabLst>
                <a:tab pos="57150" algn="l"/>
              </a:tabLst>
            </a:pPr>
            <a:endParaRPr lang="en-US" sz="4000" b="1" dirty="0" smtClean="0">
              <a:latin typeface="Sakkal Majalla" pitchFamily="2" charset="-78"/>
              <a:cs typeface="Sakkal Majalla" pitchFamily="2" charset="-78"/>
            </a:endParaRPr>
          </a:p>
          <a:p>
            <a:pPr marL="0" lvl="0" indent="0" algn="just" rtl="1">
              <a:buNone/>
              <a:tabLst>
                <a:tab pos="57150" algn="l"/>
              </a:tabLst>
            </a:pPr>
            <a:endParaRPr lang="en-US" sz="5400" b="1" dirty="0">
              <a:latin typeface="Sakkal Majalla" pitchFamily="2" charset="-78"/>
              <a:cs typeface="Sakkal Majalla"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1"/>
                                          </p:val>
                                        </p:tav>
                                        <p:tav tm="100000">
                                          <p:val>
                                            <p:strVal val="#ppt_x"/>
                                          </p:val>
                                        </p:tav>
                                      </p:tavLst>
                                    </p:anim>
                                    <p:anim calcmode="lin" valueType="num">
                                      <p:cBhvr>
                                        <p:cTn id="9" dur="500" fill="hold"/>
                                        <p:tgtEl>
                                          <p:spTgt spid="3">
                                            <p:bg/>
                                          </p:spTgt>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anim calcmode="lin" valueType="num">
                                      <p:cBhvr>
                                        <p:cTn id="15" dur="5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16"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0" presetClass="entr" presetSubtype="0" fill="hold" grpId="0" nodeType="clickEffect">
                                  <p:stCondLst>
                                    <p:cond delay="0"/>
                                  </p:stCondLst>
                                  <p:iterate type="lt">
                                    <p:tmPct val="10000"/>
                                  </p:iterate>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500"/>
                                        <p:tgtEl>
                                          <p:spTgt spid="3">
                                            <p:txEl>
                                              <p:pRg st="1" end="1"/>
                                            </p:txEl>
                                          </p:spTgt>
                                        </p:tgtEl>
                                      </p:cBhvr>
                                    </p:animEffect>
                                    <p:anim calcmode="lin" valueType="num">
                                      <p:cBhvr>
                                        <p:cTn id="22" dur="500" fill="hold"/>
                                        <p:tgtEl>
                                          <p:spTgt spid="3">
                                            <p:txEl>
                                              <p:pRg st="1" end="1"/>
                                            </p:txEl>
                                          </p:spTgt>
                                        </p:tgtEl>
                                        <p:attrNameLst>
                                          <p:attrName>ppt_x</p:attrName>
                                        </p:attrNameLst>
                                      </p:cBhvr>
                                      <p:tavLst>
                                        <p:tav tm="0">
                                          <p:val>
                                            <p:strVal val="#ppt_x-.1"/>
                                          </p:val>
                                        </p:tav>
                                        <p:tav tm="100000">
                                          <p:val>
                                            <p:strVal val="#ppt_x"/>
                                          </p:val>
                                        </p:tav>
                                      </p:tavLst>
                                    </p:anim>
                                    <p:anim calcmode="lin" valueType="num">
                                      <p:cBhvr>
                                        <p:cTn id="23"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rgbClr val="DD9FAF"/>
          </a:solidFill>
          <a:scene3d>
            <a:camera prst="orthographicFront"/>
            <a:lightRig rig="threePt" dir="t"/>
          </a:scene3d>
          <a:sp3d>
            <a:bevelT w="114300" prst="artDeco"/>
          </a:sp3d>
        </p:spPr>
        <p:txBody>
          <a:bodyPr>
            <a:normAutofit/>
          </a:bodyPr>
          <a:lstStyle/>
          <a:p>
            <a:pPr lvl="1" algn="ctr" rtl="1">
              <a:spcBef>
                <a:spcPct val="0"/>
              </a:spcBef>
            </a:pPr>
            <a:r>
              <a:rPr lang="ar-SA" sz="5400" b="1" dirty="0" smtClean="0"/>
              <a:t>التأهيل العلمي</a:t>
            </a:r>
            <a:endParaRPr lang="en-US" sz="5400" b="1" dirty="0">
              <a:solidFill>
                <a:srgbClr val="3333FF"/>
              </a:solidFill>
              <a:latin typeface="Arial" pitchFamily="34" charset="0"/>
              <a:cs typeface="Arial" pitchFamily="34" charset="0"/>
            </a:endParaRPr>
          </a:p>
        </p:txBody>
      </p:sp>
      <p:sp>
        <p:nvSpPr>
          <p:cNvPr id="3" name="Content Placeholder 2"/>
          <p:cNvSpPr>
            <a:spLocks noGrp="1"/>
          </p:cNvSpPr>
          <p:nvPr>
            <p:ph idx="1"/>
          </p:nvPr>
        </p:nvSpPr>
        <p:spPr>
          <a:xfrm>
            <a:off x="228600" y="1600200"/>
            <a:ext cx="8686800" cy="4495800"/>
          </a:xfrm>
          <a:solidFill>
            <a:srgbClr val="FFFF00"/>
          </a:solidFill>
        </p:spPr>
        <p:txBody>
          <a:bodyPr>
            <a:noAutofit/>
          </a:bodyPr>
          <a:lstStyle/>
          <a:p>
            <a:pPr marL="114300" indent="4763" algn="just" rtl="1">
              <a:buNone/>
            </a:pPr>
            <a:r>
              <a:rPr lang="ar-SA" sz="3600" b="1" dirty="0" smtClean="0">
                <a:latin typeface="Castellar" pitchFamily="18" charset="0"/>
              </a:rPr>
              <a:t>تواجه مراجع الحسابات أثناء عمله كثير من المسائل والمشاكل المحاسبية والقانونية والاقتصادية مما يستوجب تأهيله </a:t>
            </a:r>
            <a:r>
              <a:rPr lang="ar-SA" sz="3600" b="1" dirty="0" err="1" smtClean="0">
                <a:latin typeface="Castellar" pitchFamily="18" charset="0"/>
              </a:rPr>
              <a:t>العلمى</a:t>
            </a:r>
            <a:r>
              <a:rPr lang="ar-SA" sz="3600" b="1" dirty="0" smtClean="0">
                <a:latin typeface="Castellar" pitchFamily="18" charset="0"/>
              </a:rPr>
              <a:t> في هذه النواحي، وكثيراً ما </a:t>
            </a:r>
            <a:r>
              <a:rPr lang="ar-SA" sz="3600" b="1" dirty="0" err="1" smtClean="0">
                <a:latin typeface="Castellar" pitchFamily="18" charset="0"/>
              </a:rPr>
              <a:t>ينص</a:t>
            </a:r>
            <a:r>
              <a:rPr lang="ar-SA" sz="3600" b="1" dirty="0" smtClean="0">
                <a:latin typeface="Castellar" pitchFamily="18" charset="0"/>
              </a:rPr>
              <a:t> على ضرورة حصوله على </a:t>
            </a:r>
            <a:r>
              <a:rPr lang="ar-SA" sz="3600" b="1" dirty="0" err="1" smtClean="0">
                <a:latin typeface="Castellar" pitchFamily="18" charset="0"/>
              </a:rPr>
              <a:t>بكالريوس</a:t>
            </a:r>
            <a:r>
              <a:rPr lang="ar-SA" sz="3600" b="1" dirty="0" smtClean="0">
                <a:latin typeface="Castellar" pitchFamily="18" charset="0"/>
              </a:rPr>
              <a:t> التجارة تحديداً وفي بعض الأحيان لا تقبل المنظمات المهنية إلا </a:t>
            </a:r>
            <a:r>
              <a:rPr lang="ar-SA" sz="3600" b="1" dirty="0" err="1" smtClean="0">
                <a:latin typeface="Castellar" pitchFamily="18" charset="0"/>
              </a:rPr>
              <a:t>خريجى</a:t>
            </a:r>
            <a:r>
              <a:rPr lang="ar-SA" sz="3600" b="1" dirty="0" smtClean="0">
                <a:latin typeface="Castellar" pitchFamily="18" charset="0"/>
              </a:rPr>
              <a:t> شعبة المحاسبة بل</a:t>
            </a:r>
            <a:endParaRPr lang="en-US" sz="3600" b="1" dirty="0" smtClean="0">
              <a:solidFill>
                <a:srgbClr val="3333FF"/>
              </a:solidFill>
              <a:latin typeface="Castellar" pitchFamily="18" charset="0"/>
              <a:cs typeface="Sakkal Majalla" pitchFamily="2" charset="-78"/>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4724400"/>
          </a:xfrm>
          <a:solidFill>
            <a:schemeClr val="bg1"/>
          </a:solidFill>
        </p:spPr>
        <p:txBody>
          <a:bodyPr>
            <a:noAutofit/>
          </a:bodyPr>
          <a:lstStyle/>
          <a:p>
            <a:pPr marL="171450" indent="-52388" algn="just" rtl="1">
              <a:buNone/>
            </a:pPr>
            <a:r>
              <a:rPr lang="ar-SA" sz="4000" b="1" dirty="0" smtClean="0">
                <a:latin typeface="Microsoft Sans Serif" pitchFamily="34" charset="0"/>
                <a:cs typeface="Microsoft Sans Serif" pitchFamily="34" charset="0"/>
              </a:rPr>
              <a:t>إن بعضها كمجمع المحاسبين القانونيين بانجلترا وويلز يشترط أن تكون المواد </a:t>
            </a:r>
            <a:r>
              <a:rPr lang="ar-SA" sz="4000" b="1" dirty="0" err="1" smtClean="0">
                <a:latin typeface="Microsoft Sans Serif" pitchFamily="34" charset="0"/>
                <a:cs typeface="Microsoft Sans Serif" pitchFamily="34" charset="0"/>
              </a:rPr>
              <a:t>التى</a:t>
            </a:r>
            <a:r>
              <a:rPr lang="ar-SA" sz="4000" b="1" dirty="0" smtClean="0">
                <a:latin typeface="Microsoft Sans Serif" pitchFamily="34" charset="0"/>
                <a:cs typeface="Microsoft Sans Serif" pitchFamily="34" charset="0"/>
              </a:rPr>
              <a:t> يدرسها الطالب الذي يريد أن يمتهن المحاسبة والمراجعة محددة بدقة حيث يؤهله ذلك للحصول على الإعفاء من </a:t>
            </a:r>
            <a:r>
              <a:rPr lang="ar-SA" sz="4000" b="1" dirty="0" err="1" smtClean="0">
                <a:latin typeface="Microsoft Sans Serif" pitchFamily="34" charset="0"/>
                <a:cs typeface="Microsoft Sans Serif" pitchFamily="34" charset="0"/>
              </a:rPr>
              <a:t>الإمتحان</a:t>
            </a:r>
            <a:r>
              <a:rPr lang="ar-SA" sz="4000" b="1" dirty="0" smtClean="0">
                <a:latin typeface="Microsoft Sans Serif" pitchFamily="34" charset="0"/>
                <a:cs typeface="Microsoft Sans Serif" pitchFamily="34" charset="0"/>
              </a:rPr>
              <a:t> المتوسط الذي يعقده المجمع . أما المجمع العربي للمحاسبين القانونيين فيشترط للمراجع أن يكون مؤهلاً تأهيلاً علمياً بأن يلم بحد أدني على ما يلي:   </a:t>
            </a:r>
            <a:endParaRPr lang="en-US" sz="4000" b="1" dirty="0">
              <a:latin typeface="Microsoft Sans Serif" pitchFamily="34" charset="0"/>
              <a:cs typeface="Microsoft Sans Serif" pitchFamily="34" charset="0"/>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19800"/>
          </a:xfrm>
          <a:solidFill>
            <a:schemeClr val="bg1"/>
          </a:solidFill>
        </p:spPr>
        <p:txBody>
          <a:bodyPr>
            <a:noAutofit/>
          </a:bodyPr>
          <a:lstStyle/>
          <a:p>
            <a:pPr marL="742950" lvl="0" indent="-742950" algn="just" rtl="1">
              <a:buFont typeface="+mj-lt"/>
              <a:buAutoNum type="arabicPeriod"/>
            </a:pPr>
            <a:r>
              <a:rPr lang="ar-SA" sz="3600" b="1" dirty="0" smtClean="0"/>
              <a:t>نظريات ومبادئ وتطبيقات علم المحاسبة، وأصول ومبادئ المراجعة وتطبيقاتها </a:t>
            </a:r>
            <a:r>
              <a:rPr lang="ar-SA" sz="3600" b="1" dirty="0" err="1" smtClean="0"/>
              <a:t>واساليبها</a:t>
            </a:r>
            <a:r>
              <a:rPr lang="ar-SA" sz="3600" b="1" dirty="0" smtClean="0"/>
              <a:t> المعاصرة، ومبادئ علم إدارة الأعمال وعلم الاقتصاد وعلم السياسة والعلوم السلوكية وعلم القانون وقوانين الضرائب والجمارك والمبيعات وغيرها.</a:t>
            </a:r>
            <a:endParaRPr lang="en-US" sz="3600" b="1" dirty="0" smtClean="0"/>
          </a:p>
          <a:p>
            <a:pPr marL="742950" lvl="0" indent="-742950" algn="just" rtl="1">
              <a:buFont typeface="+mj-lt"/>
              <a:buAutoNum type="arabicPeriod"/>
            </a:pPr>
            <a:r>
              <a:rPr lang="ar-SA" sz="3600" b="1" dirty="0" smtClean="0">
                <a:solidFill>
                  <a:srgbClr val="FF0000"/>
                </a:solidFill>
              </a:rPr>
              <a:t>محاسبة التكاليف ونظرياتها وتطبيقاتها، وكذلك المحاسبة </a:t>
            </a:r>
            <a:r>
              <a:rPr lang="ar-SA" sz="3600" b="1" dirty="0" err="1" smtClean="0">
                <a:solidFill>
                  <a:srgbClr val="FF0000"/>
                </a:solidFill>
              </a:rPr>
              <a:t>الادارية</a:t>
            </a:r>
            <a:r>
              <a:rPr lang="ar-SA" sz="3600" b="1" dirty="0" smtClean="0">
                <a:solidFill>
                  <a:srgbClr val="FF0000"/>
                </a:solidFill>
              </a:rPr>
              <a:t> .</a:t>
            </a:r>
            <a:endParaRPr lang="en-US" sz="3600" b="1" dirty="0" smtClean="0">
              <a:solidFill>
                <a:srgbClr val="FF0000"/>
              </a:solidFill>
            </a:endParaRPr>
          </a:p>
          <a:p>
            <a:pPr marL="742950" lvl="0" indent="-742950" algn="just" rtl="1">
              <a:buFont typeface="+mj-lt"/>
              <a:buAutoNum type="arabicPeriod"/>
            </a:pPr>
            <a:r>
              <a:rPr lang="ar-SA" sz="3600" b="1" dirty="0" err="1" smtClean="0"/>
              <a:t>الاساليب</a:t>
            </a:r>
            <a:r>
              <a:rPr lang="ar-SA" sz="3600" b="1" dirty="0" smtClean="0"/>
              <a:t> الإحصائية والرياضية وبحوث العمليات وأساليب الحاسوب وتطبيقاتها في المحاسبة والمراجعة .</a:t>
            </a:r>
            <a:endParaRPr lang="en-US" sz="3600" b="1" dirty="0"/>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19800"/>
          </a:xfrm>
          <a:solidFill>
            <a:schemeClr val="bg1"/>
          </a:solidFill>
        </p:spPr>
        <p:txBody>
          <a:bodyPr>
            <a:noAutofit/>
          </a:bodyPr>
          <a:lstStyle/>
          <a:p>
            <a:pPr marL="742950" lvl="0" indent="-742950" algn="just">
              <a:buFont typeface="+mj-lt"/>
              <a:buAutoNum type="arabicPeriod" startAt="4"/>
            </a:pPr>
            <a:r>
              <a:rPr lang="ar-SA" sz="4800" b="1" dirty="0" smtClean="0">
                <a:solidFill>
                  <a:srgbClr val="3333FF"/>
                </a:solidFill>
              </a:rPr>
              <a:t>تتبع التطورات والبحوث الحديثة في العلوم المختلفة السابقة وكذلك التعديلات المتتابعة في مختلف القوانين ذات الصلة بعمله .</a:t>
            </a:r>
            <a:endParaRPr lang="en-US" sz="4800" b="1" dirty="0" smtClean="0">
              <a:solidFill>
                <a:srgbClr val="3333FF"/>
              </a:solidFill>
            </a:endParaRPr>
          </a:p>
          <a:p>
            <a:pPr marL="742950" lvl="0" indent="-742950" algn="just">
              <a:buFont typeface="+mj-lt"/>
              <a:buAutoNum type="arabicPeriod" startAt="4"/>
            </a:pPr>
            <a:r>
              <a:rPr lang="ar-SA" sz="4800" b="1" dirty="0" err="1" smtClean="0"/>
              <a:t>الادارة</a:t>
            </a:r>
            <a:r>
              <a:rPr lang="ar-SA" sz="4800" b="1" dirty="0" smtClean="0"/>
              <a:t> المالية .</a:t>
            </a:r>
            <a:endParaRPr lang="en-US" sz="4800" b="1" dirty="0" smtClean="0"/>
          </a:p>
          <a:p>
            <a:pPr marL="742950" lvl="0" indent="-742950" algn="just">
              <a:buFont typeface="+mj-lt"/>
              <a:buAutoNum type="arabicPeriod" startAt="4"/>
            </a:pPr>
            <a:r>
              <a:rPr lang="ar-SA" sz="4800" b="1" dirty="0" smtClean="0">
                <a:solidFill>
                  <a:srgbClr val="3333FF"/>
                </a:solidFill>
              </a:rPr>
              <a:t>اللغات المختلفة كالانجليزية والفرنسية وغيرها .</a:t>
            </a:r>
            <a:endParaRPr lang="en-US" sz="4800" b="1" dirty="0">
              <a:solidFill>
                <a:srgbClr val="3333FF"/>
              </a:solidFill>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a:solidFill>
            <a:srgbClr val="DD9FAF"/>
          </a:solidFill>
          <a:scene3d>
            <a:camera prst="orthographicFront"/>
            <a:lightRig rig="threePt" dir="t"/>
          </a:scene3d>
          <a:sp3d>
            <a:bevelT w="114300" prst="artDeco"/>
          </a:sp3d>
        </p:spPr>
        <p:txBody>
          <a:bodyPr>
            <a:normAutofit/>
          </a:bodyPr>
          <a:lstStyle/>
          <a:p>
            <a:pPr lvl="1" algn="ctr" rtl="1">
              <a:spcBef>
                <a:spcPct val="0"/>
              </a:spcBef>
            </a:pPr>
            <a:r>
              <a:rPr lang="ar-SA" sz="5400" b="1" dirty="0" smtClean="0"/>
              <a:t>التأهيل العملي</a:t>
            </a:r>
            <a:endParaRPr lang="en-US" sz="5400" b="1" dirty="0">
              <a:solidFill>
                <a:srgbClr val="3333FF"/>
              </a:solidFill>
              <a:latin typeface="Arial" pitchFamily="34" charset="0"/>
              <a:cs typeface="Arial" pitchFamily="34" charset="0"/>
            </a:endParaRPr>
          </a:p>
        </p:txBody>
      </p:sp>
      <p:sp>
        <p:nvSpPr>
          <p:cNvPr id="3" name="Content Placeholder 2"/>
          <p:cNvSpPr>
            <a:spLocks noGrp="1"/>
          </p:cNvSpPr>
          <p:nvPr>
            <p:ph idx="1"/>
          </p:nvPr>
        </p:nvSpPr>
        <p:spPr>
          <a:xfrm>
            <a:off x="228600" y="1600200"/>
            <a:ext cx="8686800" cy="4495800"/>
          </a:xfrm>
          <a:solidFill>
            <a:srgbClr val="FFFF00"/>
          </a:solidFill>
        </p:spPr>
        <p:txBody>
          <a:bodyPr>
            <a:noAutofit/>
          </a:bodyPr>
          <a:lstStyle/>
          <a:p>
            <a:pPr algn="just">
              <a:buNone/>
            </a:pPr>
            <a:r>
              <a:rPr lang="ar-SA" sz="3600" b="1" dirty="0" smtClean="0"/>
              <a:t>نتيجة للتطور المطّرد في الحياة الاقتصادية يجب </a:t>
            </a:r>
            <a:r>
              <a:rPr lang="ar-SA" sz="3600" b="1" dirty="0" err="1" smtClean="0"/>
              <a:t>ان</a:t>
            </a:r>
            <a:r>
              <a:rPr lang="ar-SA" sz="3600" b="1" dirty="0" smtClean="0"/>
              <a:t> يهتم من يريد </a:t>
            </a:r>
            <a:r>
              <a:rPr lang="ar-SA" sz="3600" b="1" dirty="0" err="1" smtClean="0"/>
              <a:t>ان</a:t>
            </a:r>
            <a:r>
              <a:rPr lang="ar-SA" sz="3600" b="1" dirty="0" smtClean="0"/>
              <a:t> يمتهن مهنة المراجعة بالتدريب </a:t>
            </a:r>
            <a:r>
              <a:rPr lang="ar-SA" sz="3600" b="1" dirty="0" err="1" smtClean="0"/>
              <a:t>العملى</a:t>
            </a:r>
            <a:r>
              <a:rPr lang="ar-SA" sz="3600" b="1" dirty="0" smtClean="0"/>
              <a:t> ليسهل عليه ممارسة المهنة في الحياة العملية، فالتدريب </a:t>
            </a:r>
            <a:r>
              <a:rPr lang="ar-SA" sz="3600" b="1" dirty="0" err="1" smtClean="0"/>
              <a:t>العملى</a:t>
            </a:r>
            <a:r>
              <a:rPr lang="ar-SA" sz="3600" b="1" dirty="0" smtClean="0"/>
              <a:t> عنصر مهم في مهنة المراجعة إذ أن الحياة العملية هي </a:t>
            </a:r>
            <a:r>
              <a:rPr lang="ar-SA" sz="3600" b="1" dirty="0" err="1" smtClean="0"/>
              <a:t>التى</a:t>
            </a:r>
            <a:r>
              <a:rPr lang="ar-SA" sz="3600" b="1" dirty="0" smtClean="0"/>
              <a:t> تتيح فرصة الاتصالات مع رجال الأعمال، وفرصة الاطلاع على دفاتر منشآت مختلفة ذات نظم محاسبية مختلفة ونظم مراقبة داخلية مختلفة إضافة إلى فرصة التعرف على المشاكل والاحتكاك </a:t>
            </a:r>
            <a:r>
              <a:rPr lang="ar-SA" sz="3600" b="1" dirty="0" err="1" smtClean="0"/>
              <a:t>بها</a:t>
            </a:r>
            <a:r>
              <a:rPr lang="ar-SA" sz="3600" b="1" dirty="0" smtClean="0"/>
              <a:t>.</a:t>
            </a:r>
            <a:endParaRPr lang="en-US" sz="3600" b="1" dirty="0"/>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19800"/>
          </a:xfrm>
          <a:solidFill>
            <a:schemeClr val="bg1"/>
          </a:solidFill>
        </p:spPr>
        <p:txBody>
          <a:bodyPr>
            <a:noAutofit/>
          </a:bodyPr>
          <a:lstStyle/>
          <a:p>
            <a:pPr algn="just">
              <a:buNone/>
            </a:pPr>
            <a:r>
              <a:rPr lang="ar-SA" sz="4400" b="1" dirty="0" smtClean="0"/>
              <a:t>إن معظم جمعيات ومعاهد المحاسبة في العالم تطلب فترة تمرين عملي </a:t>
            </a:r>
            <a:r>
              <a:rPr lang="ar-SA" sz="4400" b="1" dirty="0" err="1" smtClean="0"/>
              <a:t>لاتقل</a:t>
            </a:r>
            <a:r>
              <a:rPr lang="ar-SA" sz="4400" b="1" dirty="0" smtClean="0"/>
              <a:t> عن ثلاث سنوات، ففي المملكة المتحدة فان مجمع المحاسبين القانونيين بانجلترا وويلز يشترط أن يتقدم الطالب للامتحان النهائي بعد </a:t>
            </a:r>
            <a:r>
              <a:rPr lang="ar-SA" sz="4400" b="1" dirty="0" err="1" smtClean="0"/>
              <a:t>قضائة</a:t>
            </a:r>
            <a:r>
              <a:rPr lang="ar-SA" sz="4400" b="1" dirty="0" smtClean="0"/>
              <a:t> فترة التمرين العملي لمدة ثلاث سنوات، وفي جمهورية مصر العربية فان المادة الثامنة من القانون (133) لسنة 1951م تشترط لنقل </a:t>
            </a:r>
            <a:endParaRPr lang="en-US" sz="4400" b="1" dirty="0"/>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19800"/>
          </a:xfrm>
          <a:solidFill>
            <a:schemeClr val="bg1"/>
          </a:solidFill>
        </p:spPr>
        <p:txBody>
          <a:bodyPr>
            <a:noAutofit/>
          </a:bodyPr>
          <a:lstStyle/>
          <a:p>
            <a:pPr marL="57150" indent="-57150" algn="just">
              <a:buNone/>
            </a:pPr>
            <a:r>
              <a:rPr lang="ar-SA" sz="3600" b="1" dirty="0" smtClean="0"/>
              <a:t>اسم الطالب الحاصل على المؤهل المطلوب من سجل المحاسبين والمراجعين تحت التمرين إلى سجل المحاسبين والمراجعين أن يكون قد </a:t>
            </a:r>
            <a:r>
              <a:rPr lang="ar-SA" sz="3600" b="1" dirty="0" err="1" smtClean="0"/>
              <a:t>امضى</a:t>
            </a:r>
            <a:r>
              <a:rPr lang="ar-SA" sz="3600" b="1" dirty="0" smtClean="0"/>
              <a:t> مدة تمرين قدرها ثلاث سنوات على الأقل في أعمال المحاسبة والمراجعة، وليحقق التدريب العملي أهدافه فيشترط </a:t>
            </a:r>
            <a:r>
              <a:rPr lang="ar-SA" sz="3600" b="1" dirty="0" err="1" smtClean="0"/>
              <a:t>ان</a:t>
            </a:r>
            <a:r>
              <a:rPr lang="ar-SA" sz="3600" b="1" dirty="0" smtClean="0"/>
              <a:t> يكون الطالب قد زاول أعمال المحاسبة والمراجعة بصورة جدية وبدون انقطاع طوال المدة المحددة في مكتب احد المحاسبين أو المراجعين المقيدين في السجل وأن يعتمد التمرين شهادة من المحاسب أو المراجع الذي قضى الطالب مدة التمرين بمكتبه . </a:t>
            </a:r>
            <a:endParaRPr lang="en-US" sz="3600" b="1" dirty="0"/>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19800"/>
          </a:xfrm>
          <a:solidFill>
            <a:schemeClr val="bg1"/>
          </a:solidFill>
        </p:spPr>
        <p:txBody>
          <a:bodyPr>
            <a:noAutofit/>
          </a:bodyPr>
          <a:lstStyle/>
          <a:p>
            <a:pPr marL="57150" indent="-57150" algn="just">
              <a:buNone/>
            </a:pPr>
            <a:r>
              <a:rPr lang="ar-SA" sz="3600" b="1" dirty="0" smtClean="0"/>
              <a:t>اسم الطالب الحاصل على المؤهل المطلوب من سجل المحاسبين والمراجعين تحت التمرين إلى سجل المحاسبين والمراجعين أن يكون قد </a:t>
            </a:r>
            <a:r>
              <a:rPr lang="ar-SA" sz="3600" b="1" dirty="0" err="1" smtClean="0"/>
              <a:t>امضى</a:t>
            </a:r>
            <a:r>
              <a:rPr lang="ar-SA" sz="3600" b="1" dirty="0" smtClean="0"/>
              <a:t> مدة تمرين قدرها ثلاث سنوات على الأقل في أعمال المحاسبة والمراجعة، وليحقق التدريب العملي أهدافه فيشترط </a:t>
            </a:r>
            <a:r>
              <a:rPr lang="ar-SA" sz="3600" b="1" dirty="0" err="1" smtClean="0"/>
              <a:t>ان</a:t>
            </a:r>
            <a:r>
              <a:rPr lang="ar-SA" sz="3600" b="1" dirty="0" smtClean="0"/>
              <a:t> يكون الطالب قد زاول أعمال المحاسبة والمراجعة بصورة جدية وبدون انقطاع طوال المدة المحددة في مكتب احد المحاسبين أو المراجعين المقيدين في السجل وأن يعتمد التمرين شهادة من المحاسب أو المراجع الذي قضى الطالب مدة التمرين بمكتبه . </a:t>
            </a:r>
            <a:endParaRPr lang="en-US" sz="3600" b="1" dirty="0"/>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0000"/>
            </a:gs>
            <a:gs pos="13000">
              <a:srgbClr val="F8B049"/>
            </a:gs>
            <a:gs pos="21001">
              <a:srgbClr val="F8B049"/>
            </a:gs>
            <a:gs pos="63000">
              <a:srgbClr val="FEE7F2"/>
            </a:gs>
            <a:gs pos="67000">
              <a:srgbClr val="F952A0"/>
            </a:gs>
            <a:gs pos="69000">
              <a:srgbClr val="C50849"/>
            </a:gs>
            <a:gs pos="82001">
              <a:srgbClr val="B43E85"/>
            </a:gs>
            <a:gs pos="100000">
              <a:srgbClr val="F8B049"/>
            </a:gs>
          </a:gsLst>
          <a:lin ang="135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28800" y="274638"/>
            <a:ext cx="6248400" cy="1143000"/>
          </a:xfrm>
          <a:solidFill>
            <a:srgbClr val="3333FF"/>
          </a:solidFill>
        </p:spPr>
        <p:txBody>
          <a:bodyPr>
            <a:normAutofit/>
          </a:bodyPr>
          <a:lstStyle/>
          <a:p>
            <a:r>
              <a:rPr lang="ar-SA" sz="5400" dirty="0" smtClean="0">
                <a:solidFill>
                  <a:schemeClr val="bg1"/>
                </a:solidFill>
                <a:cs typeface="MCS Hor 1 S_I Snail 2000" pitchFamily="2" charset="-78"/>
              </a:rPr>
              <a:t>ولكم خالص شكري</a:t>
            </a:r>
            <a:endParaRPr lang="ar-SA" sz="5400" dirty="0">
              <a:solidFill>
                <a:schemeClr val="bg1"/>
              </a:solidFill>
              <a:cs typeface="MCS Hor 1 S_I Snail 2000" pitchFamily="2" charset="-78"/>
            </a:endParaRPr>
          </a:p>
        </p:txBody>
      </p:sp>
      <p:pic>
        <p:nvPicPr>
          <p:cNvPr id="660482" name="Picture 2" descr="C:\Program Files\Microsoft Office\MEDIA\CAGCAT10\j0281904.wmf"/>
          <p:cNvPicPr>
            <a:picLocks noChangeAspect="1" noChangeArrowheads="1"/>
          </p:cNvPicPr>
          <p:nvPr/>
        </p:nvPicPr>
        <p:blipFill>
          <a:blip r:embed="rId2" cstate="print"/>
          <a:srcRect/>
          <a:stretch>
            <a:fillRect/>
          </a:stretch>
        </p:blipFill>
        <p:spPr bwMode="auto">
          <a:xfrm>
            <a:off x="838200" y="1676400"/>
            <a:ext cx="7696200" cy="4572000"/>
          </a:xfrm>
          <a:prstGeom prst="rect">
            <a:avLst/>
          </a:prstGeom>
          <a:noFill/>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mph" presetSubtype="0" fill="hold" grpId="0" nodeType="afterEffect">
                                  <p:stCondLst>
                                    <p:cond delay="0"/>
                                  </p:stCondLst>
                                  <p:childTnLst>
                                    <p:animClr clrSpc="hsl" dir="cw">
                                      <p:cBhvr override="childStyle">
                                        <p:cTn id="6" dur="500" fill="hold"/>
                                        <p:tgtEl>
                                          <p:spTgt spid="2"/>
                                        </p:tgtEl>
                                        <p:attrNameLst>
                                          <p:attrName>style.color</p:attrName>
                                        </p:attrNameLst>
                                      </p:cBhvr>
                                      <p:by>
                                        <p:hsl h="-7200000" s="0" l="0"/>
                                      </p:by>
                                    </p:animClr>
                                    <p:animClr clrSpc="hsl" dir="cw">
                                      <p:cBhvr>
                                        <p:cTn id="7" dur="500" fill="hold"/>
                                        <p:tgtEl>
                                          <p:spTgt spid="2"/>
                                        </p:tgtEl>
                                        <p:attrNameLst>
                                          <p:attrName>fillcolor</p:attrName>
                                        </p:attrNameLst>
                                      </p:cBhvr>
                                      <p:by>
                                        <p:hsl h="-7200000" s="0" l="0"/>
                                      </p:by>
                                    </p:animClr>
                                    <p:animClr clrSpc="hsl" dir="cw">
                                      <p:cBhvr>
                                        <p:cTn id="8" dur="500" fill="hold"/>
                                        <p:tgtEl>
                                          <p:spTgt spid="2"/>
                                        </p:tgtEl>
                                        <p:attrNameLst>
                                          <p:attrName>stroke.color</p:attrName>
                                        </p:attrNameLst>
                                      </p:cBhvr>
                                      <p:by>
                                        <p:hsl h="-7200000" s="0" l="0"/>
                                      </p:by>
                                    </p:animClr>
                                    <p:set>
                                      <p:cBhvr>
                                        <p:cTn id="9" dur="500" fill="hold"/>
                                        <p:tgtEl>
                                          <p:spTgt spid="2"/>
                                        </p:tgtEl>
                                        <p:attrNameLst>
                                          <p:attrName>fill.type</p:attrName>
                                        </p:attrNameLst>
                                      </p:cBhvr>
                                      <p:to>
                                        <p:strVal val="solid"/>
                                      </p:to>
                                    </p:se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500" tmFilter="0, 0; .2, .5; .8, .5; 1, 0"/>
                                        <p:tgtEl>
                                          <p:spTgt spid="660482"/>
                                        </p:tgtEl>
                                      </p:cBhvr>
                                    </p:animEffect>
                                    <p:animScale>
                                      <p:cBhvr>
                                        <p:cTn id="13" dur="250" autoRev="1" fill="hold"/>
                                        <p:tgtEl>
                                          <p:spTgt spid="66048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763000" cy="5638800"/>
          </a:xfrm>
          <a:solidFill>
            <a:schemeClr val="tx1">
              <a:lumMod val="95000"/>
              <a:lumOff val="5000"/>
            </a:schemeClr>
          </a:solidFill>
        </p:spPr>
        <p:txBody>
          <a:bodyPr>
            <a:noAutofit/>
          </a:bodyPr>
          <a:lstStyle/>
          <a:p>
            <a:pPr algn="just">
              <a:buNone/>
            </a:pPr>
            <a:r>
              <a:rPr lang="ar-SA" sz="6000" b="1" dirty="0" smtClean="0">
                <a:solidFill>
                  <a:srgbClr val="FFFF00"/>
                </a:solidFill>
              </a:rPr>
              <a:t>كما عرفها معهد المراجعين الداخليين  </a:t>
            </a:r>
            <a:r>
              <a:rPr lang="en-US" sz="6000" b="1" dirty="0" smtClean="0">
                <a:solidFill>
                  <a:srgbClr val="FFFF00"/>
                </a:solidFill>
              </a:rPr>
              <a:t>Institute of Internal Auditors </a:t>
            </a:r>
            <a:r>
              <a:rPr lang="ar-SA" sz="6000" b="1" dirty="0" smtClean="0">
                <a:solidFill>
                  <a:srgbClr val="FFFF00"/>
                </a:solidFill>
              </a:rPr>
              <a:t>بأنها وظيفة تقويمية مستقلة تنشأ في المنشأة لفحص وتقديم أنشطتها خدمة للمنشأة </a:t>
            </a:r>
            <a:endParaRPr lang="en-US" sz="5400" b="1" dirty="0">
              <a:solidFill>
                <a:srgbClr val="FFFF00"/>
              </a:solidFill>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p:cTn id="7" dur="500" fill="hold"/>
                                        <p:tgtEl>
                                          <p:spTgt spid="3">
                                            <p:bg/>
                                          </p:spTgt>
                                        </p:tgtEl>
                                        <p:attrNameLst>
                                          <p:attrName>ppt_x</p:attrName>
                                        </p:attrNameLst>
                                      </p:cBhvr>
                                      <p:tavLst>
                                        <p:tav tm="0">
                                          <p:val>
                                            <p:strVal val="#ppt_x-.2"/>
                                          </p:val>
                                        </p:tav>
                                        <p:tav tm="100000">
                                          <p:val>
                                            <p:strVal val="#ppt_x"/>
                                          </p:val>
                                        </p:tav>
                                      </p:tavLst>
                                    </p:anim>
                                    <p:anim calcmode="lin" valueType="num">
                                      <p:cBhvr>
                                        <p:cTn id="8" dur="500" fill="hold"/>
                                        <p:tgtEl>
                                          <p:spTgt spid="3">
                                            <p:bg/>
                                          </p:spTgt>
                                        </p:tgtEl>
                                        <p:attrNameLst>
                                          <p:attrName>ppt_y</p:attrName>
                                        </p:attrNameLst>
                                      </p:cBhvr>
                                      <p:tavLst>
                                        <p:tav tm="0">
                                          <p:val>
                                            <p:strVal val="#ppt_y"/>
                                          </p:val>
                                        </p:tav>
                                        <p:tav tm="100000">
                                          <p:val>
                                            <p:strVal val="#ppt_y"/>
                                          </p:val>
                                        </p:tav>
                                      </p:tavLst>
                                    </p:anim>
                                    <p:animEffect transition="in" filter="wipe(right)" prLst="gradientSize: 0.1">
                                      <p:cBhvr>
                                        <p:cTn id="9" dur="500"/>
                                        <p:tgtEl>
                                          <p:spTgt spid="3">
                                            <p:bg/>
                                          </p:spTgt>
                                        </p:tgtEl>
                                      </p:cBhvr>
                                    </p:animEffect>
                                  </p:childTnLst>
                                </p:cTn>
                              </p:par>
                            </p:childTnLst>
                          </p:cTn>
                        </p:par>
                        <p:par>
                          <p:cTn id="10" fill="hold">
                            <p:stCondLst>
                              <p:cond delay="500"/>
                            </p:stCondLst>
                            <p:childTnLst>
                              <p:par>
                                <p:cTn id="11" presetID="29"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81000" y="76200"/>
            <a:ext cx="8534400" cy="1143000"/>
          </a:xfrm>
          <a:solidFill>
            <a:srgbClr val="66FF33"/>
          </a:solidFill>
        </p:spPr>
        <p:txBody>
          <a:bodyPr>
            <a:normAutofit/>
          </a:bodyPr>
          <a:lstStyle/>
          <a:p>
            <a:pPr algn="just" rtl="1"/>
            <a:r>
              <a:rPr lang="ar-SA" b="1" dirty="0" smtClean="0"/>
              <a:t>هدف المراجعة الداخلية:</a:t>
            </a:r>
            <a:endParaRPr lang="ar-SA" b="1" dirty="0"/>
          </a:p>
        </p:txBody>
      </p:sp>
      <p:sp>
        <p:nvSpPr>
          <p:cNvPr id="570369" name="Rectangle 1"/>
          <p:cNvSpPr>
            <a:spLocks noChangeArrowheads="1"/>
          </p:cNvSpPr>
          <p:nvPr/>
        </p:nvSpPr>
        <p:spPr bwMode="auto">
          <a:xfrm>
            <a:off x="76200" y="1479352"/>
            <a:ext cx="8839200" cy="4616648"/>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4200" b="1" dirty="0" smtClean="0"/>
              <a:t>في الماضي كان الهدف الرئيسي للمراجعة الداخلية هو اكتشاف الغش والأخطاء وضبط  البيانات المحاسبية، </a:t>
            </a:r>
            <a:r>
              <a:rPr lang="ar-SA" sz="4200" b="1" dirty="0" err="1" smtClean="0"/>
              <a:t>اى</a:t>
            </a:r>
            <a:r>
              <a:rPr lang="ar-SA" sz="4200" b="1" dirty="0" smtClean="0"/>
              <a:t> أنها كانت تعنى التحقق للتأكد من سلامة السجلات والبيانات المحاسبية والمحافظة على أصول المنشأة وقد حدث تطور منطقي لوظيفة المراجعة الداخلية حيث شملت التقويم لمساعدة الإدارة في تنفيذ </a:t>
            </a:r>
            <a:r>
              <a:rPr lang="ar-SA" sz="4200" b="1" dirty="0" err="1" smtClean="0"/>
              <a:t>الانشطة</a:t>
            </a:r>
            <a:r>
              <a:rPr lang="ar-SA" sz="4200" b="1" dirty="0" smtClean="0"/>
              <a:t> المختلفة داخل المنشأة</a:t>
            </a:r>
            <a:endParaRPr lang="en-US" sz="4200" b="1"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grpId="0" nodeType="clickEffect">
                                  <p:stCondLst>
                                    <p:cond delay="0"/>
                                  </p:stCondLst>
                                  <p:childTnLst>
                                    <p:set>
                                      <p:cBhvr>
                                        <p:cTn id="11" dur="1" fill="hold">
                                          <p:stCondLst>
                                            <p:cond delay="0"/>
                                          </p:stCondLst>
                                        </p:cTn>
                                        <p:tgtEl>
                                          <p:spTgt spid="570369"/>
                                        </p:tgtEl>
                                        <p:attrNameLst>
                                          <p:attrName>style.visibility</p:attrName>
                                        </p:attrNameLst>
                                      </p:cBhvr>
                                      <p:to>
                                        <p:strVal val="visible"/>
                                      </p:to>
                                    </p:set>
                                    <p:animScale>
                                      <p:cBhvr>
                                        <p:cTn id="12" dur="1000" decel="50000" fill="hold">
                                          <p:stCondLst>
                                            <p:cond delay="0"/>
                                          </p:stCondLst>
                                        </p:cTn>
                                        <p:tgtEl>
                                          <p:spTgt spid="5703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70369"/>
                                        </p:tgtEl>
                                        <p:attrNameLst>
                                          <p:attrName>ppt_x</p:attrName>
                                          <p:attrName>ppt_y</p:attrName>
                                        </p:attrNameLst>
                                      </p:cBhvr>
                                    </p:animMotion>
                                    <p:animEffect transition="in" filter="fade">
                                      <p:cBhvr>
                                        <p:cTn id="14" dur="1000"/>
                                        <p:tgtEl>
                                          <p:spTgt spid="570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7036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570369" name="Rectangle 1"/>
          <p:cNvSpPr>
            <a:spLocks noChangeArrowheads="1"/>
          </p:cNvSpPr>
          <p:nvPr/>
        </p:nvSpPr>
        <p:spPr bwMode="auto">
          <a:xfrm>
            <a:off x="152400" y="457200"/>
            <a:ext cx="8839200" cy="5909310"/>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5400" b="1" dirty="0" smtClean="0"/>
              <a:t>كما تأسس معهد المراجعين الداخليين في الولايات المتحدة الأمريكية عام 1941م وذلك بهدف رفع مستوى هذه الوظيفة بعد أن كان ينظر إلى المراجع الداخلي كمساعد للمراجع الخارجي يهدف إلى تخفيض تكلفة المراجعة الخارجية .</a:t>
            </a:r>
            <a:endParaRPr lang="en-US" sz="5400" b="1"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570369"/>
                                        </p:tgtEl>
                                        <p:attrNameLst>
                                          <p:attrName>style.visibility</p:attrName>
                                        </p:attrNameLst>
                                      </p:cBhvr>
                                      <p:to>
                                        <p:strVal val="visible"/>
                                      </p:to>
                                    </p:set>
                                    <p:animScale>
                                      <p:cBhvr>
                                        <p:cTn id="7" dur="1000" decel="50000" fill="hold">
                                          <p:stCondLst>
                                            <p:cond delay="0"/>
                                          </p:stCondLst>
                                        </p:cTn>
                                        <p:tgtEl>
                                          <p:spTgt spid="5703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70369"/>
                                        </p:tgtEl>
                                        <p:attrNameLst>
                                          <p:attrName>ppt_x</p:attrName>
                                          <p:attrName>ppt_y</p:attrName>
                                        </p:attrNameLst>
                                      </p:cBhvr>
                                    </p:animMotion>
                                    <p:animEffect transition="in" filter="fade">
                                      <p:cBhvr>
                                        <p:cTn id="9" dur="1000"/>
                                        <p:tgtEl>
                                          <p:spTgt spid="570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036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81000" y="76200"/>
            <a:ext cx="8534400" cy="1143000"/>
          </a:xfrm>
          <a:solidFill>
            <a:srgbClr val="3333FF"/>
          </a:solidFill>
        </p:spPr>
        <p:txBody>
          <a:bodyPr>
            <a:noAutofit/>
          </a:bodyPr>
          <a:lstStyle/>
          <a:p>
            <a:pPr rtl="1"/>
            <a:r>
              <a:rPr lang="ar-SA" sz="3600" b="1" dirty="0" smtClean="0">
                <a:solidFill>
                  <a:srgbClr val="FFFF00"/>
                </a:solidFill>
              </a:rPr>
              <a:t>تعمل المراجعة الداخلية  متعاونة داخل المشروع لخدمة الإدارة في تحقيق الأهداف </a:t>
            </a:r>
            <a:r>
              <a:rPr lang="ar-SA" sz="3600" b="1" dirty="0" err="1" smtClean="0">
                <a:solidFill>
                  <a:srgbClr val="FFFF00"/>
                </a:solidFill>
              </a:rPr>
              <a:t>التى</a:t>
            </a:r>
            <a:r>
              <a:rPr lang="ar-SA" sz="3600" b="1" dirty="0" smtClean="0">
                <a:solidFill>
                  <a:srgbClr val="FFFF00"/>
                </a:solidFill>
              </a:rPr>
              <a:t> تسعى إليها عن طريق:</a:t>
            </a:r>
            <a:endParaRPr lang="en-US" sz="3600" b="1" dirty="0">
              <a:solidFill>
                <a:srgbClr val="FFFF00"/>
              </a:solidFill>
            </a:endParaRPr>
          </a:p>
        </p:txBody>
      </p:sp>
      <p:sp>
        <p:nvSpPr>
          <p:cNvPr id="570369" name="Rectangle 1"/>
          <p:cNvSpPr>
            <a:spLocks noChangeArrowheads="1"/>
          </p:cNvSpPr>
          <p:nvPr/>
        </p:nvSpPr>
        <p:spPr bwMode="auto">
          <a:xfrm>
            <a:off x="76200" y="1371600"/>
            <a:ext cx="8839200" cy="5262979"/>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114300" lvl="0" indent="-114300" algn="just">
              <a:buFont typeface="+mj-lt"/>
              <a:buAutoNum type="arabicPeriod"/>
            </a:pPr>
            <a:r>
              <a:rPr lang="ar-SA" sz="3600" b="1" dirty="0" smtClean="0">
                <a:solidFill>
                  <a:srgbClr val="3333FF"/>
                </a:solidFill>
              </a:rPr>
              <a:t>التأكد من أن السياسات والإجراءات التنفيذية المرتبطة </a:t>
            </a:r>
            <a:r>
              <a:rPr lang="ar-SA" sz="3600" b="1" dirty="0" err="1" smtClean="0">
                <a:solidFill>
                  <a:srgbClr val="3333FF"/>
                </a:solidFill>
              </a:rPr>
              <a:t>بها</a:t>
            </a:r>
            <a:r>
              <a:rPr lang="ar-SA" sz="3600" b="1" dirty="0" smtClean="0">
                <a:solidFill>
                  <a:srgbClr val="3333FF"/>
                </a:solidFill>
              </a:rPr>
              <a:t> </a:t>
            </a:r>
            <a:r>
              <a:rPr lang="ar-SA" sz="3600" b="1" dirty="0" err="1" smtClean="0">
                <a:solidFill>
                  <a:srgbClr val="3333FF"/>
                </a:solidFill>
              </a:rPr>
              <a:t>والتى</a:t>
            </a:r>
            <a:r>
              <a:rPr lang="ar-SA" sz="3600" b="1" dirty="0" smtClean="0">
                <a:solidFill>
                  <a:srgbClr val="3333FF"/>
                </a:solidFill>
              </a:rPr>
              <a:t> رسمتها الإدارة في المسائل المحاسبية والمالية. وكل المسائل المتصلة بهاتين الناحيتين تسير في الطريق المرسوم لها دون انحراف أو تغيير.</a:t>
            </a:r>
            <a:endParaRPr lang="en-US" sz="3600" b="1" dirty="0" smtClean="0">
              <a:solidFill>
                <a:srgbClr val="3333FF"/>
              </a:solidFill>
            </a:endParaRPr>
          </a:p>
          <a:p>
            <a:pPr marL="114300" indent="-114300" algn="just">
              <a:buFont typeface="+mj-lt"/>
              <a:buAutoNum type="arabicPeriod"/>
            </a:pPr>
            <a:r>
              <a:rPr lang="ar-SA" sz="3600" b="1" dirty="0" smtClean="0"/>
              <a:t> تقييم الخطط الموضوعية </a:t>
            </a:r>
            <a:r>
              <a:rPr lang="ar-SA" sz="3600" b="1" dirty="0" err="1" smtClean="0"/>
              <a:t>والاجراءات</a:t>
            </a:r>
            <a:r>
              <a:rPr lang="ar-SA" sz="3600" b="1" dirty="0" smtClean="0"/>
              <a:t> التنفيذية والسياسات المعمول </a:t>
            </a:r>
            <a:r>
              <a:rPr lang="ar-SA" sz="3600" b="1" dirty="0" err="1" smtClean="0"/>
              <a:t>بها</a:t>
            </a:r>
            <a:r>
              <a:rPr lang="ar-SA" sz="3600" b="1" dirty="0" smtClean="0"/>
              <a:t> فعلاً بصدد الشئون المالية والمحاسبية، وما يتعلق </a:t>
            </a:r>
            <a:r>
              <a:rPr lang="ar-SA" sz="3600" b="1" dirty="0" err="1" smtClean="0"/>
              <a:t>بها</a:t>
            </a:r>
            <a:r>
              <a:rPr lang="ar-SA" sz="3600" b="1" dirty="0" smtClean="0"/>
              <a:t> من أمور، وإبداء </a:t>
            </a:r>
            <a:r>
              <a:rPr lang="ar-SA" sz="3600" b="1" dirty="0" err="1" smtClean="0"/>
              <a:t>الرأى</a:t>
            </a:r>
            <a:r>
              <a:rPr lang="ar-SA" sz="3600" b="1" dirty="0" smtClean="0"/>
              <a:t> في الاقتراحات البناءة لتطوير هذه الخطط والسياسات بما يحقق كفاية إنتاجية تواكب للمشروع ككل.</a:t>
            </a:r>
            <a:endParaRPr lang="en-US" sz="3600" b="1" dirty="0" smtClean="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grpId="0" nodeType="clickEffect">
                                  <p:stCondLst>
                                    <p:cond delay="0"/>
                                  </p:stCondLst>
                                  <p:childTnLst>
                                    <p:set>
                                      <p:cBhvr>
                                        <p:cTn id="11" dur="1" fill="hold">
                                          <p:stCondLst>
                                            <p:cond delay="0"/>
                                          </p:stCondLst>
                                        </p:cTn>
                                        <p:tgtEl>
                                          <p:spTgt spid="570369"/>
                                        </p:tgtEl>
                                        <p:attrNameLst>
                                          <p:attrName>style.visibility</p:attrName>
                                        </p:attrNameLst>
                                      </p:cBhvr>
                                      <p:to>
                                        <p:strVal val="visible"/>
                                      </p:to>
                                    </p:set>
                                    <p:animScale>
                                      <p:cBhvr>
                                        <p:cTn id="12" dur="1000" decel="50000" fill="hold">
                                          <p:stCondLst>
                                            <p:cond delay="0"/>
                                          </p:stCondLst>
                                        </p:cTn>
                                        <p:tgtEl>
                                          <p:spTgt spid="5703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70369"/>
                                        </p:tgtEl>
                                        <p:attrNameLst>
                                          <p:attrName>ppt_x</p:attrName>
                                          <p:attrName>ppt_y</p:attrName>
                                        </p:attrNameLst>
                                      </p:cBhvr>
                                    </p:animMotion>
                                    <p:animEffect transition="in" filter="fade">
                                      <p:cBhvr>
                                        <p:cTn id="14" dur="1000"/>
                                        <p:tgtEl>
                                          <p:spTgt spid="570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7036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569347" name="Rectangle 3"/>
          <p:cNvSpPr>
            <a:spLocks noChangeArrowheads="1"/>
          </p:cNvSpPr>
          <p:nvPr/>
        </p:nvSpPr>
        <p:spPr bwMode="auto">
          <a:xfrm>
            <a:off x="304800" y="228600"/>
            <a:ext cx="8534400" cy="6494085"/>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85750" lvl="0" indent="-285750" algn="just">
              <a:buFont typeface="+mj-lt"/>
              <a:buAutoNum type="arabicPeriod" startAt="3"/>
            </a:pPr>
            <a:r>
              <a:rPr lang="ar-SA" sz="4000" b="1" dirty="0" smtClean="0">
                <a:solidFill>
                  <a:srgbClr val="3333FF"/>
                </a:solidFill>
              </a:rPr>
              <a:t>المحافظة على أموال المنشأة أو </a:t>
            </a:r>
            <a:r>
              <a:rPr lang="ar-SA" sz="4000" b="1" dirty="0" err="1" smtClean="0">
                <a:solidFill>
                  <a:srgbClr val="3333FF"/>
                </a:solidFill>
              </a:rPr>
              <a:t>موجوداتها</a:t>
            </a:r>
            <a:r>
              <a:rPr lang="ar-SA" sz="4000" b="1" dirty="0" smtClean="0">
                <a:solidFill>
                  <a:srgbClr val="3333FF"/>
                </a:solidFill>
              </a:rPr>
              <a:t> من أي ضياع أو اختلاسات أو تلاعب أو سوء استعمال .</a:t>
            </a:r>
            <a:endParaRPr lang="en-US" sz="4000" b="1" dirty="0" smtClean="0">
              <a:solidFill>
                <a:srgbClr val="3333FF"/>
              </a:solidFill>
            </a:endParaRPr>
          </a:p>
          <a:p>
            <a:pPr marL="285750" lvl="0" indent="-285750" algn="just">
              <a:buFont typeface="+mj-lt"/>
              <a:buAutoNum type="arabicPeriod" startAt="3"/>
            </a:pPr>
            <a:r>
              <a:rPr lang="ar-SA" sz="4000" b="1" dirty="0" smtClean="0"/>
              <a:t>التأكد من دقة البيانات المحاسبية المسجلة بالدفاتر والسجلات حتى يمكن الاعتماد عليها كأساس سليم لرسم السياسات ومتابعة تنفيذها مع القيام بتحليل البيانات تحليلاً سليماً .</a:t>
            </a:r>
            <a:endParaRPr lang="en-US" sz="4000" b="1" dirty="0" smtClean="0"/>
          </a:p>
          <a:p>
            <a:pPr marL="285750" indent="-285750" algn="just">
              <a:buFont typeface="+mj-lt"/>
              <a:buAutoNum type="arabicPeriod" startAt="3"/>
            </a:pPr>
            <a:r>
              <a:rPr lang="ar-SA" sz="4000" dirty="0" smtClean="0"/>
              <a:t> </a:t>
            </a:r>
            <a:r>
              <a:rPr lang="ar-SA" sz="4000" b="1" dirty="0" smtClean="0">
                <a:solidFill>
                  <a:srgbClr val="3333FF"/>
                </a:solidFill>
              </a:rPr>
              <a:t>تدريب الأفراد العاملين بالمشروع وتشجيعهم بقصد تحسين مستواهم المهني وزيادة كفايتهم </a:t>
            </a:r>
            <a:r>
              <a:rPr lang="ar-SA" sz="4000" b="1" dirty="0" err="1" smtClean="0">
                <a:solidFill>
                  <a:srgbClr val="3333FF"/>
                </a:solidFill>
              </a:rPr>
              <a:t>الانتاجية</a:t>
            </a:r>
            <a:r>
              <a:rPr lang="ar-SA" sz="4000" b="1" dirty="0" smtClean="0">
                <a:solidFill>
                  <a:srgbClr val="3333FF"/>
                </a:solidFill>
              </a:rPr>
              <a:t>.</a:t>
            </a:r>
            <a:endParaRPr lang="en-US" sz="4000" b="1" dirty="0" smtClean="0">
              <a:solidFill>
                <a:srgbClr val="3333FF"/>
              </a:solidFill>
            </a:endParaRPr>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81000" y="304800"/>
            <a:ext cx="8534400" cy="4495800"/>
          </a:xfrm>
          <a:solidFill>
            <a:schemeClr val="accent6">
              <a:lumMod val="75000"/>
            </a:schemeClr>
          </a:solidFill>
        </p:spPr>
        <p:txBody>
          <a:bodyPr>
            <a:noAutofit/>
          </a:bodyPr>
          <a:lstStyle/>
          <a:p>
            <a:pPr algn="just" rtl="1"/>
            <a:r>
              <a:rPr lang="ar-SA" sz="8000" b="1" dirty="0" smtClean="0"/>
              <a:t>هذا ويقسم البعض أهداف المراجعة الداخلية </a:t>
            </a:r>
            <a:r>
              <a:rPr lang="ar-SA" sz="8000" b="1" dirty="0" err="1" smtClean="0"/>
              <a:t>الى</a:t>
            </a:r>
            <a:r>
              <a:rPr lang="ar-SA" sz="8000" b="1" dirty="0" smtClean="0"/>
              <a:t> هدفين هما : </a:t>
            </a:r>
            <a:endParaRPr lang="en-US" sz="8000" b="1"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3.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4.xml><?xml version="1.0" encoding="utf-8"?>
<a:theme xmlns:a="http://schemas.openxmlformats.org/drawingml/2006/main" name="1_Verve">
  <a:themeElements>
    <a:clrScheme name="Custom 2">
      <a:dk1>
        <a:srgbClr val="FFE947"/>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5.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7034</TotalTime>
  <Words>1795</Words>
  <Application>Microsoft Office PowerPoint</Application>
  <PresentationFormat>On-screen Show (4:3)</PresentationFormat>
  <Paragraphs>96</Paragraphs>
  <Slides>38</Slides>
  <Notes>4</Notes>
  <HiddenSlides>0</HiddenSlides>
  <MMClips>0</MMClips>
  <ScaleCrop>false</ScaleCrop>
  <HeadingPairs>
    <vt:vector size="4" baseType="variant">
      <vt:variant>
        <vt:lpstr>Theme</vt:lpstr>
      </vt:variant>
      <vt:variant>
        <vt:i4>5</vt:i4>
      </vt:variant>
      <vt:variant>
        <vt:lpstr>Slide Titles</vt:lpstr>
      </vt:variant>
      <vt:variant>
        <vt:i4>38</vt:i4>
      </vt:variant>
    </vt:vector>
  </HeadingPairs>
  <TitlesOfParts>
    <vt:vector size="43" baseType="lpstr">
      <vt:lpstr>Office Theme</vt:lpstr>
      <vt:lpstr>Module</vt:lpstr>
      <vt:lpstr>Foundry</vt:lpstr>
      <vt:lpstr>1_Verve</vt:lpstr>
      <vt:lpstr>سمة Office</vt:lpstr>
      <vt:lpstr>PowerPoint Presentation</vt:lpstr>
      <vt:lpstr>PowerPoint Presentation</vt:lpstr>
      <vt:lpstr>تعريف  المراجعة الداخلية:</vt:lpstr>
      <vt:lpstr>PowerPoint Presentation</vt:lpstr>
      <vt:lpstr>هدف المراجعة الداخلية:</vt:lpstr>
      <vt:lpstr>PowerPoint Presentation</vt:lpstr>
      <vt:lpstr>تعمل المراجعة الداخلية  متعاونة داخل المشروع لخدمة الإدارة في تحقيق الأهداف التى تسعى إليها عن طريق:</vt:lpstr>
      <vt:lpstr>PowerPoint Presentation</vt:lpstr>
      <vt:lpstr>هذا ويقسم البعض أهداف المراجعة الداخلية الى هدفين هما : </vt:lpstr>
      <vt:lpstr>PowerPoint Presentation</vt:lpstr>
      <vt:lpstr>PowerPoint Presentation</vt:lpstr>
      <vt:lpstr>PowerPoint Presentation</vt:lpstr>
      <vt:lpstr>يمكن توضيح أوجه الاختلاف بين المراجعة الداخلية والمراجعة الخارجية بالجدول التالى:</vt:lpstr>
      <vt:lpstr>PowerPoint Presentation</vt:lpstr>
      <vt:lpstr>PowerPoint Presentation</vt:lpstr>
      <vt:lpstr>PowerPoint Presentation</vt:lpstr>
      <vt:lpstr>PowerPoint Presentation</vt:lpstr>
      <vt:lpstr>أهداف تقويم الرقابة الداخلية</vt:lpstr>
      <vt:lpstr>PowerPoint Presentation</vt:lpstr>
      <vt:lpstr>PowerPoint Presentation</vt:lpstr>
      <vt:lpstr>مسئولية المراجع الخارجي عن فحص نظام الرقابة الداخلية:</vt:lpstr>
      <vt:lpstr>PowerPoint Presentation</vt:lpstr>
      <vt:lpstr>PowerPoint Presentation</vt:lpstr>
      <vt:lpstr>PowerPoint Presentation</vt:lpstr>
      <vt:lpstr>أساليب فحص وتقويم نظام الرقابة الداخلية</vt:lpstr>
      <vt:lpstr>وسائل فحص وتقويم أنظمة الرقابة</vt:lpstr>
      <vt:lpstr>PowerPoint Presentation</vt:lpstr>
      <vt:lpstr>PowerPoint Presentation</vt:lpstr>
      <vt:lpstr>PowerPoint Presentation</vt:lpstr>
      <vt:lpstr>التأهيل العلمي</vt:lpstr>
      <vt:lpstr>PowerPoint Presentation</vt:lpstr>
      <vt:lpstr>PowerPoint Presentation</vt:lpstr>
      <vt:lpstr>PowerPoint Presentation</vt:lpstr>
      <vt:lpstr>التأهيل العملي</vt:lpstr>
      <vt:lpstr>PowerPoint Presentation</vt:lpstr>
      <vt:lpstr>PowerPoint Presentation</vt:lpstr>
      <vt:lpstr>PowerPoint Presentation</vt:lpstr>
      <vt:lpstr>ولكم خالص شكري</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YASER</dc:creator>
  <cp:lastModifiedBy>ALI SAHIUNY</cp:lastModifiedBy>
  <cp:revision>1316</cp:revision>
  <cp:lastPrinted>1601-01-01T00:00:00Z</cp:lastPrinted>
  <dcterms:created xsi:type="dcterms:W3CDTF">1601-01-01T00:00:00Z</dcterms:created>
  <dcterms:modified xsi:type="dcterms:W3CDTF">2021-05-23T17:24:48Z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