
<file path=[Content_Types].xml><?xml version="1.0" encoding="utf-8"?>
<Types xmlns="http://schemas.openxmlformats.org/package/2006/content-types">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4138" r:id="rId2"/>
  </p:sldMasterIdLst>
  <p:notesMasterIdLst>
    <p:notesMasterId r:id="rId22"/>
  </p:notesMasterIdLst>
  <p:handoutMasterIdLst>
    <p:handoutMasterId r:id="rId23"/>
  </p:handoutMasterIdLst>
  <p:sldIdLst>
    <p:sldId id="294" r:id="rId3"/>
    <p:sldId id="675" r:id="rId4"/>
    <p:sldId id="676" r:id="rId5"/>
    <p:sldId id="677" r:id="rId6"/>
    <p:sldId id="678" r:id="rId7"/>
    <p:sldId id="686" r:id="rId8"/>
    <p:sldId id="687" r:id="rId9"/>
    <p:sldId id="688" r:id="rId10"/>
    <p:sldId id="689" r:id="rId11"/>
    <p:sldId id="690" r:id="rId12"/>
    <p:sldId id="684" r:id="rId13"/>
    <p:sldId id="685" r:id="rId14"/>
    <p:sldId id="683" r:id="rId15"/>
    <p:sldId id="682" r:id="rId16"/>
    <p:sldId id="681" r:id="rId17"/>
    <p:sldId id="667" r:id="rId18"/>
    <p:sldId id="674" r:id="rId19"/>
    <p:sldId id="691" r:id="rId20"/>
    <p:sldId id="572" r:id="rId21"/>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00"/>
    <a:srgbClr val="66FF33"/>
    <a:srgbClr val="FF66FF"/>
    <a:srgbClr val="000000"/>
    <a:srgbClr val="006600"/>
    <a:srgbClr val="DD9FAF"/>
    <a:srgbClr val="A9C6FF"/>
    <a:srgbClr val="FF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157" autoAdjust="0"/>
    <p:restoredTop sz="94180" autoAdjust="0"/>
  </p:normalViewPr>
  <p:slideViewPr>
    <p:cSldViewPr>
      <p:cViewPr>
        <p:scale>
          <a:sx n="50" d="100"/>
          <a:sy n="50" d="100"/>
        </p:scale>
        <p:origin x="-1698" y="-522"/>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734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337785020"/>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2</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16</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pPr>
              <a:defRPr/>
            </a:pPr>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pPr>
              <a:defRPr/>
            </a:pPr>
            <a:endParaRPr lang="en-US"/>
          </a:p>
        </p:txBody>
      </p:sp>
      <p:sp>
        <p:nvSpPr>
          <p:cNvPr id="4" name="عنصر نائب للتذييل 3"/>
          <p:cNvSpPr>
            <a:spLocks noGrp="1"/>
          </p:cNvSpPr>
          <p:nvPr>
            <p:ph type="ftr" sz="quarter" idx="11"/>
          </p:nvPr>
        </p:nvSpPr>
        <p:spPr/>
        <p:txBody>
          <a:bodyPr/>
          <a:lstStyle/>
          <a:p>
            <a:pPr>
              <a:defRPr/>
            </a:pPr>
            <a:endParaRPr lang="en-US"/>
          </a:p>
        </p:txBody>
      </p:sp>
      <p:sp>
        <p:nvSpPr>
          <p:cNvPr id="5" name="عنصر نائب لرقم الشريحة 4"/>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defRPr/>
            </a:pPr>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defRPr/>
            </a:pPr>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solidFill>
                <a:schemeClr val="bg1"/>
              </a:solidFill>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5486400"/>
          </a:xfrm>
          <a:solidFill>
            <a:schemeClr val="bg1"/>
          </a:solidFill>
        </p:spPr>
        <p:txBody>
          <a:bodyPr>
            <a:noAutofit/>
          </a:bodyPr>
          <a:lstStyle/>
          <a:p>
            <a:pPr marL="57150" indent="-57150" algn="just">
              <a:buNone/>
            </a:pPr>
            <a:r>
              <a:rPr lang="ar-SA" sz="4400" b="1" dirty="0" smtClean="0"/>
              <a:t>ويبرر ذلك بأنه إذا امتلك المراجع أسهماً في الشركة التي يراجعها أو كان عضواً في مجلس إدارتها فربما أدى ذلك إلى تحيزه عند أدائه لواجبات المراجعة ، وذلك بخلاف الوضع في كل من المملكة المتحدة وكندا حيث ينظر إلى موضوع الاستقلال بتحفظ أقل، أما في المملكة الأردنية الهاشمية فإن القوانين تجيز لمراجع الحسابات تقديم الاستشارات</a:t>
            </a:r>
            <a:r>
              <a:rPr lang="ar-SA" sz="4400" b="1" baseline="30000" dirty="0" smtClean="0"/>
              <a:t>.</a:t>
            </a:r>
            <a:endParaRPr lang="en-US" sz="44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133600"/>
            <a:ext cx="8458200" cy="2562225"/>
          </a:xfrm>
          <a:prstGeom prst="ellipse">
            <a:avLst/>
          </a:prstGeom>
          <a:solidFill>
            <a:srgbClr val="C00000"/>
          </a:solidFill>
          <a:ln w="76200" algn="ctr">
            <a:solidFill>
              <a:srgbClr val="FFCCFF"/>
            </a:solidFill>
            <a:round/>
            <a:headEnd/>
            <a:tailEnd/>
          </a:ln>
          <a:effectLst/>
        </p:spPr>
        <p:txBody>
          <a:bodyPr wrap="none" anchor="ctr"/>
          <a:lstStyle/>
          <a:p>
            <a:pPr algn="ctr"/>
            <a:r>
              <a:rPr lang="ar-SA" sz="7200" b="1" dirty="0" smtClean="0">
                <a:solidFill>
                  <a:srgbClr val="FFFF00"/>
                </a:solidFill>
              </a:rPr>
              <a:t>حقوق مراجع الحسابات</a:t>
            </a:r>
            <a:endParaRPr lang="en-US" sz="7200" b="1" dirty="0">
              <a:solidFill>
                <a:srgbClr val="FFFF00"/>
              </a:solidFill>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algn="just">
              <a:buNone/>
            </a:pPr>
            <a:r>
              <a:rPr lang="ar-SA" sz="3600" b="1" dirty="0" smtClean="0"/>
              <a:t>تتمثل أهم الحقوق الرئيسة لمراجع الحسابات في الآتي :</a:t>
            </a:r>
            <a:endParaRPr lang="en-US" sz="3600" b="1" dirty="0" smtClean="0"/>
          </a:p>
          <a:p>
            <a:pPr algn="just">
              <a:buNone/>
            </a:pPr>
            <a:r>
              <a:rPr lang="ar-SA" sz="3600" b="1" dirty="0" smtClean="0"/>
              <a:t>1</a:t>
            </a:r>
            <a:r>
              <a:rPr lang="ar-SA" sz="3600" b="1" u="sng" dirty="0" smtClean="0">
                <a:solidFill>
                  <a:srgbClr val="3333FF"/>
                </a:solidFill>
              </a:rPr>
              <a:t>. حق الإطلاع</a:t>
            </a:r>
            <a:endParaRPr lang="en-US" sz="3600" b="1" u="sng" dirty="0" smtClean="0">
              <a:solidFill>
                <a:srgbClr val="3333FF"/>
              </a:solidFill>
            </a:endParaRPr>
          </a:p>
          <a:p>
            <a:pPr marL="57150" indent="-57150" algn="just">
              <a:buNone/>
            </a:pPr>
            <a:r>
              <a:rPr lang="ar-SA" sz="3600" b="1" dirty="0" smtClean="0"/>
              <a:t>حيث كفلت التشريعات لمراجع الحسابات حق الاطلاع على دفاتر وسجلات ومستندات المشروع الذي يقوم بمراجعة حساباته، والاطلاع نقصد </a:t>
            </a:r>
            <a:r>
              <a:rPr lang="ar-SA" sz="3600" b="1" dirty="0" err="1" smtClean="0"/>
              <a:t>به</a:t>
            </a:r>
            <a:r>
              <a:rPr lang="ar-SA" sz="3600" b="1" dirty="0" smtClean="0"/>
              <a:t> هنا الفحص كما يقصد بالدفاتر والسجلات بمفهومها الواسع الذي يشمل الدفاتر والسجلات والبطاقات </a:t>
            </a:r>
            <a:r>
              <a:rPr lang="ar-SA" sz="3600" b="1" dirty="0" err="1" smtClean="0"/>
              <a:t>بانواعها</a:t>
            </a:r>
            <a:r>
              <a:rPr lang="ar-SA" sz="3600" b="1" dirty="0" smtClean="0"/>
              <a:t> المختلفة والمستخدمة لأي غرض من الأغراض في المشروع سواء كانت قانونية أو غير قانونية، أصيلة </a:t>
            </a:r>
            <a:r>
              <a:rPr lang="ar-SA" sz="3600" b="1" dirty="0" err="1" smtClean="0"/>
              <a:t>او</a:t>
            </a:r>
            <a:r>
              <a:rPr lang="ar-SA" sz="3600" b="1" dirty="0" smtClean="0"/>
              <a:t> فرعية،  بيانية أو إحصائية ، مالية </a:t>
            </a:r>
            <a:r>
              <a:rPr lang="ar-SA" sz="3600" b="1" dirty="0" err="1" smtClean="0"/>
              <a:t>او</a:t>
            </a:r>
            <a:r>
              <a:rPr lang="ar-SA" sz="3600" b="1" dirty="0" smtClean="0"/>
              <a:t> إدارية.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172200"/>
          </a:xfrm>
          <a:solidFill>
            <a:schemeClr val="bg1"/>
          </a:solidFill>
        </p:spPr>
        <p:txBody>
          <a:bodyPr>
            <a:noAutofit/>
          </a:bodyPr>
          <a:lstStyle/>
          <a:p>
            <a:pPr algn="just">
              <a:buNone/>
            </a:pPr>
            <a:r>
              <a:rPr lang="ar-SA" sz="4400" b="1" dirty="0" smtClean="0">
                <a:solidFill>
                  <a:srgbClr val="3333FF"/>
                </a:solidFill>
              </a:rPr>
              <a:t>2. حق طلب البيانات والإيضاحات</a:t>
            </a:r>
            <a:endParaRPr lang="en-US" sz="4400" b="1" dirty="0" smtClean="0">
              <a:solidFill>
                <a:srgbClr val="3333FF"/>
              </a:solidFill>
            </a:endParaRPr>
          </a:p>
          <a:p>
            <a:pPr marL="57150" indent="-57150" algn="just">
              <a:buNone/>
            </a:pPr>
            <a:r>
              <a:rPr lang="ar-SA" sz="4400" b="1" dirty="0" smtClean="0"/>
              <a:t>هذا الحق متمم لحق الإطلاع، وذلك بهدف إزالة الغموض أو للحصول على مزيد من الإيضاح حول عملية أو عمليات معينة، وفي هذا الخصوص يلتزم المديرون في جميع مستوياتهم بتقديم كل ما يطلبه مراجع الحسابات من بيانات وإيضاحات وبالمقابل فإن مراجع الحسابات ملزم بأن يفصح في تقريره النهائي عن حصوله على المعلومات </a:t>
            </a:r>
            <a:r>
              <a:rPr lang="ar-SA" sz="4400" b="1" dirty="0" err="1" smtClean="0"/>
              <a:t>والايضاحات</a:t>
            </a:r>
            <a:r>
              <a:rPr lang="ar-SA" sz="4400" b="1" dirty="0" smtClean="0"/>
              <a:t>.</a:t>
            </a:r>
            <a:endParaRPr lang="en-US" sz="44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648200"/>
          </a:xfrm>
          <a:solidFill>
            <a:schemeClr val="bg1"/>
          </a:solidFill>
        </p:spPr>
        <p:txBody>
          <a:bodyPr>
            <a:noAutofit/>
          </a:bodyPr>
          <a:lstStyle/>
          <a:p>
            <a:pPr algn="just">
              <a:buNone/>
            </a:pPr>
            <a:r>
              <a:rPr lang="ar-SA" sz="3600" b="1" dirty="0" smtClean="0">
                <a:solidFill>
                  <a:srgbClr val="3333FF"/>
                </a:solidFill>
              </a:rPr>
              <a:t>3. حق دعوة الجمعية العمومية</a:t>
            </a:r>
            <a:endParaRPr lang="en-US" sz="3600" b="1" dirty="0" smtClean="0">
              <a:solidFill>
                <a:srgbClr val="3333FF"/>
              </a:solidFill>
            </a:endParaRPr>
          </a:p>
          <a:p>
            <a:pPr algn="just">
              <a:buNone/>
            </a:pPr>
            <a:r>
              <a:rPr lang="ar-SA" sz="3600" b="1" dirty="0" smtClean="0"/>
              <a:t>إن حق دعوة الجمعية العمومية للمساهمين للانعقاد حق مكفول لمراجع الحسابات إذا استدعى الأمر ذلك .</a:t>
            </a:r>
            <a:endParaRPr lang="en-US" sz="3600" b="1" dirty="0" smtClean="0"/>
          </a:p>
          <a:p>
            <a:pPr algn="just">
              <a:buNone/>
            </a:pPr>
            <a:r>
              <a:rPr lang="ar-SA" sz="3600" b="1" dirty="0" smtClean="0">
                <a:solidFill>
                  <a:srgbClr val="3333FF"/>
                </a:solidFill>
              </a:rPr>
              <a:t>4. حق الحصول على صورة من الإخطارات من مجلس الإدارة </a:t>
            </a:r>
            <a:r>
              <a:rPr lang="ar-SA" sz="3600" b="1" dirty="0" err="1" smtClean="0">
                <a:solidFill>
                  <a:srgbClr val="3333FF"/>
                </a:solidFill>
              </a:rPr>
              <a:t>الى</a:t>
            </a:r>
            <a:r>
              <a:rPr lang="ar-SA" sz="3600" b="1" dirty="0" smtClean="0">
                <a:solidFill>
                  <a:srgbClr val="3333FF"/>
                </a:solidFill>
              </a:rPr>
              <a:t> المساهمين</a:t>
            </a:r>
            <a:endParaRPr lang="en-US" sz="3600" b="1" dirty="0" smtClean="0">
              <a:solidFill>
                <a:srgbClr val="3333FF"/>
              </a:solidFill>
            </a:endParaRPr>
          </a:p>
          <a:p>
            <a:pPr algn="just">
              <a:buNone/>
            </a:pPr>
            <a:r>
              <a:rPr lang="ar-SA" sz="3600" b="1" dirty="0" smtClean="0"/>
              <a:t>وغرض ذلك معرفة مراجع الحسابات لميعاد ومكان وجدول أعمال الاجتماعات ليستطيع إعداد البيانات اللازمة لذلك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953000"/>
          </a:xfrm>
          <a:solidFill>
            <a:schemeClr val="bg1"/>
          </a:solidFill>
        </p:spPr>
        <p:txBody>
          <a:bodyPr>
            <a:noAutofit/>
          </a:bodyPr>
          <a:lstStyle/>
          <a:p>
            <a:pPr algn="just">
              <a:buNone/>
            </a:pPr>
            <a:r>
              <a:rPr lang="ar-SA" sz="4000" b="1" dirty="0" smtClean="0">
                <a:solidFill>
                  <a:srgbClr val="3333FF"/>
                </a:solidFill>
              </a:rPr>
              <a:t>5. حق حبس المستندات والأوراق</a:t>
            </a:r>
            <a:endParaRPr lang="en-US" sz="4000" b="1" dirty="0" smtClean="0">
              <a:solidFill>
                <a:srgbClr val="3333FF"/>
              </a:solidFill>
            </a:endParaRPr>
          </a:p>
          <a:p>
            <a:pPr algn="just">
              <a:buNone/>
            </a:pPr>
            <a:r>
              <a:rPr lang="ar-SA" sz="4000" b="1" dirty="0" smtClean="0"/>
              <a:t>وذلك بهدف ضمان حق مراجع الحسابات إذا حدث خلاف بين مراجع الحسابات وأحد عملائه.</a:t>
            </a:r>
            <a:endParaRPr lang="en-US" sz="4000" b="1" dirty="0" smtClean="0"/>
          </a:p>
          <a:p>
            <a:pPr algn="just">
              <a:buNone/>
            </a:pPr>
            <a:r>
              <a:rPr lang="ar-SA" sz="4000" b="1" dirty="0" smtClean="0">
                <a:solidFill>
                  <a:srgbClr val="3333FF"/>
                </a:solidFill>
              </a:rPr>
              <a:t>6. حق مناقشة مراجع الحسابات لاقتراح عزله</a:t>
            </a:r>
            <a:endParaRPr lang="en-US" sz="4000" b="1" dirty="0" smtClean="0">
              <a:solidFill>
                <a:srgbClr val="3333FF"/>
              </a:solidFill>
            </a:endParaRPr>
          </a:p>
          <a:p>
            <a:pPr algn="just">
              <a:buNone/>
            </a:pPr>
            <a:r>
              <a:rPr lang="ar-SA" sz="4000" b="1" dirty="0" smtClean="0"/>
              <a:t>لمراجع الحسابات حق الرد على اقتراح عزله كتابة وله حق الرد على الاقتراح وأسبابه أمام الجمعية العمومية قبل اتخاذ قرارها بعزله أو استمراره.</a:t>
            </a:r>
            <a:endParaRPr lang="en-US" sz="40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133600"/>
            <a:ext cx="8458200" cy="2562225"/>
          </a:xfrm>
          <a:prstGeom prst="ellipse">
            <a:avLst/>
          </a:prstGeom>
          <a:solidFill>
            <a:srgbClr val="C00000"/>
          </a:solidFill>
          <a:ln w="76200" algn="ctr">
            <a:solidFill>
              <a:srgbClr val="FFCCFF"/>
            </a:solidFill>
            <a:round/>
            <a:headEnd/>
            <a:tailEnd/>
          </a:ln>
          <a:effectLst/>
        </p:spPr>
        <p:txBody>
          <a:bodyPr wrap="none" anchor="ctr"/>
          <a:lstStyle/>
          <a:p>
            <a:pPr algn="ctr"/>
            <a:r>
              <a:rPr lang="ar-SA" sz="8000" b="1" dirty="0" smtClean="0">
                <a:solidFill>
                  <a:srgbClr val="FFFF00"/>
                </a:solidFill>
              </a:rPr>
              <a:t>واجبات مراجع الحسابات</a:t>
            </a:r>
            <a:endParaRPr lang="en-US" sz="8000" b="1" dirty="0">
              <a:solidFill>
                <a:srgbClr val="FFFF00"/>
              </a:solidFill>
              <a:latin typeface="Andalus" pitchFamily="18" charset="-78"/>
              <a:cs typeface="Andalus" pitchFamily="18"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algn="just">
              <a:buNone/>
            </a:pPr>
            <a:r>
              <a:rPr lang="ar-SA" b="1" dirty="0" smtClean="0"/>
              <a:t>وتتمثل أهم واجبات مراجع الحسابات في الآتي:</a:t>
            </a:r>
            <a:endParaRPr lang="en-US" b="1" dirty="0" smtClean="0"/>
          </a:p>
          <a:p>
            <a:pPr algn="just">
              <a:buNone/>
            </a:pPr>
            <a:r>
              <a:rPr lang="ar-SA" b="1" dirty="0" smtClean="0">
                <a:solidFill>
                  <a:srgbClr val="3333FF"/>
                </a:solidFill>
              </a:rPr>
              <a:t>أ-  تقديم التقرير</a:t>
            </a:r>
            <a:endParaRPr lang="en-US" b="1" dirty="0" smtClean="0">
              <a:solidFill>
                <a:srgbClr val="3333FF"/>
              </a:solidFill>
            </a:endParaRPr>
          </a:p>
          <a:p>
            <a:pPr algn="just">
              <a:buNone/>
            </a:pPr>
            <a:r>
              <a:rPr lang="ar-SA" b="1" dirty="0" smtClean="0"/>
              <a:t>يمثل تقديم التقرير أهم واجبات مراجع الحسابات حيث يفصح فيه لموكليه عن رأيه الفني المحايد عن مدي دلالة وتعبير القوائم المالية عن نتيجة النشاط والمركز </a:t>
            </a:r>
            <a:r>
              <a:rPr lang="ar-SA" b="1" dirty="0" err="1" smtClean="0"/>
              <a:t>المالى</a:t>
            </a:r>
            <a:r>
              <a:rPr lang="ar-SA" b="1" dirty="0" smtClean="0"/>
              <a:t>.</a:t>
            </a:r>
            <a:endParaRPr lang="en-US" b="1" dirty="0" smtClean="0"/>
          </a:p>
          <a:p>
            <a:pPr algn="just">
              <a:buNone/>
            </a:pPr>
            <a:r>
              <a:rPr lang="ar-SA" b="1" dirty="0" smtClean="0">
                <a:solidFill>
                  <a:srgbClr val="3333FF"/>
                </a:solidFill>
              </a:rPr>
              <a:t>ب- حضور الجمعية العمومية</a:t>
            </a:r>
            <a:endParaRPr lang="en-US" b="1" dirty="0" smtClean="0">
              <a:solidFill>
                <a:srgbClr val="3333FF"/>
              </a:solidFill>
            </a:endParaRPr>
          </a:p>
          <a:p>
            <a:pPr algn="just">
              <a:buNone/>
            </a:pPr>
            <a:r>
              <a:rPr lang="ar-SA" b="1" dirty="0" smtClean="0"/>
              <a:t>من أهم واجبات مراجع الحسابات حضور الجمعية العمومية للمساهمين حيث يعرض ويناقش تقريره عن نتيجة فحص الحسابات باعتباره وكيلاً عن المساهمين وعليه بعد تلاوة تقريره هذا الرد على استفسارات وأسئلة المساهمين.</a:t>
            </a:r>
            <a:endParaRPr lang="en-US"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57200"/>
          </a:xfrm>
          <a:solidFill>
            <a:schemeClr val="bg1"/>
          </a:solidFill>
        </p:spPr>
        <p:txBody>
          <a:bodyPr>
            <a:noAutofit/>
          </a:bodyPr>
          <a:lstStyle/>
          <a:p>
            <a:r>
              <a:rPr lang="ar-SA" b="1" dirty="0" smtClean="0"/>
              <a:t>حقوق وواجبات مراجع الحسابات</a:t>
            </a:r>
            <a:endParaRPr lang="en-US" dirty="0" smtClean="0"/>
          </a:p>
        </p:txBody>
      </p:sp>
      <p:graphicFrame>
        <p:nvGraphicFramePr>
          <p:cNvPr id="4" name="جدول 3"/>
          <p:cNvGraphicFramePr>
            <a:graphicFrameLocks noGrp="1"/>
          </p:cNvGraphicFramePr>
          <p:nvPr/>
        </p:nvGraphicFramePr>
        <p:xfrm>
          <a:off x="533400" y="1371600"/>
          <a:ext cx="8305800" cy="4267200"/>
        </p:xfrm>
        <a:graphic>
          <a:graphicData uri="http://schemas.openxmlformats.org/drawingml/2006/table">
            <a:tbl>
              <a:tblPr rtl="1"/>
              <a:tblGrid>
                <a:gridCol w="4686300"/>
                <a:gridCol w="3619500"/>
              </a:tblGrid>
              <a:tr h="0">
                <a:tc>
                  <a:txBody>
                    <a:bodyPr/>
                    <a:lstStyle/>
                    <a:p>
                      <a:pPr marL="0" marR="0" algn="ctr" rtl="1">
                        <a:spcBef>
                          <a:spcPts val="0"/>
                        </a:spcBef>
                        <a:spcAft>
                          <a:spcPts val="0"/>
                        </a:spcAft>
                      </a:pPr>
                      <a:r>
                        <a:rPr lang="ar-SA" sz="2800" b="1">
                          <a:latin typeface="Times New Roman"/>
                          <a:ea typeface="Times New Roman"/>
                          <a:cs typeface="Simplified Arabic"/>
                        </a:rPr>
                        <a:t>الحقوق</a:t>
                      </a:r>
                      <a:endParaRPr lang="en-US" sz="16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c>
                  <a:txBody>
                    <a:bodyPr/>
                    <a:lstStyle/>
                    <a:p>
                      <a:pPr marL="0" marR="0" algn="ctr" rtl="1">
                        <a:spcBef>
                          <a:spcPts val="0"/>
                        </a:spcBef>
                        <a:spcAft>
                          <a:spcPts val="0"/>
                        </a:spcAft>
                      </a:pPr>
                      <a:r>
                        <a:rPr lang="ar-SA" sz="2800" b="1">
                          <a:latin typeface="Times New Roman"/>
                          <a:ea typeface="Times New Roman"/>
                          <a:cs typeface="Simplified Arabic"/>
                        </a:rPr>
                        <a:t>الواجبات</a:t>
                      </a:r>
                      <a:endParaRPr lang="en-US" sz="16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r>
              <a:tr h="0">
                <a:tc>
                  <a:txBody>
                    <a:bodyPr/>
                    <a:lstStyle/>
                    <a:p>
                      <a:pPr marL="0" marR="0" algn="just" rtl="1">
                        <a:spcBef>
                          <a:spcPts val="0"/>
                        </a:spcBef>
                        <a:spcAft>
                          <a:spcPts val="0"/>
                        </a:spcAft>
                      </a:pPr>
                      <a:r>
                        <a:rPr lang="ar-SA" sz="2800" b="1" dirty="0">
                          <a:latin typeface="Times New Roman"/>
                          <a:ea typeface="Times New Roman"/>
                          <a:cs typeface="Simplified Arabic"/>
                        </a:rPr>
                        <a:t>1. حق الاطلاع</a:t>
                      </a:r>
                      <a:endParaRPr lang="en-US" sz="16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just" rtl="1">
                        <a:spcBef>
                          <a:spcPts val="0"/>
                        </a:spcBef>
                        <a:spcAft>
                          <a:spcPts val="0"/>
                        </a:spcAft>
                      </a:pPr>
                      <a:r>
                        <a:rPr lang="ar-SA" sz="2800" b="1">
                          <a:latin typeface="Times New Roman"/>
                          <a:ea typeface="Times New Roman"/>
                          <a:cs typeface="Simplified Arabic"/>
                        </a:rPr>
                        <a:t>1. تقديم التقرير</a:t>
                      </a:r>
                      <a:endParaRPr lang="en-US" sz="16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just" rtl="1">
                        <a:spcBef>
                          <a:spcPts val="0"/>
                        </a:spcBef>
                        <a:spcAft>
                          <a:spcPts val="0"/>
                        </a:spcAft>
                      </a:pPr>
                      <a:r>
                        <a:rPr lang="ar-SA" sz="2800" b="1" dirty="0">
                          <a:latin typeface="Times New Roman"/>
                          <a:ea typeface="Times New Roman"/>
                          <a:cs typeface="Simplified Arabic"/>
                        </a:rPr>
                        <a:t>2. حق طلب البيانات والإيضاحات</a:t>
                      </a:r>
                      <a:endParaRPr lang="en-US" sz="16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just" rtl="1">
                        <a:spcBef>
                          <a:spcPts val="0"/>
                        </a:spcBef>
                        <a:spcAft>
                          <a:spcPts val="0"/>
                        </a:spcAft>
                      </a:pPr>
                      <a:r>
                        <a:rPr lang="ar-SA" sz="2800" b="1" dirty="0">
                          <a:latin typeface="Times New Roman"/>
                          <a:ea typeface="Times New Roman"/>
                          <a:cs typeface="Simplified Arabic"/>
                        </a:rPr>
                        <a:t>2. حضور الجمعية العمومية</a:t>
                      </a:r>
                      <a:endParaRPr lang="en-US" sz="1600" b="1"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just" rtl="1">
                        <a:spcBef>
                          <a:spcPts val="0"/>
                        </a:spcBef>
                        <a:spcAft>
                          <a:spcPts val="0"/>
                        </a:spcAft>
                      </a:pPr>
                      <a:r>
                        <a:rPr lang="ar-SA" sz="2800" b="1">
                          <a:latin typeface="Times New Roman"/>
                          <a:ea typeface="Times New Roman"/>
                          <a:cs typeface="Simplified Arabic"/>
                        </a:rPr>
                        <a:t>3. حق دعوة الجمعية العمومية</a:t>
                      </a:r>
                      <a:endParaRPr lang="en-US" sz="16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just" rtl="1">
                        <a:spcBef>
                          <a:spcPts val="0"/>
                        </a:spcBef>
                        <a:spcAft>
                          <a:spcPts val="0"/>
                        </a:spcAft>
                      </a:pPr>
                      <a:endParaRPr lang="ar-SA" sz="2800" b="1"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just" rtl="1">
                        <a:spcBef>
                          <a:spcPts val="0"/>
                        </a:spcBef>
                        <a:spcAft>
                          <a:spcPts val="0"/>
                        </a:spcAft>
                      </a:pPr>
                      <a:r>
                        <a:rPr lang="ar-SA" sz="2800" b="1">
                          <a:latin typeface="Times New Roman"/>
                          <a:ea typeface="Times New Roman"/>
                          <a:cs typeface="Simplified Arabic"/>
                        </a:rPr>
                        <a:t>4. حق الحصول علي صورة من الاخطارات من مجلس الادارة إلى المساهمين</a:t>
                      </a:r>
                      <a:endParaRPr lang="en-US" sz="16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just" rtl="1">
                        <a:spcBef>
                          <a:spcPts val="0"/>
                        </a:spcBef>
                        <a:spcAft>
                          <a:spcPts val="0"/>
                        </a:spcAft>
                      </a:pPr>
                      <a:endParaRPr lang="ar-SA" sz="2800" b="1"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just" rtl="1">
                        <a:spcBef>
                          <a:spcPts val="0"/>
                        </a:spcBef>
                        <a:spcAft>
                          <a:spcPts val="0"/>
                        </a:spcAft>
                      </a:pPr>
                      <a:r>
                        <a:rPr lang="ar-SA" sz="2800" b="1">
                          <a:latin typeface="Times New Roman"/>
                          <a:ea typeface="Times New Roman"/>
                          <a:cs typeface="Simplified Arabic"/>
                        </a:rPr>
                        <a:t>5. حق حبس المستندات والأوراق</a:t>
                      </a:r>
                      <a:endParaRPr lang="en-US" sz="16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just" rtl="1">
                        <a:spcBef>
                          <a:spcPts val="0"/>
                        </a:spcBef>
                        <a:spcAft>
                          <a:spcPts val="0"/>
                        </a:spcAft>
                      </a:pPr>
                      <a:endParaRPr lang="ar-SA" sz="2800" b="1"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just" rtl="1">
                        <a:spcBef>
                          <a:spcPts val="0"/>
                        </a:spcBef>
                        <a:spcAft>
                          <a:spcPts val="0"/>
                        </a:spcAft>
                      </a:pPr>
                      <a:r>
                        <a:rPr lang="ar-SA" sz="2800" b="1">
                          <a:latin typeface="Times New Roman"/>
                          <a:ea typeface="Times New Roman"/>
                          <a:cs typeface="Simplified Arabic"/>
                        </a:rPr>
                        <a:t>6. حق مناقشة مراجع الحسابات لاقتراح عزله</a:t>
                      </a:r>
                      <a:endParaRPr lang="en-US" sz="1600" b="1">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just" rtl="1">
                        <a:spcBef>
                          <a:spcPts val="0"/>
                        </a:spcBef>
                        <a:spcAft>
                          <a:spcPts val="0"/>
                        </a:spcAft>
                      </a:pPr>
                      <a:endParaRPr lang="ar-SA" sz="2800" b="1"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rgbClr val="F8B049"/>
            </a:gs>
            <a:gs pos="21001">
              <a:srgbClr val="F8B049"/>
            </a:gs>
            <a:gs pos="63000">
              <a:srgbClr val="FEE7F2"/>
            </a:gs>
            <a:gs pos="67000">
              <a:srgbClr val="F952A0"/>
            </a:gs>
            <a:gs pos="69000">
              <a:srgbClr val="C50849"/>
            </a:gs>
            <a:gs pos="82001">
              <a:srgbClr val="B43E85"/>
            </a:gs>
            <a:gs pos="100000">
              <a:srgbClr val="F8B049"/>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a:solidFill>
            <a:srgbClr val="3333FF"/>
          </a:solidFill>
        </p:spPr>
        <p:txBody>
          <a:bodyPr>
            <a:normAutofit/>
          </a:bodyPr>
          <a:lstStyle/>
          <a:p>
            <a:r>
              <a:rPr lang="ar-SA" sz="5400" dirty="0" smtClean="0">
                <a:solidFill>
                  <a:schemeClr val="bg1"/>
                </a:solidFill>
                <a:cs typeface="MCS Hor 1 S_I Snail 2000" pitchFamily="2" charset="-78"/>
              </a:rPr>
              <a:t>ولكم خالص شكري</a:t>
            </a:r>
            <a:endParaRPr lang="ar-SA" sz="5400" dirty="0">
              <a:solidFill>
                <a:schemeClr val="bg1"/>
              </a:solidFill>
              <a:cs typeface="MCS Hor 1 S_I Snail 2000" pitchFamily="2" charset="-78"/>
            </a:endParaRPr>
          </a:p>
        </p:txBody>
      </p:sp>
      <p:pic>
        <p:nvPicPr>
          <p:cNvPr id="660482" name="Picture 2" descr="C:\Program Files\Microsoft Office\MEDIA\CAGCAT10\j0281904.wmf"/>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660482"/>
                                        </p:tgtEl>
                                      </p:cBhvr>
                                    </p:animEffect>
                                    <p:animScale>
                                      <p:cBhvr>
                                        <p:cTn id="13" dur="250" autoRev="1" fill="hold"/>
                                        <p:tgtEl>
                                          <p:spTgt spid="6604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133600"/>
            <a:ext cx="8458200" cy="2562225"/>
          </a:xfrm>
          <a:prstGeom prst="ellipse">
            <a:avLst/>
          </a:prstGeom>
          <a:solidFill>
            <a:srgbClr val="C00000"/>
          </a:solidFill>
          <a:ln w="76200" algn="ctr">
            <a:solidFill>
              <a:srgbClr val="FFCCFF"/>
            </a:solidFill>
            <a:round/>
            <a:headEnd/>
            <a:tailEnd/>
          </a:ln>
          <a:effectLst/>
        </p:spPr>
        <p:txBody>
          <a:bodyPr wrap="none" anchor="ctr"/>
          <a:lstStyle/>
          <a:p>
            <a:pPr algn="ctr"/>
            <a:r>
              <a:rPr lang="ar-SA" sz="7200" b="1" dirty="0" smtClean="0">
                <a:solidFill>
                  <a:srgbClr val="FFFF00"/>
                </a:solidFill>
              </a:rPr>
              <a:t>استقلال مراجع الحسابات</a:t>
            </a:r>
            <a:endParaRPr lang="en-US" sz="7200" b="1" dirty="0">
              <a:solidFill>
                <a:srgbClr val="FFFF00"/>
              </a:solidFill>
              <a:latin typeface="Andalus" pitchFamily="18" charset="-78"/>
              <a:cs typeface="Andalus" pitchFamily="18"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algn="just">
              <a:buNone/>
            </a:pPr>
            <a:r>
              <a:rPr lang="ar-SA" sz="3600" b="1" dirty="0" smtClean="0">
                <a:cs typeface="Simple Bold Jut Out" pitchFamily="2" charset="-78"/>
              </a:rPr>
              <a:t>مفهوم الاستقلال</a:t>
            </a:r>
            <a:endParaRPr lang="en-US" sz="3600" b="1" dirty="0" smtClean="0">
              <a:cs typeface="Simple Bold Jut Out" pitchFamily="2" charset="-78"/>
            </a:endParaRPr>
          </a:p>
          <a:p>
            <a:pPr marL="57150" indent="-57150" algn="just">
              <a:buNone/>
            </a:pPr>
            <a:r>
              <a:rPr lang="ar-SA" sz="3600" b="1" dirty="0" smtClean="0"/>
              <a:t>إن جوهر عمل مراجع الحسابات هو </a:t>
            </a:r>
            <a:r>
              <a:rPr lang="ar-SA" sz="3600" b="1" dirty="0" err="1" smtClean="0"/>
              <a:t>ابداء</a:t>
            </a:r>
            <a:r>
              <a:rPr lang="ar-SA" sz="3600" b="1" dirty="0" smtClean="0"/>
              <a:t> </a:t>
            </a:r>
            <a:r>
              <a:rPr lang="ar-SA" sz="3600" b="1" dirty="0" err="1" smtClean="0"/>
              <a:t>راى</a:t>
            </a:r>
            <a:r>
              <a:rPr lang="ar-SA" sz="3600" b="1" dirty="0" smtClean="0"/>
              <a:t> </a:t>
            </a:r>
            <a:r>
              <a:rPr lang="ar-SA" sz="3600" b="1" dirty="0" err="1" smtClean="0"/>
              <a:t>فنى</a:t>
            </a:r>
            <a:r>
              <a:rPr lang="ar-SA" sz="3600" b="1" dirty="0" smtClean="0"/>
              <a:t> محايد عن مدى دلالة قوائم نتيجة الأعمال والمركز </a:t>
            </a:r>
            <a:r>
              <a:rPr lang="ar-SA" sz="3600" b="1" dirty="0" err="1" smtClean="0"/>
              <a:t>المالى</a:t>
            </a:r>
            <a:r>
              <a:rPr lang="ar-SA" sz="3600" b="1" dirty="0" smtClean="0"/>
              <a:t> على نتيجة الأعمال والمركز </a:t>
            </a:r>
            <a:r>
              <a:rPr lang="ar-SA" sz="3600" b="1" dirty="0" err="1" smtClean="0"/>
              <a:t>المالى</a:t>
            </a:r>
            <a:r>
              <a:rPr lang="ar-SA" sz="3600" b="1" dirty="0" smtClean="0"/>
              <a:t> للمشروع محل المراجعة، ومن ثم فلابد </a:t>
            </a:r>
            <a:r>
              <a:rPr lang="ar-SA" sz="3600" b="1" dirty="0" err="1" smtClean="0"/>
              <a:t>الا</a:t>
            </a:r>
            <a:r>
              <a:rPr lang="ar-SA" sz="3600" b="1" dirty="0" smtClean="0"/>
              <a:t> يخضع المراجع في عمله لتأثير </a:t>
            </a:r>
            <a:r>
              <a:rPr lang="ar-SA" sz="3600" b="1" dirty="0" err="1" smtClean="0"/>
              <a:t>الادارة</a:t>
            </a:r>
            <a:r>
              <a:rPr lang="ar-SA" sz="3600" b="1" dirty="0" smtClean="0"/>
              <a:t> </a:t>
            </a:r>
            <a:r>
              <a:rPr lang="ar-SA" sz="3600" b="1" dirty="0" err="1" smtClean="0"/>
              <a:t>او</a:t>
            </a:r>
            <a:r>
              <a:rPr lang="ar-SA" sz="3600" b="1" dirty="0" smtClean="0"/>
              <a:t> رغباته الشخصية أو مصالحه في المشروع محل المراجعة، وما لم يكن المراجع متصفاً بالاستقلال فان اعتماد </a:t>
            </a:r>
            <a:r>
              <a:rPr lang="ar-SA" sz="3600" b="1" dirty="0" err="1" smtClean="0"/>
              <a:t>الاطراف</a:t>
            </a:r>
            <a:r>
              <a:rPr lang="ar-SA" sz="3600" b="1" dirty="0" smtClean="0"/>
              <a:t> المعنية على </a:t>
            </a:r>
            <a:r>
              <a:rPr lang="ar-SA" sz="3600" b="1" dirty="0" err="1" smtClean="0"/>
              <a:t>رايه</a:t>
            </a:r>
            <a:r>
              <a:rPr lang="ar-SA" sz="3600" b="1" dirty="0" smtClean="0"/>
              <a:t> الذي يبديه في التقرير عن القوائم المالية لا يكون أجدى لهم من </a:t>
            </a:r>
            <a:r>
              <a:rPr lang="ar-SA" sz="3600" b="1" dirty="0" err="1" smtClean="0"/>
              <a:t>الإعتماد</a:t>
            </a:r>
            <a:r>
              <a:rPr lang="ar-SA" sz="3600" b="1" dirty="0" smtClean="0"/>
              <a:t> على القوائم المالية </a:t>
            </a:r>
            <a:r>
              <a:rPr lang="ar-SA" sz="3600" b="1" dirty="0" err="1" smtClean="0"/>
              <a:t>التى</a:t>
            </a:r>
            <a:r>
              <a:rPr lang="ar-SA" sz="3600" b="1" dirty="0" smtClean="0"/>
              <a:t> تقدمها </a:t>
            </a:r>
            <a:r>
              <a:rPr lang="ar-SA" sz="3600" b="1" dirty="0" err="1" smtClean="0"/>
              <a:t>الادارة</a:t>
            </a:r>
            <a:r>
              <a:rPr lang="ar-SA" sz="3600" b="1" dirty="0" smtClean="0"/>
              <a:t>.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5638800"/>
          </a:xfrm>
          <a:solidFill>
            <a:schemeClr val="bg1"/>
          </a:solidFill>
        </p:spPr>
        <p:txBody>
          <a:bodyPr>
            <a:noAutofit/>
          </a:bodyPr>
          <a:lstStyle/>
          <a:p>
            <a:pPr marL="0" indent="0" algn="just">
              <a:buNone/>
            </a:pPr>
            <a:r>
              <a:rPr lang="ar-SA" sz="3600" b="1" dirty="0" smtClean="0">
                <a:solidFill>
                  <a:srgbClr val="3333FF"/>
                </a:solidFill>
              </a:rPr>
              <a:t>بالرغم من أهمية استقلال مراجع الحسابات فلا يوجد اتفاق حول مفهوم استقلال مراجع الحسابات ولكن يوجد تمييز بين مفهومين </a:t>
            </a:r>
            <a:r>
              <a:rPr lang="ar-SA" sz="3600" b="1" dirty="0" err="1" smtClean="0">
                <a:solidFill>
                  <a:srgbClr val="3333FF"/>
                </a:solidFill>
              </a:rPr>
              <a:t>للإستقلال</a:t>
            </a:r>
            <a:r>
              <a:rPr lang="ar-SA" sz="3600" b="1" dirty="0" smtClean="0">
                <a:solidFill>
                  <a:srgbClr val="3333FF"/>
                </a:solidFill>
              </a:rPr>
              <a:t>، المفهوم </a:t>
            </a:r>
            <a:r>
              <a:rPr lang="ar-SA" sz="3600" b="1" dirty="0" err="1" smtClean="0">
                <a:solidFill>
                  <a:srgbClr val="3333FF"/>
                </a:solidFill>
              </a:rPr>
              <a:t>الاول</a:t>
            </a:r>
            <a:r>
              <a:rPr lang="ar-SA" sz="3600" b="1" dirty="0" smtClean="0">
                <a:solidFill>
                  <a:srgbClr val="3333FF"/>
                </a:solidFill>
              </a:rPr>
              <a:t> ويطلق عليه </a:t>
            </a:r>
            <a:r>
              <a:rPr lang="ar-SA" sz="3600" b="1" dirty="0" smtClean="0"/>
              <a:t>الاستقلال الذهني ( </a:t>
            </a:r>
            <a:r>
              <a:rPr lang="en-US" sz="3600" b="1" dirty="0" smtClean="0"/>
              <a:t>Mental Independence</a:t>
            </a:r>
            <a:r>
              <a:rPr lang="ar-SA" sz="3600" b="1" dirty="0" smtClean="0"/>
              <a:t>)</a:t>
            </a:r>
            <a:r>
              <a:rPr lang="ar-SA" sz="3600" b="1" dirty="0" smtClean="0">
                <a:solidFill>
                  <a:srgbClr val="3333FF"/>
                </a:solidFill>
              </a:rPr>
              <a:t> ويعنى تجرد المدقق من أي دوافع أو ضغوط </a:t>
            </a:r>
            <a:r>
              <a:rPr lang="ar-SA" sz="3600" b="1" dirty="0" err="1" smtClean="0">
                <a:solidFill>
                  <a:srgbClr val="3333FF"/>
                </a:solidFill>
              </a:rPr>
              <a:t>او</a:t>
            </a:r>
            <a:r>
              <a:rPr lang="ar-SA" sz="3600" b="1" dirty="0" smtClean="0">
                <a:solidFill>
                  <a:srgbClr val="3333FF"/>
                </a:solidFill>
              </a:rPr>
              <a:t> مصالح خاصة عند </a:t>
            </a:r>
            <a:r>
              <a:rPr lang="ar-SA" sz="3600" b="1" dirty="0" err="1" smtClean="0">
                <a:solidFill>
                  <a:srgbClr val="3333FF"/>
                </a:solidFill>
              </a:rPr>
              <a:t>ابداء</a:t>
            </a:r>
            <a:r>
              <a:rPr lang="ar-SA" sz="3600" b="1" dirty="0" smtClean="0">
                <a:solidFill>
                  <a:srgbClr val="3333FF"/>
                </a:solidFill>
              </a:rPr>
              <a:t> </a:t>
            </a:r>
            <a:r>
              <a:rPr lang="ar-SA" sz="3600" b="1" dirty="0" err="1" smtClean="0">
                <a:solidFill>
                  <a:srgbClr val="3333FF"/>
                </a:solidFill>
              </a:rPr>
              <a:t>رايه</a:t>
            </a:r>
            <a:r>
              <a:rPr lang="ar-SA" sz="3600" b="1" dirty="0" smtClean="0">
                <a:solidFill>
                  <a:srgbClr val="3333FF"/>
                </a:solidFill>
              </a:rPr>
              <a:t> </a:t>
            </a:r>
            <a:r>
              <a:rPr lang="ar-SA" sz="3600" b="1" dirty="0" err="1" smtClean="0">
                <a:solidFill>
                  <a:srgbClr val="3333FF"/>
                </a:solidFill>
              </a:rPr>
              <a:t>الفنى</a:t>
            </a:r>
            <a:r>
              <a:rPr lang="ar-SA" sz="3600" b="1" dirty="0" smtClean="0">
                <a:solidFill>
                  <a:srgbClr val="3333FF"/>
                </a:solidFill>
              </a:rPr>
              <a:t> المحايد، أما المفهوم الثاني ويطلق عليه </a:t>
            </a:r>
            <a:r>
              <a:rPr lang="ar-SA" sz="3600" b="1" dirty="0" smtClean="0"/>
              <a:t>الاستقلال </a:t>
            </a:r>
            <a:r>
              <a:rPr lang="ar-SA" sz="3600" b="1" dirty="0" err="1" smtClean="0"/>
              <a:t>الظاهرى</a:t>
            </a:r>
            <a:r>
              <a:rPr lang="ar-SA" sz="3600" b="1" dirty="0" smtClean="0"/>
              <a:t> (</a:t>
            </a:r>
            <a:r>
              <a:rPr lang="en-US" sz="3600" b="1" dirty="0" smtClean="0"/>
              <a:t>Appearance Independence </a:t>
            </a:r>
            <a:r>
              <a:rPr lang="ar-SA" sz="3600" b="1" dirty="0" smtClean="0"/>
              <a:t>) </a:t>
            </a:r>
            <a:r>
              <a:rPr lang="ar-SA" sz="3600" b="1" dirty="0" smtClean="0">
                <a:solidFill>
                  <a:srgbClr val="3333FF"/>
                </a:solidFill>
              </a:rPr>
              <a:t>ويعنى وجود قواعد قانونية </a:t>
            </a:r>
            <a:r>
              <a:rPr lang="ar-SA" sz="3600" b="1" dirty="0" err="1" smtClean="0">
                <a:solidFill>
                  <a:srgbClr val="3333FF"/>
                </a:solidFill>
              </a:rPr>
              <a:t>واعراف</a:t>
            </a:r>
            <a:r>
              <a:rPr lang="ar-SA" sz="3600" b="1" dirty="0" smtClean="0">
                <a:solidFill>
                  <a:srgbClr val="3333FF"/>
                </a:solidFill>
              </a:rPr>
              <a:t> مهنية تضمن عدم سيطرة إدارة المنشأة على المدقق وعدم ربط مصالحه </a:t>
            </a:r>
            <a:r>
              <a:rPr lang="ar-SA" sz="3600" b="1" dirty="0" err="1" smtClean="0">
                <a:solidFill>
                  <a:srgbClr val="3333FF"/>
                </a:solidFill>
              </a:rPr>
              <a:t>بها</a:t>
            </a:r>
            <a:r>
              <a:rPr lang="ar-SA" sz="3600" b="1" dirty="0" smtClean="0">
                <a:solidFill>
                  <a:srgbClr val="3333FF"/>
                </a:solidFill>
              </a:rPr>
              <a:t>.</a:t>
            </a:r>
            <a:endParaRPr lang="en-US" sz="3600" b="1" dirty="0">
              <a:solidFill>
                <a:srgbClr val="3333FF"/>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953000"/>
          </a:xfrm>
          <a:solidFill>
            <a:schemeClr val="bg1"/>
          </a:solidFill>
        </p:spPr>
        <p:txBody>
          <a:bodyPr>
            <a:noAutofit/>
          </a:bodyPr>
          <a:lstStyle/>
          <a:p>
            <a:pPr marL="0" indent="0" algn="just">
              <a:buNone/>
            </a:pPr>
            <a:r>
              <a:rPr lang="ar-SA" sz="4000" b="1" dirty="0" smtClean="0">
                <a:solidFill>
                  <a:srgbClr val="FF0000"/>
                </a:solidFill>
              </a:rPr>
              <a:t>إن مفهوم الاستقلال من المفاهيم </a:t>
            </a:r>
            <a:r>
              <a:rPr lang="ar-SA" sz="4000" b="1" dirty="0" err="1" smtClean="0">
                <a:solidFill>
                  <a:srgbClr val="FF0000"/>
                </a:solidFill>
              </a:rPr>
              <a:t>التى</a:t>
            </a:r>
            <a:r>
              <a:rPr lang="ar-SA" sz="4000" b="1" dirty="0" smtClean="0">
                <a:solidFill>
                  <a:srgbClr val="FF0000"/>
                </a:solidFill>
              </a:rPr>
              <a:t> تميز مهنة مراجعة الحسابات عن سواها من المهن الأخرى فعلى سبيل المثال فإن المحامي يكون في موقف الدفاع عن عميله فبينما يطالب مراجع الحسابات بتقديم تقرير يعبر عن رأيه في مدى صدق وعدالة تقارير عملية، فالمراجع لا يعنى </a:t>
            </a:r>
            <a:r>
              <a:rPr lang="ar-SA" sz="4000" b="1" dirty="0" err="1" smtClean="0">
                <a:solidFill>
                  <a:srgbClr val="FF0000"/>
                </a:solidFill>
              </a:rPr>
              <a:t>بارضاء</a:t>
            </a:r>
            <a:r>
              <a:rPr lang="ar-SA" sz="4000" b="1" dirty="0" smtClean="0">
                <a:solidFill>
                  <a:srgbClr val="FF0000"/>
                </a:solidFill>
              </a:rPr>
              <a:t> عميله، وعليه يجب أن يكون مستقلاً حتى لا يفقد ثقة </a:t>
            </a:r>
            <a:r>
              <a:rPr lang="ar-SA" sz="4000" b="1" dirty="0" err="1" smtClean="0">
                <a:solidFill>
                  <a:srgbClr val="FF0000"/>
                </a:solidFill>
              </a:rPr>
              <a:t>الاطراف</a:t>
            </a:r>
            <a:r>
              <a:rPr lang="ar-SA" sz="4000" b="1" dirty="0" smtClean="0">
                <a:solidFill>
                  <a:srgbClr val="FF0000"/>
                </a:solidFill>
              </a:rPr>
              <a:t> </a:t>
            </a:r>
            <a:r>
              <a:rPr lang="ar-SA" sz="4000" b="1" dirty="0" err="1" smtClean="0">
                <a:solidFill>
                  <a:srgbClr val="FF0000"/>
                </a:solidFill>
              </a:rPr>
              <a:t>التى</a:t>
            </a:r>
            <a:r>
              <a:rPr lang="ar-SA" sz="4000" b="1" dirty="0" smtClean="0">
                <a:solidFill>
                  <a:srgbClr val="FF0000"/>
                </a:solidFill>
              </a:rPr>
              <a:t> تعتمد على تقريره هذا.</a:t>
            </a:r>
            <a:endParaRPr lang="en-US" sz="4000" b="1" dirty="0">
              <a:solidFill>
                <a:srgbClr val="FF0000"/>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228" fill="hold">
                                          <p:stCondLst>
                                            <p:cond delay="0"/>
                                          </p:stCondLst>
                                        </p:cTn>
                                        <p:tgtEl>
                                          <p:spTgt spid="3">
                                            <p:bg/>
                                          </p:spTgt>
                                        </p:tgtEl>
                                        <p:attrNameLst>
                                          <p:attrName>style.rotation</p:attrName>
                                        </p:attrNameLst>
                                      </p:cBhvr>
                                      <p:to>
                                        <p:strVal val="-45.0"/>
                                      </p:to>
                                    </p:set>
                                    <p:anim calcmode="lin" valueType="num">
                                      <p:cBhvr>
                                        <p:cTn id="8" dur="228" fill="hold">
                                          <p:stCondLst>
                                            <p:cond delay="228"/>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500"/>
                            </p:stCondLst>
                            <p:childTnLst>
                              <p:par>
                                <p:cTn id="13" presetID="38" presetClass="entr" presetSubtype="0" accel="5000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set>
                                      <p:cBhvr>
                                        <p:cTn id="15" dur="228" fill="hold">
                                          <p:stCondLst>
                                            <p:cond delay="0"/>
                                          </p:stCondLst>
                                        </p:cTn>
                                        <p:tgtEl>
                                          <p:spTgt spid="3">
                                            <p:txEl>
                                              <p:pRg st="0" end="0"/>
                                            </p:txEl>
                                          </p:spTgt>
                                        </p:tgtEl>
                                        <p:attrNameLst>
                                          <p:attrName>style.rotation</p:attrName>
                                        </p:attrNameLst>
                                      </p:cBhvr>
                                      <p:to>
                                        <p:strVal val="-45.0"/>
                                      </p:to>
                                    </p:set>
                                    <p:anim calcmode="lin" valueType="num">
                                      <p:cBhvr>
                                        <p:cTn id="16" dur="228" fill="hold">
                                          <p:stCondLst>
                                            <p:cond delay="228"/>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7" dur="228"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8" dur="78" decel="50000" autoRev="1" fill="hold">
                                          <p:stCondLst>
                                            <p:cond delay="228"/>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9" dur="68" fill="hold">
                                          <p:stCondLst>
                                            <p:cond delay="432"/>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a:t>أهمية استقلال مراجع الحسابات</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3962400"/>
          </a:xfrm>
          <a:solidFill>
            <a:srgbClr val="FFFF00"/>
          </a:solidFill>
        </p:spPr>
        <p:txBody>
          <a:bodyPr>
            <a:noAutofit/>
          </a:bodyPr>
          <a:lstStyle/>
          <a:p>
            <a:pPr marL="0" indent="0" algn="just"/>
            <a:r>
              <a:rPr lang="ar-SA" sz="3600" b="1" dirty="0" smtClean="0"/>
              <a:t>في بيئة المراجعة توجد كثير من العلاقات والمصالح المتباينة أحياناً والمتعارضة في معظم الأحيان، فهناك التعارض بين الإدارة والملاك من جهة والمراجع من جهة أخرى، وهناك التعارض بين الملاك وبين الإدارة، إضافة إلى التعارض بين مصالح المراجع المادية والمعايير المهنية للمراجعة، ومما لا شك فيه </a:t>
            </a:r>
            <a:r>
              <a:rPr lang="ar-SA" sz="3600" b="1" dirty="0" err="1" smtClean="0"/>
              <a:t>ان</a:t>
            </a:r>
            <a:r>
              <a:rPr lang="ar-SA" sz="3600" b="1" dirty="0" smtClean="0"/>
              <a:t> كل ذلك يؤثر على استقلال المراجع.</a:t>
            </a: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96000"/>
          </a:xfrm>
          <a:solidFill>
            <a:schemeClr val="bg1"/>
          </a:solidFill>
        </p:spPr>
        <p:txBody>
          <a:bodyPr>
            <a:noAutofit/>
          </a:bodyPr>
          <a:lstStyle/>
          <a:p>
            <a:pPr marL="0" indent="0" algn="just">
              <a:buNone/>
            </a:pPr>
            <a:r>
              <a:rPr lang="ar-SA" sz="4400" b="1" dirty="0" smtClean="0"/>
              <a:t>أن مراجع الحسابات يعمل بصفته وكيلاً عن الملاك لتقييم مدى نجاح </a:t>
            </a:r>
            <a:r>
              <a:rPr lang="ar-SA" sz="4400" b="1" dirty="0" err="1" smtClean="0"/>
              <a:t>الادارة</a:t>
            </a:r>
            <a:r>
              <a:rPr lang="ar-SA" sz="4400" b="1" dirty="0" smtClean="0"/>
              <a:t> بصفتها وكيلاً عن الملاك في إدارة المنشأة، وحتى يؤدى مراجع الحسابات عمله هذا على الوجه المطلوب يجب أن يتوفر له عنصر الاستقلال ليبدى رأيه دونما خوف من ضرر يلحق </a:t>
            </a:r>
            <a:r>
              <a:rPr lang="ar-SA" sz="4400" b="1" dirty="0" err="1" smtClean="0"/>
              <a:t>به</a:t>
            </a:r>
            <a:r>
              <a:rPr lang="ar-SA" sz="4400" b="1" dirty="0" smtClean="0"/>
              <a:t> </a:t>
            </a:r>
            <a:r>
              <a:rPr lang="ar-SA" sz="4400" b="1" dirty="0" err="1" smtClean="0"/>
              <a:t>او</a:t>
            </a:r>
            <a:r>
              <a:rPr lang="ar-SA" sz="4400" b="1" dirty="0" smtClean="0"/>
              <a:t> مصلحة يستفيد </a:t>
            </a:r>
            <a:r>
              <a:rPr lang="ar-SA" sz="4400" b="1" dirty="0" err="1" smtClean="0"/>
              <a:t>بها</a:t>
            </a:r>
            <a:r>
              <a:rPr lang="ar-SA" sz="4400" b="1" dirty="0" smtClean="0"/>
              <a:t>، ومن هنا تأتي أهمية استقلال مراجع الحسابات وهو يمارس عمله، </a:t>
            </a:r>
            <a:endParaRPr lang="en-US" sz="44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953000"/>
          </a:xfrm>
          <a:solidFill>
            <a:schemeClr val="bg1"/>
          </a:solidFill>
        </p:spPr>
        <p:txBody>
          <a:bodyPr>
            <a:noAutofit/>
          </a:bodyPr>
          <a:lstStyle/>
          <a:p>
            <a:pPr marL="0" indent="0" algn="just">
              <a:buNone/>
            </a:pPr>
            <a:r>
              <a:rPr lang="ar-SA" sz="4400" b="1" dirty="0" err="1" smtClean="0"/>
              <a:t>ولكى</a:t>
            </a:r>
            <a:r>
              <a:rPr lang="ar-SA" sz="4400" b="1" dirty="0" smtClean="0"/>
              <a:t> يتحقق هذا الاستقلال فقد طالب المعهد </a:t>
            </a:r>
            <a:r>
              <a:rPr lang="ar-SA" sz="4400" b="1" dirty="0" err="1" smtClean="0"/>
              <a:t>الامريكى</a:t>
            </a:r>
            <a:r>
              <a:rPr lang="ar-SA" sz="4400" b="1" dirty="0" smtClean="0"/>
              <a:t> للمحاسبين القانونيين( </a:t>
            </a:r>
            <a:r>
              <a:rPr lang="en-US" sz="4400" b="1" dirty="0" smtClean="0"/>
              <a:t>AICPA</a:t>
            </a:r>
            <a:r>
              <a:rPr lang="ar-SA" sz="4400" b="1" dirty="0" smtClean="0"/>
              <a:t>) بوجوب توافر المقومات الشخصية والموضوعية حتى يستطيع مراجع الحسابات الاحتفاظ بعملة وحماية نفسه من المساءلة القانونية قبل </a:t>
            </a:r>
            <a:r>
              <a:rPr lang="ar-SA" sz="4400" b="1" dirty="0" err="1" smtClean="0"/>
              <a:t>الاصيل</a:t>
            </a:r>
            <a:r>
              <a:rPr lang="ar-SA" sz="4400" b="1" dirty="0" smtClean="0"/>
              <a:t> (موكله) أو الآخرين الذين يعتمدون على تقريره في اتخاذ القرارات الاقتصادية المختلفة.</a:t>
            </a:r>
            <a:endParaRPr lang="en-US" sz="44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5486400"/>
          </a:xfrm>
          <a:solidFill>
            <a:schemeClr val="bg1"/>
          </a:solidFill>
        </p:spPr>
        <p:txBody>
          <a:bodyPr>
            <a:noAutofit/>
          </a:bodyPr>
          <a:lstStyle/>
          <a:p>
            <a:pPr marL="0" indent="0" algn="just">
              <a:buNone/>
            </a:pPr>
            <a:r>
              <a:rPr lang="ar-SA" sz="3600" b="1" dirty="0" smtClean="0"/>
              <a:t>وتطرقت الجمعيات التشريعية والمهنية في كثير من البلدان </a:t>
            </a:r>
            <a:r>
              <a:rPr lang="ar-SA" sz="3600" b="1" dirty="0" err="1" smtClean="0"/>
              <a:t>الى</a:t>
            </a:r>
            <a:r>
              <a:rPr lang="ar-SA" sz="3600" b="1" dirty="0" smtClean="0"/>
              <a:t> موضوع استقلال مراجع الحسابات، ففي الولايات المتحدة لا يجوز لمراجع الحسابات </a:t>
            </a:r>
            <a:r>
              <a:rPr lang="ar-SA" sz="3600" b="1" dirty="0" err="1" smtClean="0"/>
              <a:t>ان</a:t>
            </a:r>
            <a:r>
              <a:rPr lang="ar-SA" sz="3600" b="1" dirty="0" smtClean="0"/>
              <a:t> يمتلك </a:t>
            </a:r>
            <a:r>
              <a:rPr lang="ar-SA" sz="3600" b="1" dirty="0" err="1" smtClean="0"/>
              <a:t>اسهماً</a:t>
            </a:r>
            <a:r>
              <a:rPr lang="ar-SA" sz="3600" b="1" dirty="0" smtClean="0"/>
              <a:t> </a:t>
            </a:r>
            <a:r>
              <a:rPr lang="ar-SA" sz="3600" b="1" dirty="0" err="1" smtClean="0"/>
              <a:t>او</a:t>
            </a:r>
            <a:r>
              <a:rPr lang="ar-SA" sz="3600" b="1" dirty="0" smtClean="0"/>
              <a:t> مصالح مالية مسجله في هيئة تنظيم التداول بسوق </a:t>
            </a:r>
            <a:r>
              <a:rPr lang="ar-SA" sz="3600" b="1" dirty="0" err="1" smtClean="0"/>
              <a:t>الاوراق</a:t>
            </a:r>
            <a:r>
              <a:rPr lang="ar-SA" sz="3600" b="1" dirty="0" smtClean="0"/>
              <a:t> المالية </a:t>
            </a:r>
            <a:r>
              <a:rPr lang="ar-SA" sz="3600" b="1" dirty="0" err="1" smtClean="0"/>
              <a:t>الامريكية</a:t>
            </a:r>
            <a:r>
              <a:rPr lang="ar-SA" sz="3600" b="1" dirty="0" smtClean="0"/>
              <a:t> </a:t>
            </a:r>
            <a:r>
              <a:rPr lang="en-US" sz="3600" b="1" dirty="0" smtClean="0"/>
              <a:t>Securities and Exchange Commission </a:t>
            </a:r>
            <a:r>
              <a:rPr lang="ar-SA" sz="3600" b="1" dirty="0" smtClean="0"/>
              <a:t> (</a:t>
            </a:r>
            <a:r>
              <a:rPr lang="en-US" sz="3600" b="1" dirty="0" smtClean="0"/>
              <a:t>SEC</a:t>
            </a:r>
            <a:r>
              <a:rPr lang="ar-SA" sz="3600" b="1" dirty="0" smtClean="0"/>
              <a:t>) كما لا يسمح له بتقديم الخدمات الاستشارية للعملاء المسجلين في سوق الأوراق المالية، كما يجب </a:t>
            </a:r>
            <a:r>
              <a:rPr lang="ar-SA" sz="3600" b="1" dirty="0" err="1" smtClean="0"/>
              <a:t>الا</a:t>
            </a:r>
            <a:r>
              <a:rPr lang="ar-SA" sz="3600" b="1" dirty="0" smtClean="0"/>
              <a:t> يكون عضواً في مجلس إدارة شركة ويكون معيناً مراجعاً لحساباتها،</a:t>
            </a: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7275</TotalTime>
  <Words>907</Words>
  <Application>Microsoft Office PowerPoint</Application>
  <PresentationFormat>On-screen Show (4:3)</PresentationFormat>
  <Paragraphs>48</Paragraphs>
  <Slides>19</Slides>
  <Notes>4</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Office Theme</vt:lpstr>
      <vt:lpstr>سمة Office</vt:lpstr>
      <vt:lpstr>PowerPoint Presentation</vt:lpstr>
      <vt:lpstr>PowerPoint Presentation</vt:lpstr>
      <vt:lpstr>PowerPoint Presentation</vt:lpstr>
      <vt:lpstr>PowerPoint Presentation</vt:lpstr>
      <vt:lpstr>PowerPoint Presentation</vt:lpstr>
      <vt:lpstr>أهمية استقلال مراجع الحسابات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ولكم خالص شكري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YASER</dc:creator>
  <cp:lastModifiedBy>ALI SAHIUNY</cp:lastModifiedBy>
  <cp:revision>1445</cp:revision>
  <cp:lastPrinted>1601-01-01T00:00:00Z</cp:lastPrinted>
  <dcterms:created xsi:type="dcterms:W3CDTF">1601-01-01T00:00:00Z</dcterms:created>
  <dcterms:modified xsi:type="dcterms:W3CDTF">2021-05-23T18:03:32Z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