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38" r:id="rId1"/>
    <p:sldMasterId id="2147484030" r:id="rId2"/>
    <p:sldMasterId id="2147484126" r:id="rId3"/>
  </p:sldMasterIdLst>
  <p:notesMasterIdLst>
    <p:notesMasterId r:id="rId39"/>
  </p:notesMasterIdLst>
  <p:handoutMasterIdLst>
    <p:handoutMasterId r:id="rId40"/>
  </p:handoutMasterIdLst>
  <p:sldIdLst>
    <p:sldId id="294" r:id="rId4"/>
    <p:sldId id="591" r:id="rId5"/>
    <p:sldId id="590" r:id="rId6"/>
    <p:sldId id="550" r:id="rId7"/>
    <p:sldId id="544" r:id="rId8"/>
    <p:sldId id="545" r:id="rId9"/>
    <p:sldId id="592" r:id="rId10"/>
    <p:sldId id="593" r:id="rId11"/>
    <p:sldId id="595" r:id="rId12"/>
    <p:sldId id="596" r:id="rId13"/>
    <p:sldId id="594" r:id="rId14"/>
    <p:sldId id="597" r:id="rId15"/>
    <p:sldId id="598" r:id="rId16"/>
    <p:sldId id="599" r:id="rId17"/>
    <p:sldId id="600" r:id="rId18"/>
    <p:sldId id="547" r:id="rId19"/>
    <p:sldId id="601" r:id="rId20"/>
    <p:sldId id="603" r:id="rId21"/>
    <p:sldId id="602" r:id="rId22"/>
    <p:sldId id="604" r:id="rId23"/>
    <p:sldId id="605" r:id="rId24"/>
    <p:sldId id="606" r:id="rId25"/>
    <p:sldId id="607" r:id="rId26"/>
    <p:sldId id="608" r:id="rId27"/>
    <p:sldId id="609" r:id="rId28"/>
    <p:sldId id="610" r:id="rId29"/>
    <p:sldId id="611" r:id="rId30"/>
    <p:sldId id="612" r:id="rId31"/>
    <p:sldId id="613" r:id="rId32"/>
    <p:sldId id="614" r:id="rId33"/>
    <p:sldId id="615" r:id="rId34"/>
    <p:sldId id="616" r:id="rId35"/>
    <p:sldId id="617" r:id="rId36"/>
    <p:sldId id="618" r:id="rId37"/>
    <p:sldId id="572" r:id="rId38"/>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Edwardian Script ITC" pitchFamily="66" charset="0"/>
        <a:ea typeface="+mn-ea"/>
        <a:cs typeface="Arial" pitchFamily="34" charset="0"/>
      </a:defRPr>
    </a:lvl1pPr>
    <a:lvl2pPr marL="457200" algn="r" rtl="1" fontAlgn="base">
      <a:spcBef>
        <a:spcPct val="0"/>
      </a:spcBef>
      <a:spcAft>
        <a:spcPct val="0"/>
      </a:spcAft>
      <a:defRPr kern="1200">
        <a:solidFill>
          <a:schemeClr val="tx1"/>
        </a:solidFill>
        <a:latin typeface="Edwardian Script ITC" pitchFamily="66" charset="0"/>
        <a:ea typeface="+mn-ea"/>
        <a:cs typeface="Arial" pitchFamily="34" charset="0"/>
      </a:defRPr>
    </a:lvl2pPr>
    <a:lvl3pPr marL="914400" algn="r" rtl="1" fontAlgn="base">
      <a:spcBef>
        <a:spcPct val="0"/>
      </a:spcBef>
      <a:spcAft>
        <a:spcPct val="0"/>
      </a:spcAft>
      <a:defRPr kern="1200">
        <a:solidFill>
          <a:schemeClr val="tx1"/>
        </a:solidFill>
        <a:latin typeface="Edwardian Script ITC" pitchFamily="66" charset="0"/>
        <a:ea typeface="+mn-ea"/>
        <a:cs typeface="Arial" pitchFamily="34" charset="0"/>
      </a:defRPr>
    </a:lvl3pPr>
    <a:lvl4pPr marL="1371600" algn="r" rtl="1" fontAlgn="base">
      <a:spcBef>
        <a:spcPct val="0"/>
      </a:spcBef>
      <a:spcAft>
        <a:spcPct val="0"/>
      </a:spcAft>
      <a:defRPr kern="1200">
        <a:solidFill>
          <a:schemeClr val="tx1"/>
        </a:solidFill>
        <a:latin typeface="Edwardian Script ITC" pitchFamily="66" charset="0"/>
        <a:ea typeface="+mn-ea"/>
        <a:cs typeface="Arial" pitchFamily="34" charset="0"/>
      </a:defRPr>
    </a:lvl4pPr>
    <a:lvl5pPr marL="1828800" algn="r" rtl="1" fontAlgn="base">
      <a:spcBef>
        <a:spcPct val="0"/>
      </a:spcBef>
      <a:spcAft>
        <a:spcPct val="0"/>
      </a:spcAft>
      <a:defRPr kern="1200">
        <a:solidFill>
          <a:schemeClr val="tx1"/>
        </a:solidFill>
        <a:latin typeface="Edwardian Script ITC" pitchFamily="66" charset="0"/>
        <a:ea typeface="+mn-ea"/>
        <a:cs typeface="Arial" pitchFamily="34" charset="0"/>
      </a:defRPr>
    </a:lvl5pPr>
    <a:lvl6pPr marL="2286000" algn="l" defTabSz="914400" rtl="0" eaLnBrk="1" latinLnBrk="0" hangingPunct="1">
      <a:defRPr kern="1200">
        <a:solidFill>
          <a:schemeClr val="tx1"/>
        </a:solidFill>
        <a:latin typeface="Edwardian Script ITC" pitchFamily="66" charset="0"/>
        <a:ea typeface="+mn-ea"/>
        <a:cs typeface="Arial" pitchFamily="34" charset="0"/>
      </a:defRPr>
    </a:lvl6pPr>
    <a:lvl7pPr marL="2743200" algn="l" defTabSz="914400" rtl="0" eaLnBrk="1" latinLnBrk="0" hangingPunct="1">
      <a:defRPr kern="1200">
        <a:solidFill>
          <a:schemeClr val="tx1"/>
        </a:solidFill>
        <a:latin typeface="Edwardian Script ITC" pitchFamily="66" charset="0"/>
        <a:ea typeface="+mn-ea"/>
        <a:cs typeface="Arial" pitchFamily="34" charset="0"/>
      </a:defRPr>
    </a:lvl7pPr>
    <a:lvl8pPr marL="3200400" algn="l" defTabSz="914400" rtl="0" eaLnBrk="1" latinLnBrk="0" hangingPunct="1">
      <a:defRPr kern="1200">
        <a:solidFill>
          <a:schemeClr val="tx1"/>
        </a:solidFill>
        <a:latin typeface="Edwardian Script ITC" pitchFamily="66" charset="0"/>
        <a:ea typeface="+mn-ea"/>
        <a:cs typeface="Arial" pitchFamily="34" charset="0"/>
      </a:defRPr>
    </a:lvl8pPr>
    <a:lvl9pPr marL="3657600" algn="l" defTabSz="914400" rtl="0" eaLnBrk="1" latinLnBrk="0" hangingPunct="1">
      <a:defRPr kern="1200">
        <a:solidFill>
          <a:schemeClr val="tx1"/>
        </a:solidFill>
        <a:latin typeface="Edwardian Script ITC"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66FF33"/>
    <a:srgbClr val="006600"/>
    <a:srgbClr val="FFFF00"/>
    <a:srgbClr val="DD9FAF"/>
    <a:srgbClr val="A9C6FF"/>
    <a:srgbClr val="FF66FF"/>
    <a:srgbClr val="FF6600"/>
    <a:srgbClr val="CC9900"/>
    <a:srgbClr val="FFA7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157" autoAdjust="0"/>
    <p:restoredTop sz="94180" autoAdjust="0"/>
  </p:normalViewPr>
  <p:slideViewPr>
    <p:cSldViewPr>
      <p:cViewPr>
        <p:scale>
          <a:sx n="50" d="100"/>
          <a:sy n="50" d="100"/>
        </p:scale>
        <p:origin x="-1698" y="-522"/>
      </p:cViewPr>
      <p:guideLst>
        <p:guide orient="horz" pos="2160"/>
        <p:guide pos="2880"/>
      </p:guideLst>
    </p:cSldViewPr>
  </p:slideViewPr>
  <p:outlineViewPr>
    <p:cViewPr>
      <p:scale>
        <a:sx n="33" d="100"/>
        <a:sy n="33" d="100"/>
      </p:scale>
      <p:origin x="0" y="3114"/>
    </p:cViewPr>
  </p:outlineViewPr>
  <p:notesTextViewPr>
    <p:cViewPr>
      <p:scale>
        <a:sx n="100" d="100"/>
        <a:sy n="100" d="100"/>
      </p:scale>
      <p:origin x="0" y="0"/>
    </p:cViewPr>
  </p:notesTextViewPr>
  <p:sorterViewPr>
    <p:cViewPr>
      <p:scale>
        <a:sx n="48" d="100"/>
        <a:sy n="48" d="100"/>
      </p:scale>
      <p:origin x="0" y="1770"/>
    </p:cViewPr>
  </p:sorterViewPr>
  <p:notesViewPr>
    <p:cSldViewPr>
      <p:cViewPr varScale="1">
        <p:scale>
          <a:sx n="53" d="100"/>
          <a:sy n="53" d="100"/>
        </p:scale>
        <p:origin x="-1842" y="-102"/>
      </p:cViewPr>
      <p:guideLst>
        <p:guide orient="horz" pos="2880"/>
        <p:guide pos="2160"/>
      </p:guideLst>
    </p:cSldViewPr>
  </p:notes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80111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93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93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fld id="{DC385046-1F00-493C-9ACD-F5374566A98A}" type="slidenum">
              <a:rPr lang="en-US"/>
              <a:pPr>
                <a:defRPr/>
              </a:pPr>
              <a:t>‹#›</a:t>
            </a:fld>
            <a:endParaRPr lang="en-US"/>
          </a:p>
        </p:txBody>
      </p:sp>
    </p:spTree>
    <p:extLst>
      <p:ext uri="{BB962C8B-B14F-4D97-AF65-F5344CB8AC3E}">
        <p14:creationId xmlns:p14="http://schemas.microsoft.com/office/powerpoint/2010/main" val="1559887662"/>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2</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17</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pPr>
              <a:defRPr/>
            </a:pPr>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pPr>
              <a:defRPr/>
            </a:pPr>
            <a:endParaRPr lang="en-US"/>
          </a:p>
        </p:txBody>
      </p:sp>
      <p:sp>
        <p:nvSpPr>
          <p:cNvPr id="7" name="Slide Number Placeholder 6"/>
          <p:cNvSpPr>
            <a:spLocks noGrp="1"/>
          </p:cNvSpPr>
          <p:nvPr>
            <p:ph type="sldNum" sz="quarter" idx="12"/>
          </p:nvPr>
        </p:nvSpPr>
        <p:spPr>
          <a:xfrm>
            <a:off x="8339328" y="1170432"/>
            <a:ext cx="733864" cy="201168"/>
          </a:xfrm>
        </p:spPr>
        <p:txBody>
          <a:bodyPr/>
          <a:lstStyle/>
          <a:p>
            <a:pPr>
              <a:defRPr/>
            </a:pPr>
            <a:fld id="{3917C20A-23E8-436A-9EAD-56B7A9E19741}"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2640597" y="6377459"/>
            <a:ext cx="3836404" cy="365125"/>
          </a:xfrm>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pPr>
              <a:defRPr/>
            </a:pPr>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pPr>
              <a:defRPr/>
            </a:pPr>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pPr>
              <a:defRPr/>
            </a:pPr>
            <a:endParaRPr lang="en-US"/>
          </a:p>
        </p:txBody>
      </p:sp>
      <p:sp>
        <p:nvSpPr>
          <p:cNvPr id="5" name="Footer Placeholder 4"/>
          <p:cNvSpPr>
            <a:spLocks noGrp="1"/>
          </p:cNvSpPr>
          <p:nvPr>
            <p:ph type="ftr" sz="quarter" idx="11"/>
          </p:nvPr>
        </p:nvSpPr>
        <p:spPr>
          <a:xfrm>
            <a:off x="457200" y="6480969"/>
            <a:ext cx="4260056" cy="300831"/>
          </a:xfrm>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pPr>
              <a:defRPr/>
            </a:pPr>
            <a:endParaRPr lang="en-US"/>
          </a:p>
        </p:txBody>
      </p:sp>
      <p:sp>
        <p:nvSpPr>
          <p:cNvPr id="5" name="Footer Placeholder 4"/>
          <p:cNvSpPr>
            <a:spLocks noGrp="1"/>
          </p:cNvSpPr>
          <p:nvPr>
            <p:ph type="ftr" sz="quarter" idx="11"/>
          </p:nvPr>
        </p:nvSpPr>
        <p:spPr>
          <a:xfrm>
            <a:off x="2619376" y="6480969"/>
            <a:ext cx="4260056" cy="300831"/>
          </a:xfrm>
        </p:spPr>
        <p:txBody>
          <a:bodyPr/>
          <a:lstStyle/>
          <a:p>
            <a:pPr>
              <a:defRPr/>
            </a:pPr>
            <a:endParaRPr lang="en-US"/>
          </a:p>
        </p:txBody>
      </p:sp>
      <p:sp>
        <p:nvSpPr>
          <p:cNvPr id="6" name="Slide Number Placeholder 5"/>
          <p:cNvSpPr>
            <a:spLocks noGrp="1"/>
          </p:cNvSpPr>
          <p:nvPr>
            <p:ph type="sldNum" sz="quarter" idx="12"/>
          </p:nvPr>
        </p:nvSpPr>
        <p:spPr>
          <a:xfrm>
            <a:off x="8451056" y="809624"/>
            <a:ext cx="502920" cy="300831"/>
          </a:xfrm>
        </p:spPr>
        <p:txBody>
          <a:bodyPr/>
          <a:lstStyle/>
          <a:p>
            <a:pPr>
              <a:defRPr/>
            </a:pPr>
            <a:fld id="{19F04618-FE45-4A7F-BC08-06DB9B228A8D}" type="slidenum">
              <a:rPr lang="en-US" smtClean="0"/>
              <a:pPr>
                <a:defRPr/>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pPr>
              <a:defRPr/>
            </a:pPr>
            <a:endParaRPr lang="en-US"/>
          </a:p>
        </p:txBody>
      </p:sp>
      <p:sp>
        <p:nvSpPr>
          <p:cNvPr id="6" name="Footer Placeholder 5"/>
          <p:cNvSpPr>
            <a:spLocks noGrp="1"/>
          </p:cNvSpPr>
          <p:nvPr>
            <p:ph type="ftr" sz="quarter" idx="11"/>
          </p:nvPr>
        </p:nvSpPr>
        <p:spPr>
          <a:xfrm>
            <a:off x="457200" y="6480969"/>
            <a:ext cx="4260056" cy="301752"/>
          </a:xfrm>
        </p:spPr>
        <p:txBody>
          <a:bodyPr/>
          <a:lstStyle/>
          <a:p>
            <a:pPr>
              <a:defRPr/>
            </a:pPr>
            <a:endParaRPr lang="en-US"/>
          </a:p>
        </p:txBody>
      </p:sp>
      <p:sp>
        <p:nvSpPr>
          <p:cNvPr id="7" name="Slide Number Placeholder 6"/>
          <p:cNvSpPr>
            <a:spLocks noGrp="1"/>
          </p:cNvSpPr>
          <p:nvPr>
            <p:ph type="sldNum" sz="quarter" idx="12"/>
          </p:nvPr>
        </p:nvSpPr>
        <p:spPr>
          <a:xfrm>
            <a:off x="7589520" y="6480969"/>
            <a:ext cx="502920" cy="301752"/>
          </a:xfrm>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pPr>
              <a:defRPr/>
            </a:pPr>
            <a:endParaRPr lang="en-US"/>
          </a:p>
        </p:txBody>
      </p:sp>
      <p:sp>
        <p:nvSpPr>
          <p:cNvPr id="8" name="Footer Placeholder 7"/>
          <p:cNvSpPr>
            <a:spLocks noGrp="1"/>
          </p:cNvSpPr>
          <p:nvPr>
            <p:ph type="ftr" sz="quarter" idx="11"/>
          </p:nvPr>
        </p:nvSpPr>
        <p:spPr>
          <a:xfrm>
            <a:off x="457200" y="6480969"/>
            <a:ext cx="4261104" cy="301752"/>
          </a:xfrm>
        </p:spPr>
        <p:txBody>
          <a:bodyPr/>
          <a:lstStyle/>
          <a:p>
            <a:pPr>
              <a:defRPr/>
            </a:pPr>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pPr>
              <a:defRPr/>
            </a:pPr>
            <a:fld id="{F523D27E-7DA3-448A-B1E9-6BB2FB7A786C}"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pPr>
              <a:defRPr/>
            </a:pPr>
            <a:endParaRPr lang="en-US"/>
          </a:p>
        </p:txBody>
      </p:sp>
      <p:sp>
        <p:nvSpPr>
          <p:cNvPr id="3" name="Footer Placeholder 2"/>
          <p:cNvSpPr>
            <a:spLocks noGrp="1"/>
          </p:cNvSpPr>
          <p:nvPr>
            <p:ph type="ftr" sz="quarter" idx="11"/>
          </p:nvPr>
        </p:nvSpPr>
        <p:spPr>
          <a:xfrm>
            <a:off x="457200" y="6481890"/>
            <a:ext cx="4260056" cy="300831"/>
          </a:xfrm>
        </p:spPr>
        <p:txBody>
          <a:bodyPr/>
          <a:lstStyle/>
          <a:p>
            <a:pPr>
              <a:defRPr/>
            </a:pPr>
            <a:endParaRPr lang="en-US"/>
          </a:p>
        </p:txBody>
      </p:sp>
      <p:sp>
        <p:nvSpPr>
          <p:cNvPr id="4" name="Slide Number Placeholder 3"/>
          <p:cNvSpPr>
            <a:spLocks noGrp="1"/>
          </p:cNvSpPr>
          <p:nvPr>
            <p:ph type="sldNum" sz="quarter" idx="12"/>
          </p:nvPr>
        </p:nvSpPr>
        <p:spPr>
          <a:xfrm>
            <a:off x="7589520" y="6480969"/>
            <a:ext cx="502920" cy="301752"/>
          </a:xfrm>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pPr>
              <a:defRPr/>
            </a:pPr>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pPr>
              <a:defRPr/>
            </a:pPr>
            <a:fld id="{4D93F67A-1804-4D7F-8C02-038552F49CC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pPr>
              <a:defRPr/>
            </a:pPr>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pPr>
              <a:defRPr/>
            </a:pPr>
            <a:fld id="{3917C20A-23E8-436A-9EAD-56B7A9E19741}"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defRPr/>
            </a:pPr>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defRPr/>
            </a:pPr>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031" r:id="rId1"/>
    <p:sldLayoutId id="2147484032" r:id="rId2"/>
    <p:sldLayoutId id="2147484033" r:id="rId3"/>
    <p:sldLayoutId id="2147484034" r:id="rId4"/>
    <p:sldLayoutId id="2147484035" r:id="rId5"/>
    <p:sldLayoutId id="2147484036" r:id="rId6"/>
    <p:sldLayoutId id="2147484037" r:id="rId7"/>
    <p:sldLayoutId id="2147484038" r:id="rId8"/>
    <p:sldLayoutId id="2147484039" r:id="rId9"/>
    <p:sldLayoutId id="2147484040" r:id="rId10"/>
    <p:sldLayoutId id="214748404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pPr>
              <a:defRPr/>
            </a:pPr>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pPr>
              <a:defRPr/>
            </a:pPr>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pPr>
              <a:defRPr/>
            </a:pPr>
            <a:fld id="{90530CB8-2FB2-408E-8C00-FF68A18781D7}"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4127" r:id="rId1"/>
    <p:sldLayoutId id="2147484128" r:id="rId2"/>
    <p:sldLayoutId id="2147484129" r:id="rId3"/>
    <p:sldLayoutId id="2147484130" r:id="rId4"/>
    <p:sldLayoutId id="2147484131" r:id="rId5"/>
    <p:sldLayoutId id="2147484132" r:id="rId6"/>
    <p:sldLayoutId id="2147484133" r:id="rId7"/>
    <p:sldLayoutId id="2147484134" r:id="rId8"/>
    <p:sldLayoutId id="2147484135" r:id="rId9"/>
    <p:sldLayoutId id="2147484136" r:id="rId10"/>
    <p:sldLayoutId id="2147484137"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057400"/>
            <a:ext cx="8458200" cy="2562225"/>
          </a:xfrm>
          <a:prstGeom prst="ellipse">
            <a:avLst/>
          </a:prstGeom>
          <a:solidFill>
            <a:srgbClr val="C00000"/>
          </a:solidFill>
          <a:ln w="76200" algn="ctr">
            <a:solidFill>
              <a:srgbClr val="FFCCFF"/>
            </a:solidFill>
            <a:round/>
            <a:headEnd/>
            <a:tailEnd/>
          </a:ln>
          <a:effectLst/>
        </p:spPr>
        <p:txBody>
          <a:bodyPr wrap="none" anchor="ctr"/>
          <a:lstStyle/>
          <a:p>
            <a:pPr marL="342900" indent="-342900" algn="ctr">
              <a:spcBef>
                <a:spcPct val="20000"/>
              </a:spcBef>
              <a:defRPr/>
            </a:pPr>
            <a:r>
              <a:rPr lang="ar-SA" sz="7200" b="1" dirty="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rPr>
              <a:t>بسم الله الرحمن الرحيم</a:t>
            </a:r>
            <a:endParaRPr lang="en-US" sz="7200" b="1" dirty="0">
              <a:solidFill>
                <a:schemeClr val="bg1"/>
              </a:solidFill>
              <a:effectLst>
                <a:outerShdw blurRad="38100" dist="38100" dir="2700000" algn="tl">
                  <a:srgbClr val="000000"/>
                </a:outerShdw>
              </a:effectLst>
              <a:latin typeface="Times New Roman" pitchFamily="18" charset="0"/>
              <a:ea typeface="Monotype Koufi" pitchFamily="2" charset="-78"/>
              <a:cs typeface="Monotype Koufi"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bg2">
              <a:lumMod val="50000"/>
            </a:schemeClr>
          </a:solidFill>
          <a:scene3d>
            <a:camera prst="orthographicFront"/>
            <a:lightRig rig="threePt" dir="t"/>
          </a:scene3d>
          <a:sp3d>
            <a:bevelT w="114300" prst="artDeco"/>
          </a:sp3d>
        </p:spPr>
        <p:txBody>
          <a:bodyPr>
            <a:normAutofit/>
          </a:bodyPr>
          <a:lstStyle/>
          <a:p>
            <a:pPr algn="ctr" rtl="1"/>
            <a:r>
              <a:rPr lang="ar-SA" sz="4000" dirty="0" smtClean="0">
                <a:latin typeface="Arial" pitchFamily="34" charset="0"/>
                <a:cs typeface="Arial" pitchFamily="34" charset="0"/>
              </a:rPr>
              <a:t>4-</a:t>
            </a:r>
            <a:r>
              <a:rPr lang="ar-SA" sz="4000" dirty="0" smtClean="0"/>
              <a:t> الشهادات من إدارة المنشأة</a:t>
            </a:r>
            <a:endParaRPr lang="en-US" sz="4000" dirty="0">
              <a:solidFill>
                <a:schemeClr val="bg1"/>
              </a:solidFill>
              <a:latin typeface="Arial" pitchFamily="34" charset="0"/>
              <a:cs typeface="Arial" pitchFamily="34" charset="0"/>
            </a:endParaRPr>
          </a:p>
        </p:txBody>
      </p:sp>
      <p:sp>
        <p:nvSpPr>
          <p:cNvPr id="3" name="Content Placeholder 2"/>
          <p:cNvSpPr>
            <a:spLocks noGrp="1"/>
          </p:cNvSpPr>
          <p:nvPr>
            <p:ph idx="1"/>
          </p:nvPr>
        </p:nvSpPr>
        <p:spPr>
          <a:xfrm>
            <a:off x="381000" y="1600200"/>
            <a:ext cx="8534400" cy="4953000"/>
          </a:xfrm>
          <a:solidFill>
            <a:srgbClr val="A9C6FF"/>
          </a:solidFill>
        </p:spPr>
        <p:txBody>
          <a:bodyPr>
            <a:noAutofit/>
          </a:bodyPr>
          <a:lstStyle/>
          <a:p>
            <a:pPr marL="114300" indent="4763" algn="just" rtl="1">
              <a:buNone/>
            </a:pPr>
            <a:r>
              <a:rPr lang="ar-SA" sz="4000" b="1" dirty="0" smtClean="0">
                <a:latin typeface="Sakkal Majalla" pitchFamily="2" charset="-78"/>
                <a:cs typeface="Sakkal Majalla" pitchFamily="2" charset="-78"/>
              </a:rPr>
              <a:t>هناك بعض المسائل </a:t>
            </a:r>
            <a:r>
              <a:rPr lang="ar-SA" sz="4000" b="1" dirty="0" err="1" smtClean="0">
                <a:latin typeface="Sakkal Majalla" pitchFamily="2" charset="-78"/>
                <a:cs typeface="Sakkal Majalla" pitchFamily="2" charset="-78"/>
              </a:rPr>
              <a:t>التى</a:t>
            </a:r>
            <a:r>
              <a:rPr lang="ar-SA" sz="4000" b="1" dirty="0" smtClean="0">
                <a:latin typeface="Sakkal Majalla" pitchFamily="2" charset="-78"/>
                <a:cs typeface="Sakkal Majalla" pitchFamily="2" charset="-78"/>
              </a:rPr>
              <a:t> يصعب على مراجع الحسابات الحكم عليها بنفسه </a:t>
            </a:r>
            <a:r>
              <a:rPr lang="ar-SA" sz="4000" b="1" dirty="0" err="1" smtClean="0">
                <a:latin typeface="Sakkal Majalla" pitchFamily="2" charset="-78"/>
                <a:cs typeface="Sakkal Majalla" pitchFamily="2" charset="-78"/>
              </a:rPr>
              <a:t>اثناء</a:t>
            </a:r>
            <a:r>
              <a:rPr lang="ar-SA" sz="4000" b="1" dirty="0" smtClean="0">
                <a:latin typeface="Sakkal Majalla" pitchFamily="2" charset="-78"/>
                <a:cs typeface="Sakkal Majalla" pitchFamily="2" charset="-78"/>
              </a:rPr>
              <a:t> فحصه للحسابات لذا يلجأ </a:t>
            </a:r>
            <a:r>
              <a:rPr lang="ar-SA" sz="4000" b="1" dirty="0" err="1" smtClean="0">
                <a:latin typeface="Sakkal Majalla" pitchFamily="2" charset="-78"/>
                <a:cs typeface="Sakkal Majalla" pitchFamily="2" charset="-78"/>
              </a:rPr>
              <a:t>الى</a:t>
            </a:r>
            <a:r>
              <a:rPr lang="ar-SA" sz="4000" b="1" dirty="0" smtClean="0">
                <a:latin typeface="Sakkal Majalla" pitchFamily="2" charset="-78"/>
                <a:cs typeface="Sakkal Majalla" pitchFamily="2" charset="-78"/>
              </a:rPr>
              <a:t> إدارة المنشأة محل المراجعة لتقدم له شهادة تؤيد </a:t>
            </a:r>
            <a:r>
              <a:rPr lang="ar-SA" sz="4000" b="1" dirty="0" err="1" smtClean="0">
                <a:latin typeface="Sakkal Majalla" pitchFamily="2" charset="-78"/>
                <a:cs typeface="Sakkal Majalla" pitchFamily="2" charset="-78"/>
              </a:rPr>
              <a:t>ماهو</a:t>
            </a:r>
            <a:r>
              <a:rPr lang="ar-SA" sz="4000" b="1" dirty="0" smtClean="0">
                <a:latin typeface="Sakkal Majalla" pitchFamily="2" charset="-78"/>
                <a:cs typeface="Sakkal Majalla" pitchFamily="2" charset="-78"/>
              </a:rPr>
              <a:t> مثبت في الدفاتر أو لتوضح بعض المسائل </a:t>
            </a:r>
            <a:r>
              <a:rPr lang="ar-SA" sz="4000" b="1" dirty="0" err="1" smtClean="0">
                <a:latin typeface="Sakkal Majalla" pitchFamily="2" charset="-78"/>
                <a:cs typeface="Sakkal Majalla" pitchFamily="2" charset="-78"/>
              </a:rPr>
              <a:t>التى</a:t>
            </a:r>
            <a:r>
              <a:rPr lang="ar-SA" sz="4000" b="1" dirty="0" smtClean="0">
                <a:latin typeface="Sakkal Majalla" pitchFamily="2" charset="-78"/>
                <a:cs typeface="Sakkal Majalla" pitchFamily="2" charset="-78"/>
              </a:rPr>
              <a:t> تعترضه أثناء أداء مهمته  ومثال لذلك شهادة الأصول الثابتة والتي توضح الإضافات الرأسمالية </a:t>
            </a:r>
            <a:r>
              <a:rPr lang="ar-SA" sz="4000" b="1" dirty="0" err="1" smtClean="0">
                <a:latin typeface="Sakkal Majalla" pitchFamily="2" charset="-78"/>
                <a:cs typeface="Sakkal Majalla" pitchFamily="2" charset="-78"/>
              </a:rPr>
              <a:t>التى</a:t>
            </a:r>
            <a:r>
              <a:rPr lang="ar-SA" sz="4000" b="1" dirty="0" smtClean="0">
                <a:latin typeface="Sakkal Majalla" pitchFamily="2" charset="-78"/>
                <a:cs typeface="Sakkal Majalla" pitchFamily="2" charset="-78"/>
              </a:rPr>
              <a:t> تمت على الأصول الثابتة خلال الفترة </a:t>
            </a:r>
            <a:r>
              <a:rPr lang="ar-SA" sz="4000" b="1" dirty="0" err="1" smtClean="0">
                <a:latin typeface="Sakkal Majalla" pitchFamily="2" charset="-78"/>
                <a:cs typeface="Sakkal Majalla" pitchFamily="2" charset="-78"/>
              </a:rPr>
              <a:t>التى</a:t>
            </a:r>
            <a:r>
              <a:rPr lang="ar-SA" sz="4000" b="1" dirty="0" smtClean="0">
                <a:latin typeface="Sakkal Majalla" pitchFamily="2" charset="-78"/>
                <a:cs typeface="Sakkal Majalla" pitchFamily="2" charset="-78"/>
              </a:rPr>
              <a:t> تتم مراجعتها، وشهادة جرد </a:t>
            </a:r>
            <a:r>
              <a:rPr lang="ar-SA" sz="4000" b="1" dirty="0" err="1" smtClean="0">
                <a:latin typeface="Sakkal Majalla" pitchFamily="2" charset="-78"/>
                <a:cs typeface="Sakkal Majalla" pitchFamily="2" charset="-78"/>
              </a:rPr>
              <a:t>مخزونات</a:t>
            </a:r>
            <a:r>
              <a:rPr lang="ar-SA" sz="4000" b="1" dirty="0" smtClean="0">
                <a:latin typeface="Sakkal Majalla" pitchFamily="2" charset="-78"/>
                <a:cs typeface="Sakkal Majalla" pitchFamily="2" charset="-78"/>
              </a:rPr>
              <a:t> آخر المدة،</a:t>
            </a:r>
            <a:endParaRPr lang="en-US" sz="4000" b="1" dirty="0" smtClean="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7" name="Rectangle 1"/>
          <p:cNvSpPr>
            <a:spLocks noChangeArrowheads="1"/>
          </p:cNvSpPr>
          <p:nvPr/>
        </p:nvSpPr>
        <p:spPr bwMode="auto">
          <a:xfrm>
            <a:off x="457200" y="228600"/>
            <a:ext cx="8458200" cy="5262979"/>
          </a:xfrm>
          <a:prstGeom prst="rect">
            <a:avLst/>
          </a:prstGeom>
          <a:solidFill>
            <a:srgbClr val="A9C6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800" b="1" dirty="0" smtClean="0"/>
              <a:t>وشهادة الالتزامات المستقبلية </a:t>
            </a:r>
            <a:r>
              <a:rPr lang="ar-SA" sz="4800" b="1" dirty="0" err="1" smtClean="0"/>
              <a:t>والتى</a:t>
            </a:r>
            <a:r>
              <a:rPr lang="ar-SA" sz="4800" b="1" dirty="0" smtClean="0"/>
              <a:t> من أمثلتها قيمة الأوراق التجارية </a:t>
            </a:r>
            <a:r>
              <a:rPr lang="ar-SA" sz="4800" b="1" dirty="0" err="1" smtClean="0"/>
              <a:t>التى</a:t>
            </a:r>
            <a:r>
              <a:rPr lang="ar-SA" sz="4800" b="1" dirty="0" smtClean="0"/>
              <a:t> خصمت في البنوك </a:t>
            </a:r>
            <a:r>
              <a:rPr lang="ar-SA" sz="4800" b="1" dirty="0" err="1" smtClean="0"/>
              <a:t>والتى</a:t>
            </a:r>
            <a:r>
              <a:rPr lang="ar-SA" sz="4800" b="1" dirty="0" smtClean="0"/>
              <a:t> لم يحن ميعاد </a:t>
            </a:r>
            <a:r>
              <a:rPr lang="ar-SA" sz="4800" b="1" dirty="0" err="1" smtClean="0"/>
              <a:t>إستحقاقها</a:t>
            </a:r>
            <a:r>
              <a:rPr lang="ar-SA" sz="4800" b="1" dirty="0" smtClean="0"/>
              <a:t> بعد، ولما كانت هذه الشهادات من إدارة المنشأة محل المراجعة فيجب أن يبحث مراجع الحسابات عن أدلة وقرائن تثبت صحة وسلامة هذه الشهادات</a:t>
            </a:r>
            <a:endParaRPr lang="en-US" sz="4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2417"/>
                                        </p:tgtEl>
                                        <p:attrNameLst>
                                          <p:attrName>style.visibility</p:attrName>
                                        </p:attrNameLst>
                                      </p:cBhvr>
                                      <p:to>
                                        <p:strVal val="visible"/>
                                      </p:to>
                                    </p:set>
                                    <p:anim calcmode="lin" valueType="num">
                                      <p:cBhvr>
                                        <p:cTn id="7" dur="500" fill="hold"/>
                                        <p:tgtEl>
                                          <p:spTgt spid="57241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241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241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24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4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bg2">
              <a:lumMod val="50000"/>
            </a:schemeClr>
          </a:solidFill>
          <a:scene3d>
            <a:camera prst="orthographicFront"/>
            <a:lightRig rig="threePt" dir="t"/>
          </a:scene3d>
          <a:sp3d>
            <a:bevelT w="114300" prst="artDeco"/>
          </a:sp3d>
        </p:spPr>
        <p:txBody>
          <a:bodyPr>
            <a:normAutofit/>
          </a:bodyPr>
          <a:lstStyle/>
          <a:p>
            <a:pPr algn="ctr" rtl="1"/>
            <a:r>
              <a:rPr lang="ar-SA" sz="4000" dirty="0" smtClean="0">
                <a:latin typeface="Arial" pitchFamily="34" charset="0"/>
                <a:cs typeface="Arial" pitchFamily="34" charset="0"/>
              </a:rPr>
              <a:t>5-</a:t>
            </a:r>
            <a:r>
              <a:rPr lang="ar-SA" sz="4000" dirty="0" smtClean="0"/>
              <a:t> وجود نظام سليم للمراقبة الداخلية</a:t>
            </a:r>
            <a:endParaRPr lang="en-US" sz="4000" dirty="0">
              <a:solidFill>
                <a:schemeClr val="bg1"/>
              </a:solidFill>
              <a:latin typeface="Arial" pitchFamily="34" charset="0"/>
              <a:cs typeface="Arial" pitchFamily="34" charset="0"/>
            </a:endParaRPr>
          </a:p>
        </p:txBody>
      </p:sp>
      <p:sp>
        <p:nvSpPr>
          <p:cNvPr id="3" name="Content Placeholder 2"/>
          <p:cNvSpPr>
            <a:spLocks noGrp="1"/>
          </p:cNvSpPr>
          <p:nvPr>
            <p:ph idx="1"/>
          </p:nvPr>
        </p:nvSpPr>
        <p:spPr>
          <a:xfrm>
            <a:off x="228600" y="1600200"/>
            <a:ext cx="8686800" cy="4953000"/>
          </a:xfrm>
          <a:solidFill>
            <a:srgbClr val="66FF33"/>
          </a:solidFill>
        </p:spPr>
        <p:txBody>
          <a:bodyPr>
            <a:noAutofit/>
          </a:bodyPr>
          <a:lstStyle/>
          <a:p>
            <a:pPr marL="114300" indent="4763" algn="just" rtl="1">
              <a:buNone/>
            </a:pPr>
            <a:r>
              <a:rPr lang="ar-SA" sz="4000" b="1" dirty="0" smtClean="0">
                <a:latin typeface="Sakkal Majalla" pitchFamily="2" charset="-78"/>
                <a:cs typeface="Sakkal Majalla" pitchFamily="2" charset="-78"/>
              </a:rPr>
              <a:t>إن وجود نظام محكم للمراقبة الداخلية في المنشأة محل المراجعة يعتبر دليلاً وقرينة على خلو الدفاتر والسجلات من الأخطاء والغش والتلاعب، أما إذا كان نظام المراقبة الداخلية ضعيفاً فأنه يعتبر دليلاً وقرينه على زيادة </a:t>
            </a:r>
            <a:r>
              <a:rPr lang="ar-SA" sz="4000" b="1" dirty="0" err="1" smtClean="0">
                <a:latin typeface="Sakkal Majalla" pitchFamily="2" charset="-78"/>
                <a:cs typeface="Sakkal Majalla" pitchFamily="2" charset="-78"/>
              </a:rPr>
              <a:t>إحتمال</a:t>
            </a:r>
            <a:r>
              <a:rPr lang="ar-SA" sz="4000" b="1" dirty="0" smtClean="0">
                <a:latin typeface="Sakkal Majalla" pitchFamily="2" charset="-78"/>
                <a:cs typeface="Sakkal Majalla" pitchFamily="2" charset="-78"/>
              </a:rPr>
              <a:t> وجود </a:t>
            </a:r>
            <a:r>
              <a:rPr lang="ar-SA" sz="4000" b="1" dirty="0" err="1" smtClean="0">
                <a:latin typeface="Sakkal Majalla" pitchFamily="2" charset="-78"/>
                <a:cs typeface="Sakkal Majalla" pitchFamily="2" charset="-78"/>
              </a:rPr>
              <a:t>الاخطاء</a:t>
            </a:r>
            <a:r>
              <a:rPr lang="ar-SA" sz="4000" b="1" dirty="0" smtClean="0">
                <a:latin typeface="Sakkal Majalla" pitchFamily="2" charset="-78"/>
                <a:cs typeface="Sakkal Majalla" pitchFamily="2" charset="-78"/>
              </a:rPr>
              <a:t> أو التلاعب في الدفاتر والسجلات، لذا يجب على مراجع الحسابات قبل بدء مراجعة المنشأة أن يفحص نظام المراقبة الداخلية ووفقاً لذلك يضع برنامج مراجعته ويحدد كمية الاختبارات اللازمة لها</a:t>
            </a:r>
            <a:endParaRPr lang="en-US" sz="4000" b="1" dirty="0" smtClean="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bg2">
              <a:lumMod val="50000"/>
            </a:schemeClr>
          </a:solidFill>
          <a:scene3d>
            <a:camera prst="orthographicFront"/>
            <a:lightRig rig="threePt" dir="t"/>
          </a:scene3d>
          <a:sp3d>
            <a:bevelT w="114300" prst="artDeco"/>
          </a:sp3d>
        </p:spPr>
        <p:txBody>
          <a:bodyPr>
            <a:normAutofit/>
          </a:bodyPr>
          <a:lstStyle/>
          <a:p>
            <a:pPr algn="ctr" rtl="1"/>
            <a:r>
              <a:rPr lang="ar-SA" sz="4000" dirty="0" smtClean="0">
                <a:latin typeface="Arial" pitchFamily="34" charset="0"/>
                <a:cs typeface="Arial" pitchFamily="34" charset="0"/>
              </a:rPr>
              <a:t>6-</a:t>
            </a:r>
            <a:r>
              <a:rPr lang="ar-SA" sz="4000" dirty="0" smtClean="0"/>
              <a:t> العمليات اللاحقة لتاريخ قفل الحسابات</a:t>
            </a:r>
            <a:endParaRPr lang="en-US" sz="4000" dirty="0">
              <a:solidFill>
                <a:schemeClr val="bg1"/>
              </a:solidFill>
              <a:latin typeface="Arial" pitchFamily="34" charset="0"/>
              <a:cs typeface="Arial" pitchFamily="34" charset="0"/>
            </a:endParaRPr>
          </a:p>
        </p:txBody>
      </p:sp>
      <p:sp>
        <p:nvSpPr>
          <p:cNvPr id="3" name="Content Placeholder 2"/>
          <p:cNvSpPr>
            <a:spLocks noGrp="1"/>
          </p:cNvSpPr>
          <p:nvPr>
            <p:ph idx="1"/>
          </p:nvPr>
        </p:nvSpPr>
        <p:spPr>
          <a:xfrm>
            <a:off x="228600" y="1600200"/>
            <a:ext cx="8686800" cy="4953000"/>
          </a:xfrm>
          <a:solidFill>
            <a:srgbClr val="DD9FAF"/>
          </a:solidFill>
        </p:spPr>
        <p:txBody>
          <a:bodyPr>
            <a:noAutofit/>
          </a:bodyPr>
          <a:lstStyle/>
          <a:p>
            <a:pPr marL="57150" indent="61913" algn="just" rtl="1">
              <a:buNone/>
            </a:pPr>
            <a:r>
              <a:rPr lang="ar-SA" sz="4000" b="1" dirty="0" smtClean="0">
                <a:latin typeface="Sakkal Majalla" pitchFamily="2" charset="-78"/>
                <a:cs typeface="Sakkal Majalla" pitchFamily="2" charset="-78"/>
              </a:rPr>
              <a:t>في معظم الأحيان يقوم مراجع الحسابات بمهمته خاصة بالنسبة للمراجعة النهائية بعد إعداد الحسابات الختامية ولما كان عمله هذا يستغرق فترة طويلة قد تمتد لأكثر من شهر فان كثيراً من الأحداث أو العمليات </a:t>
            </a:r>
            <a:r>
              <a:rPr lang="ar-SA" sz="4000" b="1" dirty="0" err="1" smtClean="0">
                <a:latin typeface="Sakkal Majalla" pitchFamily="2" charset="-78"/>
                <a:cs typeface="Sakkal Majalla" pitchFamily="2" charset="-78"/>
              </a:rPr>
              <a:t>التى</a:t>
            </a:r>
            <a:r>
              <a:rPr lang="ar-SA" sz="4000" b="1" dirty="0" smtClean="0">
                <a:latin typeface="Sakkal Majalla" pitchFamily="2" charset="-78"/>
                <a:cs typeface="Sakkal Majalla" pitchFamily="2" charset="-78"/>
              </a:rPr>
              <a:t> تحدث خلال فترة المراجعة قد تكون دليلاً أو قرينة على صحة بعض عناصر نتيجة الأعمال </a:t>
            </a:r>
            <a:r>
              <a:rPr lang="ar-SA" sz="4000" b="1" dirty="0" err="1" smtClean="0">
                <a:latin typeface="Sakkal Majalla" pitchFamily="2" charset="-78"/>
                <a:cs typeface="Sakkal Majalla" pitchFamily="2" charset="-78"/>
              </a:rPr>
              <a:t>او</a:t>
            </a:r>
            <a:r>
              <a:rPr lang="ar-SA" sz="4000" b="1" dirty="0" smtClean="0">
                <a:latin typeface="Sakkal Majalla" pitchFamily="2" charset="-78"/>
                <a:cs typeface="Sakkal Majalla" pitchFamily="2" charset="-78"/>
              </a:rPr>
              <a:t> المركز </a:t>
            </a:r>
            <a:r>
              <a:rPr lang="ar-SA" sz="4000" b="1" dirty="0" err="1" smtClean="0">
                <a:latin typeface="Sakkal Majalla" pitchFamily="2" charset="-78"/>
                <a:cs typeface="Sakkal Majalla" pitchFamily="2" charset="-78"/>
              </a:rPr>
              <a:t>المالى</a:t>
            </a:r>
            <a:r>
              <a:rPr lang="ar-SA" sz="4000" b="1" dirty="0" smtClean="0">
                <a:latin typeface="Sakkal Majalla" pitchFamily="2" charset="-78"/>
                <a:cs typeface="Sakkal Majalla" pitchFamily="2" charset="-78"/>
              </a:rPr>
              <a:t>، وبذلك قد تكشف للمراجع ما قد يوجد بهذه القوائم المالية من أخطاء أو تلاعب وتزوير .</a:t>
            </a:r>
            <a:endParaRPr lang="en-US" sz="40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rgbClr val="DD9FAF"/>
          </a:solidFill>
          <a:scene3d>
            <a:camera prst="orthographicFront"/>
            <a:lightRig rig="threePt" dir="t"/>
          </a:scene3d>
          <a:sp3d>
            <a:bevelT w="114300" prst="artDeco"/>
          </a:sp3d>
        </p:spPr>
        <p:txBody>
          <a:bodyPr>
            <a:normAutofit/>
          </a:bodyPr>
          <a:lstStyle/>
          <a:p>
            <a:pPr algn="ctr" rtl="1"/>
            <a:r>
              <a:rPr lang="ar-SA" sz="4000" dirty="0" smtClean="0">
                <a:solidFill>
                  <a:srgbClr val="3333FF"/>
                </a:solidFill>
                <a:latin typeface="Arial" pitchFamily="34" charset="0"/>
                <a:cs typeface="Arial" pitchFamily="34" charset="0"/>
              </a:rPr>
              <a:t>7-</a:t>
            </a:r>
            <a:r>
              <a:rPr lang="ar-SA" sz="4000" dirty="0" smtClean="0">
                <a:solidFill>
                  <a:srgbClr val="3333FF"/>
                </a:solidFill>
              </a:rPr>
              <a:t> مدى الدقة الحسابية للعمليات المثبتة بالدفاتر</a:t>
            </a:r>
            <a:endParaRPr lang="en-US" sz="4000" dirty="0">
              <a:solidFill>
                <a:srgbClr val="3333FF"/>
              </a:solidFill>
              <a:latin typeface="Arial" pitchFamily="34" charset="0"/>
              <a:cs typeface="Arial" pitchFamily="34" charset="0"/>
            </a:endParaRPr>
          </a:p>
        </p:txBody>
      </p:sp>
      <p:sp>
        <p:nvSpPr>
          <p:cNvPr id="3" name="Content Placeholder 2"/>
          <p:cNvSpPr>
            <a:spLocks noGrp="1"/>
          </p:cNvSpPr>
          <p:nvPr>
            <p:ph idx="1"/>
          </p:nvPr>
        </p:nvSpPr>
        <p:spPr>
          <a:xfrm>
            <a:off x="228600" y="1600200"/>
            <a:ext cx="8686800" cy="4953000"/>
          </a:xfrm>
          <a:solidFill>
            <a:srgbClr val="FFFF00"/>
          </a:solidFill>
        </p:spPr>
        <p:txBody>
          <a:bodyPr>
            <a:noAutofit/>
          </a:bodyPr>
          <a:lstStyle/>
          <a:p>
            <a:pPr marL="114300" indent="4763" algn="just" rtl="1">
              <a:buNone/>
            </a:pPr>
            <a:r>
              <a:rPr lang="ar-SA" sz="5400" b="1" dirty="0" smtClean="0">
                <a:latin typeface="Sakkal Majalla" pitchFamily="2" charset="-78"/>
                <a:cs typeface="Sakkal Majalla" pitchFamily="2" charset="-78"/>
              </a:rPr>
              <a:t>إذا تميزت العمليات المثبتة بالدفاتر والسجلات بالدقة الحسابية بعد الرجوع </a:t>
            </a:r>
            <a:r>
              <a:rPr lang="ar-SA" sz="5400" b="1" dirty="0" err="1" smtClean="0">
                <a:latin typeface="Sakkal Majalla" pitchFamily="2" charset="-78"/>
                <a:cs typeface="Sakkal Majalla" pitchFamily="2" charset="-78"/>
              </a:rPr>
              <a:t>الى</a:t>
            </a:r>
            <a:r>
              <a:rPr lang="ar-SA" sz="5400" b="1" dirty="0" smtClean="0">
                <a:latin typeface="Sakkal Majalla" pitchFamily="2" charset="-78"/>
                <a:cs typeface="Sakkal Majalla" pitchFamily="2" charset="-78"/>
              </a:rPr>
              <a:t> المستندات وكذلك ميزان المراجعة والكشوفات التحليلية كان ذلك قرينة على صحة وسلامة الحسابات محل المراجعة .</a:t>
            </a:r>
            <a:endParaRPr lang="en-US" sz="54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rgbClr val="DD9FAF"/>
          </a:solidFill>
          <a:scene3d>
            <a:camera prst="orthographicFront"/>
            <a:lightRig rig="threePt" dir="t"/>
          </a:scene3d>
          <a:sp3d>
            <a:bevelT w="114300" prst="artDeco"/>
          </a:sp3d>
        </p:spPr>
        <p:txBody>
          <a:bodyPr>
            <a:normAutofit/>
          </a:bodyPr>
          <a:lstStyle/>
          <a:p>
            <a:pPr lvl="1" algn="ctr" rtl="1">
              <a:spcBef>
                <a:spcPct val="0"/>
              </a:spcBef>
            </a:pPr>
            <a:r>
              <a:rPr lang="ar-SA" sz="4400" b="1" dirty="0">
                <a:solidFill>
                  <a:srgbClr val="3333FF"/>
                </a:solidFill>
                <a:latin typeface="Arial" pitchFamily="34" charset="0"/>
                <a:cs typeface="Arial" pitchFamily="34" charset="0"/>
              </a:rPr>
              <a:t>8- المقارنات والأوزان النسبية والنسب </a:t>
            </a:r>
            <a:r>
              <a:rPr lang="ar-SA" sz="4400" b="1" dirty="0" smtClean="0">
                <a:solidFill>
                  <a:srgbClr val="3333FF"/>
                </a:solidFill>
                <a:latin typeface="Arial" pitchFamily="34" charset="0"/>
                <a:cs typeface="Arial" pitchFamily="34" charset="0"/>
              </a:rPr>
              <a:t>المالية</a:t>
            </a:r>
            <a:endParaRPr lang="en-US" sz="4400" b="1" dirty="0">
              <a:solidFill>
                <a:srgbClr val="3333FF"/>
              </a:solidFill>
              <a:latin typeface="Arial" pitchFamily="34" charset="0"/>
              <a:cs typeface="Arial" pitchFamily="34" charset="0"/>
            </a:endParaRPr>
          </a:p>
        </p:txBody>
      </p:sp>
      <p:sp>
        <p:nvSpPr>
          <p:cNvPr id="3" name="Content Placeholder 2"/>
          <p:cNvSpPr>
            <a:spLocks noGrp="1"/>
          </p:cNvSpPr>
          <p:nvPr>
            <p:ph idx="1"/>
          </p:nvPr>
        </p:nvSpPr>
        <p:spPr>
          <a:xfrm>
            <a:off x="228600" y="1600200"/>
            <a:ext cx="8686800" cy="4953000"/>
          </a:xfrm>
          <a:solidFill>
            <a:srgbClr val="FFFF00"/>
          </a:solidFill>
        </p:spPr>
        <p:txBody>
          <a:bodyPr>
            <a:noAutofit/>
          </a:bodyPr>
          <a:lstStyle/>
          <a:p>
            <a:pPr marL="114300" indent="4763" algn="just" rtl="1">
              <a:buNone/>
            </a:pPr>
            <a:r>
              <a:rPr lang="ar-SA" sz="4800" b="1" dirty="0" smtClean="0">
                <a:solidFill>
                  <a:srgbClr val="3333FF"/>
                </a:solidFill>
                <a:latin typeface="Sakkal Majalla" pitchFamily="2" charset="-78"/>
                <a:cs typeface="Sakkal Majalla" pitchFamily="2" charset="-78"/>
              </a:rPr>
              <a:t>يقوم مراجع الحسابات بإجراء بعض المقارنات بين أرصدة بعض الحسابات ، كما قد يستخرج </a:t>
            </a:r>
            <a:r>
              <a:rPr lang="ar-SA" sz="4800" b="1" dirty="0" err="1" smtClean="0">
                <a:solidFill>
                  <a:srgbClr val="3333FF"/>
                </a:solidFill>
                <a:latin typeface="Sakkal Majalla" pitchFamily="2" charset="-78"/>
                <a:cs typeface="Sakkal Majalla" pitchFamily="2" charset="-78"/>
              </a:rPr>
              <a:t>الاوزان</a:t>
            </a:r>
            <a:r>
              <a:rPr lang="ar-SA" sz="4800" b="1" dirty="0" smtClean="0">
                <a:solidFill>
                  <a:srgbClr val="3333FF"/>
                </a:solidFill>
                <a:latin typeface="Sakkal Majalla" pitchFamily="2" charset="-78"/>
                <a:cs typeface="Sakkal Majalla" pitchFamily="2" charset="-78"/>
              </a:rPr>
              <a:t> النسبية لعناصر نتيجة الأعمال والمركز </a:t>
            </a:r>
            <a:r>
              <a:rPr lang="ar-SA" sz="4800" b="1" dirty="0" err="1" smtClean="0">
                <a:solidFill>
                  <a:srgbClr val="3333FF"/>
                </a:solidFill>
                <a:latin typeface="Sakkal Majalla" pitchFamily="2" charset="-78"/>
                <a:cs typeface="Sakkal Majalla" pitchFamily="2" charset="-78"/>
              </a:rPr>
              <a:t>المالى</a:t>
            </a:r>
            <a:r>
              <a:rPr lang="ar-SA" sz="4800" b="1" dirty="0" smtClean="0">
                <a:solidFill>
                  <a:srgbClr val="3333FF"/>
                </a:solidFill>
                <a:latin typeface="Sakkal Majalla" pitchFamily="2" charset="-78"/>
                <a:cs typeface="Sakkal Majalla" pitchFamily="2" charset="-78"/>
              </a:rPr>
              <a:t> كما قد يجد من اللازم استخراج النسب المالية للمفردات </a:t>
            </a:r>
            <a:r>
              <a:rPr lang="ar-SA" sz="4800" b="1" dirty="0" err="1" smtClean="0">
                <a:solidFill>
                  <a:srgbClr val="3333FF"/>
                </a:solidFill>
                <a:latin typeface="Sakkal Majalla" pitchFamily="2" charset="-78"/>
                <a:cs typeface="Sakkal Majalla" pitchFamily="2" charset="-78"/>
              </a:rPr>
              <a:t>التى</a:t>
            </a:r>
            <a:r>
              <a:rPr lang="ar-SA" sz="4800" b="1" dirty="0" smtClean="0">
                <a:solidFill>
                  <a:srgbClr val="3333FF"/>
                </a:solidFill>
                <a:latin typeface="Sakkal Majalla" pitchFamily="2" charset="-78"/>
                <a:cs typeface="Sakkal Majalla" pitchFamily="2" charset="-78"/>
              </a:rPr>
              <a:t> تتضمنها القوائم المالية .</a:t>
            </a:r>
            <a:endParaRPr lang="en-US" sz="4800" b="1" dirty="0" smtClean="0">
              <a:solidFill>
                <a:srgbClr val="3333FF"/>
              </a:solidFill>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6186309"/>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114300" indent="4763" algn="just"/>
            <a:r>
              <a:rPr kumimoji="0" lang="ar-SA" sz="6600" b="1" i="0" u="sng" strike="noStrike" cap="none" normalizeH="0" baseline="0" dirty="0" smtClean="0">
                <a:ln>
                  <a:noFill/>
                </a:ln>
                <a:solidFill>
                  <a:srgbClr val="3333FF"/>
                </a:solidFill>
                <a:effectLst/>
                <a:latin typeface="Calibri" pitchFamily="34" charset="0"/>
                <a:ea typeface="Times New Roman" pitchFamily="18" charset="0"/>
                <a:cs typeface="Traditional Arabic" pitchFamily="2" charset="-78"/>
              </a:rPr>
              <a:t>إ</a:t>
            </a:r>
            <a:r>
              <a:rPr lang="ar-SA" sz="6600" b="1" dirty="0" smtClean="0">
                <a:solidFill>
                  <a:srgbClr val="3333FF"/>
                </a:solidFill>
                <a:latin typeface="Sakkal Majalla" pitchFamily="2" charset="-78"/>
                <a:cs typeface="Sakkal Majalla" pitchFamily="2" charset="-78"/>
              </a:rPr>
              <a:t>ن كل هذه المؤشرات تعتبر أدلة وقرائن إثبات يعتمد عليها مراجع الحسابات في إبداء </a:t>
            </a:r>
            <a:r>
              <a:rPr lang="ar-SA" sz="6600" b="1" dirty="0" err="1" smtClean="0">
                <a:solidFill>
                  <a:srgbClr val="3333FF"/>
                </a:solidFill>
                <a:latin typeface="Sakkal Majalla" pitchFamily="2" charset="-78"/>
                <a:cs typeface="Sakkal Majalla" pitchFamily="2" charset="-78"/>
              </a:rPr>
              <a:t>الرأى</a:t>
            </a:r>
            <a:r>
              <a:rPr lang="ar-SA" sz="6600" b="1" dirty="0" smtClean="0">
                <a:solidFill>
                  <a:srgbClr val="3333FF"/>
                </a:solidFill>
                <a:latin typeface="Sakkal Majalla" pitchFamily="2" charset="-78"/>
                <a:cs typeface="Sakkal Majalla" pitchFamily="2" charset="-78"/>
              </a:rPr>
              <a:t> الفني المحايد عن مدى دلالة القوائم المالية محل المراجعة على نتائج الأعمال والمركز المالي.</a:t>
            </a:r>
            <a:endParaRPr lang="en-US" sz="6600" b="1" dirty="0">
              <a:solidFill>
                <a:srgbClr val="3333FF"/>
              </a:solidFill>
              <a:latin typeface="Sakkal Majalla" pitchFamily="2" charset="-78"/>
              <a:cs typeface="Sakkal Majalla" pitchFamily="2" charset="-78"/>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057400"/>
            <a:ext cx="8458200" cy="2562225"/>
          </a:xfrm>
          <a:prstGeom prst="ellipse">
            <a:avLst/>
          </a:prstGeom>
          <a:solidFill>
            <a:srgbClr val="C00000"/>
          </a:solidFill>
          <a:ln w="76200" algn="ctr">
            <a:solidFill>
              <a:srgbClr val="FFCCFF"/>
            </a:solidFill>
            <a:round/>
            <a:headEnd/>
            <a:tailEnd/>
          </a:ln>
          <a:effectLst/>
        </p:spPr>
        <p:txBody>
          <a:bodyPr wrap="none" anchor="ctr"/>
          <a:lstStyle/>
          <a:p>
            <a:r>
              <a:rPr lang="ar-SA" sz="6000" b="1" dirty="0" smtClean="0">
                <a:solidFill>
                  <a:srgbClr val="FFFF00"/>
                </a:solidFill>
                <a:latin typeface="Andalus" pitchFamily="18" charset="-78"/>
                <a:cs typeface="Andalus" pitchFamily="18" charset="-78"/>
              </a:rPr>
              <a:t>الوسائل والإجراءات الفنية</a:t>
            </a:r>
          </a:p>
          <a:p>
            <a:r>
              <a:rPr lang="ar-SA" sz="6000" b="1" dirty="0" smtClean="0">
                <a:solidFill>
                  <a:srgbClr val="FFFF00"/>
                </a:solidFill>
                <a:latin typeface="Andalus" pitchFamily="18" charset="-78"/>
                <a:cs typeface="Andalus" pitchFamily="18" charset="-78"/>
              </a:rPr>
              <a:t> للحصول على أدلة الإثبات</a:t>
            </a:r>
            <a:endParaRPr lang="en-US" sz="6000" dirty="0">
              <a:solidFill>
                <a:srgbClr val="FFFF00"/>
              </a:solidFill>
              <a:latin typeface="Andalus" pitchFamily="18" charset="-78"/>
              <a:cs typeface="Andalus" pitchFamily="18"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5509200"/>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400" b="1" dirty="0" smtClean="0"/>
              <a:t>يقوم مراجع الحسابات بجمع أكبر قدر من أدلة وقرائن الإثبات والتي من خلالها يفصح عن رأيه في مدى سلامة وصحة القوائم المالية وعن مدي تعبيرها عن نتائج أعمال المنشأة محل المراجعة وعن مركزها المالي، وفي سبيل حصوله على هذه الأدلة والقرائن يتبع مراجع الحسابات وسائل عديدة لجمع هذه الأدلة، </a:t>
            </a:r>
            <a:r>
              <a:rPr lang="ar-SA" sz="4400" b="1" dirty="0" err="1" smtClean="0"/>
              <a:t>والتى</a:t>
            </a:r>
            <a:r>
              <a:rPr lang="ar-SA" sz="4400" b="1" dirty="0" smtClean="0"/>
              <a:t> يتمثل أهمها في الآتي: </a:t>
            </a:r>
            <a:endParaRPr lang="en-US" sz="4400" b="1"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781883"/>
            <a:ext cx="8686800" cy="4247317"/>
          </a:xfrm>
          <a:prstGeom prst="rect">
            <a:avLst/>
          </a:prstGeom>
          <a:solidFill>
            <a:srgbClr val="FF66FF"/>
          </a:solidFill>
          <a:ln w="9525">
            <a:noFill/>
            <a:miter lim="800000"/>
            <a:headEnd/>
            <a:tailEnd/>
          </a:ln>
          <a:effectLst>
            <a:reflection blurRad="6350" stA="50000" endA="300" endPos="38500" dist="50800" dir="5400000" sy="-100000" algn="bl" rotWithShape="0"/>
          </a:effectLst>
        </p:spPr>
        <p:txBody>
          <a:bodyPr vert="horz" wrap="square" lIns="91440" tIns="45720" rIns="91440" bIns="45720" numCol="1" anchor="ctr" anchorCtr="0" compatLnSpc="1">
            <a:prstTxWarp prst="textNoShape">
              <a:avLst/>
            </a:prstTxWarp>
            <a:spAutoFit/>
          </a:bodyPr>
          <a:lstStyle/>
          <a:p>
            <a:pPr marL="742950" lvl="0" indent="-742950">
              <a:buFont typeface="+mj-lt"/>
              <a:buAutoNum type="arabicPeriod"/>
            </a:pPr>
            <a:r>
              <a:rPr lang="ar-SA" sz="5400" b="1" dirty="0" smtClean="0"/>
              <a:t>الجرد العملي.</a:t>
            </a:r>
            <a:endParaRPr lang="en-US" sz="5400" b="1" dirty="0" smtClean="0"/>
          </a:p>
          <a:p>
            <a:pPr marL="742950" lvl="0" indent="-742950">
              <a:buFont typeface="+mj-lt"/>
              <a:buAutoNum type="arabicPeriod"/>
            </a:pPr>
            <a:r>
              <a:rPr lang="ar-SA" sz="5400" b="1" dirty="0" smtClean="0"/>
              <a:t>المراجعة الحسابية.</a:t>
            </a:r>
            <a:endParaRPr lang="en-US" sz="5400" b="1" dirty="0" smtClean="0"/>
          </a:p>
          <a:p>
            <a:pPr marL="742950" lvl="0" indent="-742950">
              <a:buFont typeface="+mj-lt"/>
              <a:buAutoNum type="arabicPeriod"/>
            </a:pPr>
            <a:r>
              <a:rPr lang="ar-SA" sz="5400" b="1" dirty="0" smtClean="0"/>
              <a:t>المراجعة </a:t>
            </a:r>
            <a:r>
              <a:rPr lang="ar-SA" sz="5400" b="1" dirty="0" err="1" smtClean="0"/>
              <a:t>المستندية</a:t>
            </a:r>
            <a:r>
              <a:rPr lang="ar-SA" sz="5400" b="1" dirty="0" smtClean="0"/>
              <a:t>.</a:t>
            </a:r>
            <a:endParaRPr lang="en-US" sz="5400" b="1" dirty="0" smtClean="0"/>
          </a:p>
          <a:p>
            <a:pPr marL="742950" lvl="0" indent="-742950">
              <a:buFont typeface="+mj-lt"/>
              <a:buAutoNum type="arabicPeriod"/>
            </a:pPr>
            <a:r>
              <a:rPr lang="ar-SA" sz="5400" b="1" dirty="0" smtClean="0"/>
              <a:t>المراجعة </a:t>
            </a:r>
            <a:r>
              <a:rPr lang="ar-SA" sz="5400" b="1" dirty="0" err="1" smtClean="0"/>
              <a:t>الانتقادية</a:t>
            </a:r>
            <a:r>
              <a:rPr lang="ar-SA" sz="5400" b="1" dirty="0" smtClean="0"/>
              <a:t>.</a:t>
            </a:r>
            <a:endParaRPr lang="en-US" sz="5400" b="1" dirty="0" smtClean="0"/>
          </a:p>
          <a:p>
            <a:pPr marL="742950" indent="-742950">
              <a:buFont typeface="+mj-lt"/>
              <a:buAutoNum type="arabicPeriod"/>
            </a:pPr>
            <a:r>
              <a:rPr lang="ar-SA" sz="5400" b="1" dirty="0" smtClean="0"/>
              <a:t>المصادقات. </a:t>
            </a:r>
            <a:endParaRPr lang="en-US" sz="5400" b="1"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057400"/>
            <a:ext cx="8458200" cy="2562225"/>
          </a:xfrm>
          <a:prstGeom prst="ellipse">
            <a:avLst/>
          </a:prstGeom>
          <a:solidFill>
            <a:srgbClr val="0070C0"/>
          </a:solidFill>
          <a:ln w="76200" algn="ctr">
            <a:solidFill>
              <a:srgbClr val="FFCCFF"/>
            </a:solidFill>
            <a:round/>
            <a:headEnd/>
            <a:tailEnd/>
          </a:ln>
          <a:effectLst/>
        </p:spPr>
        <p:txBody>
          <a:bodyPr wrap="none" anchor="ctr"/>
          <a:lstStyle/>
          <a:p>
            <a:pPr marL="342900" indent="-342900" algn="ctr">
              <a:spcBef>
                <a:spcPct val="20000"/>
              </a:spcBef>
              <a:defRPr/>
            </a:pPr>
            <a:r>
              <a:rPr lang="ar-SA" sz="4800" b="1" dirty="0" smtClean="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rPr>
              <a:t>أنواع أدلة الإثبات في المراجعة</a:t>
            </a:r>
            <a:endParaRPr lang="en-US" sz="4800" b="1" dirty="0" smtClean="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5755422"/>
          </a:xfrm>
          <a:prstGeom prst="rect">
            <a:avLst/>
          </a:prstGeom>
          <a:solidFill>
            <a:srgbClr val="FFFF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800" b="1" u="sng" dirty="0" smtClean="0">
                <a:solidFill>
                  <a:srgbClr val="FF0000"/>
                </a:solidFill>
              </a:rPr>
              <a:t>1- الجرد العملي:</a:t>
            </a:r>
            <a:endParaRPr lang="en-US" sz="4800" b="1" u="sng" dirty="0" smtClean="0">
              <a:solidFill>
                <a:srgbClr val="FF0000"/>
              </a:solidFill>
            </a:endParaRPr>
          </a:p>
          <a:p>
            <a:pPr algn="just"/>
            <a:r>
              <a:rPr lang="ar-SA" sz="4000" b="1" dirty="0" smtClean="0"/>
              <a:t>إن الوجود </a:t>
            </a:r>
            <a:r>
              <a:rPr lang="ar-SA" sz="4000" b="1" dirty="0" err="1" smtClean="0"/>
              <a:t>الفعلى</a:t>
            </a:r>
            <a:r>
              <a:rPr lang="ar-SA" sz="4000" b="1" dirty="0" smtClean="0"/>
              <a:t> للعنصر محل المراجع يُعتبر قرينة قوية وفي سبيل الوصول إلى هذه القرين قد يقوم مراجع الحسابات بأجراء جرد </a:t>
            </a:r>
            <a:r>
              <a:rPr lang="ar-SA" sz="4000" b="1" dirty="0" err="1" smtClean="0"/>
              <a:t>عملى</a:t>
            </a:r>
            <a:r>
              <a:rPr lang="ar-SA" sz="4000" b="1" dirty="0" smtClean="0"/>
              <a:t> لهذا العنصر، والجرد </a:t>
            </a:r>
            <a:r>
              <a:rPr lang="ar-SA" sz="4000" b="1" dirty="0" err="1" smtClean="0"/>
              <a:t>العملى</a:t>
            </a:r>
            <a:r>
              <a:rPr lang="ar-SA" sz="4000" b="1" dirty="0" smtClean="0"/>
              <a:t> يجب أن تتوافر له الشروط الآتية:</a:t>
            </a:r>
            <a:endParaRPr lang="en-US" sz="4000" b="1" dirty="0" smtClean="0"/>
          </a:p>
          <a:p>
            <a:pPr algn="just"/>
            <a:r>
              <a:rPr lang="ar-SA" sz="4000" b="1" dirty="0" smtClean="0"/>
              <a:t>1. أن يحضر مراجع الحسابات أو أحد مندوبيه عملية الجرد .</a:t>
            </a:r>
            <a:endParaRPr lang="en-US" sz="4000" b="1" dirty="0" smtClean="0"/>
          </a:p>
          <a:p>
            <a:pPr algn="just"/>
            <a:r>
              <a:rPr lang="ar-SA" sz="4000" b="1" dirty="0" smtClean="0"/>
              <a:t>2. أن يكون لمراجع الحسابات أو مندوبيه القدرة على التعرف أو تمييز </a:t>
            </a:r>
            <a:r>
              <a:rPr lang="ar-SA" sz="4000" b="1" dirty="0" err="1" smtClean="0"/>
              <a:t>الشئ</a:t>
            </a:r>
            <a:r>
              <a:rPr lang="ar-SA" sz="4000" b="1" dirty="0" smtClean="0"/>
              <a:t> الذي يقوم بجرده</a:t>
            </a:r>
            <a:endParaRPr lang="en-US" sz="4000" b="1"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6001643"/>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800" b="1" dirty="0" smtClean="0"/>
              <a:t>ولا يعنى ذلك أن المراجع أو مندوبه مطلوب منه معرفة كل الجوانب الفنية لكل البضائع </a:t>
            </a:r>
            <a:r>
              <a:rPr lang="ar-SA" sz="4800" b="1" dirty="0" err="1" smtClean="0"/>
              <a:t>التى</a:t>
            </a:r>
            <a:r>
              <a:rPr lang="ar-SA" sz="4800" b="1" dirty="0" smtClean="0"/>
              <a:t> تتعامل فيها كل المنشآت </a:t>
            </a:r>
            <a:r>
              <a:rPr lang="ar-SA" sz="4800" b="1" dirty="0" err="1" smtClean="0"/>
              <a:t>التى</a:t>
            </a:r>
            <a:r>
              <a:rPr lang="ar-SA" sz="4800" b="1" dirty="0" smtClean="0"/>
              <a:t> يراجع حساباتها، فهذا ليس مطلوباً منه وليس في مقدوره وإنما كل المطلوب منه هو التحقق من الوجود </a:t>
            </a:r>
            <a:r>
              <a:rPr lang="ar-SA" sz="4800" b="1" dirty="0" err="1" smtClean="0"/>
              <a:t>الفعلى</a:t>
            </a:r>
            <a:r>
              <a:rPr lang="ar-SA" sz="4800" b="1" dirty="0" smtClean="0"/>
              <a:t> للعناصر بالجرد ومن صحة حيازة المنشأة لها ومن صحة تقويمها المؤيد بالمستندات.</a:t>
            </a:r>
            <a:endParaRPr lang="en-US" sz="4800" b="1"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6001643"/>
          </a:xfrm>
          <a:prstGeom prst="rect">
            <a:avLst/>
          </a:prstGeom>
          <a:solidFill>
            <a:srgbClr val="A9C6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800" b="1" dirty="0" smtClean="0"/>
              <a:t>3. أن يكون مراجع الحسابات أو مندوبه قادراً على الحكم في ما إذا كان الأصل محل الجرد في حالة جيدة صالحة للاستعمال أم لا؟</a:t>
            </a:r>
            <a:endParaRPr lang="en-US" sz="4800" b="1" dirty="0" smtClean="0"/>
          </a:p>
          <a:p>
            <a:pPr algn="just"/>
            <a:r>
              <a:rPr lang="ar-SA" sz="4800" b="1" dirty="0" smtClean="0"/>
              <a:t>4. أن يحقق مراجع الحسابات رقابة فعالة على كافة العناصر المماثلة </a:t>
            </a:r>
            <a:r>
              <a:rPr lang="ar-SA" sz="4800" b="1" dirty="0" err="1" smtClean="0"/>
              <a:t>والتى</a:t>
            </a:r>
            <a:r>
              <a:rPr lang="ar-SA" sz="4800" b="1" dirty="0" smtClean="0"/>
              <a:t> يمكن أن يحل بعضها محل الآخر حتى لا تستخدم لتغطية عجز.</a:t>
            </a:r>
            <a:endParaRPr lang="en-US" sz="4800" b="1"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6093976"/>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6600" b="1" dirty="0" smtClean="0">
                <a:solidFill>
                  <a:srgbClr val="FF0000"/>
                </a:solidFill>
              </a:rPr>
              <a:t>2- المراجعة الحسابية: </a:t>
            </a:r>
            <a:endParaRPr lang="en-US" sz="6600" b="1" dirty="0" smtClean="0">
              <a:solidFill>
                <a:srgbClr val="FF0000"/>
              </a:solidFill>
            </a:endParaRPr>
          </a:p>
          <a:p>
            <a:pPr algn="just"/>
            <a:r>
              <a:rPr lang="ar-SA" sz="5400" b="1" dirty="0" smtClean="0"/>
              <a:t>يقصد بالمراجعة الحسابية فحص الدفاتر والسجلات والمستندات والكشوفات التحليلية والقوائم المالية وذلك بهدف التأكد من صحة العمليات أو البيانات </a:t>
            </a:r>
            <a:r>
              <a:rPr lang="ar-SA" sz="5400" b="1" dirty="0" err="1" smtClean="0"/>
              <a:t>المثبته</a:t>
            </a:r>
            <a:r>
              <a:rPr lang="ar-SA" sz="5400" b="1" dirty="0" smtClean="0"/>
              <a:t> </a:t>
            </a:r>
            <a:r>
              <a:rPr lang="ar-SA" sz="5400" b="1" dirty="0" err="1" smtClean="0"/>
              <a:t>بها</a:t>
            </a:r>
            <a:r>
              <a:rPr lang="ar-SA" sz="5400" b="1" dirty="0" smtClean="0"/>
              <a:t> من الناحية الحسابية، ويشتمل ذلك الآتي: </a:t>
            </a:r>
            <a:endParaRPr lang="en-US" sz="5400" b="1" dirty="0" smtClean="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5632311"/>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514350" lvl="0" indent="-514350">
              <a:buFont typeface="+mj-lt"/>
              <a:buAutoNum type="arabicPeriod"/>
            </a:pPr>
            <a:r>
              <a:rPr lang="ar-SA" sz="4000" b="1" dirty="0" smtClean="0">
                <a:solidFill>
                  <a:srgbClr val="3333FF"/>
                </a:solidFill>
              </a:rPr>
              <a:t>مراجعة المستندات المؤيدة للعمليات المثبتة بالدفاتر والسجلات .</a:t>
            </a:r>
            <a:endParaRPr lang="en-US" sz="4000" b="1" dirty="0" smtClean="0">
              <a:solidFill>
                <a:srgbClr val="3333FF"/>
              </a:solidFill>
            </a:endParaRPr>
          </a:p>
          <a:p>
            <a:pPr marL="514350" indent="-514350">
              <a:buFont typeface="+mj-lt"/>
              <a:buAutoNum type="arabicPeriod"/>
            </a:pPr>
            <a:r>
              <a:rPr lang="ar-SA" sz="4000" b="1" dirty="0" smtClean="0">
                <a:solidFill>
                  <a:srgbClr val="3333FF"/>
                </a:solidFill>
              </a:rPr>
              <a:t>مراجعة دفاتر القيد </a:t>
            </a:r>
            <a:r>
              <a:rPr lang="ar-SA" sz="4000" b="1" dirty="0" err="1" smtClean="0">
                <a:solidFill>
                  <a:srgbClr val="3333FF"/>
                </a:solidFill>
              </a:rPr>
              <a:t>الاولى</a:t>
            </a:r>
            <a:r>
              <a:rPr lang="ar-SA" sz="4000" b="1" dirty="0" smtClean="0">
                <a:solidFill>
                  <a:srgbClr val="3333FF"/>
                </a:solidFill>
              </a:rPr>
              <a:t> ( اليوميات المساعدة واليومية العامة ).</a:t>
            </a:r>
            <a:endParaRPr lang="en-US" sz="4000" b="1" dirty="0" smtClean="0">
              <a:solidFill>
                <a:srgbClr val="3333FF"/>
              </a:solidFill>
            </a:endParaRPr>
          </a:p>
          <a:p>
            <a:pPr marL="514350" indent="-514350">
              <a:buFont typeface="+mj-lt"/>
              <a:buAutoNum type="arabicPeriod"/>
            </a:pPr>
            <a:r>
              <a:rPr lang="ar-SA" sz="4000" b="1" dirty="0" smtClean="0">
                <a:solidFill>
                  <a:srgbClr val="3333FF"/>
                </a:solidFill>
              </a:rPr>
              <a:t>مراجعة دفاتر </a:t>
            </a:r>
            <a:r>
              <a:rPr lang="ar-SA" sz="4000" b="1" dirty="0" err="1" smtClean="0">
                <a:solidFill>
                  <a:srgbClr val="3333FF"/>
                </a:solidFill>
              </a:rPr>
              <a:t>الاستاذ</a:t>
            </a:r>
            <a:r>
              <a:rPr lang="ar-SA" sz="4000" b="1" dirty="0" smtClean="0">
                <a:solidFill>
                  <a:srgbClr val="3333FF"/>
                </a:solidFill>
              </a:rPr>
              <a:t> المساعد </a:t>
            </a:r>
            <a:r>
              <a:rPr lang="ar-SA" sz="4000" b="1" dirty="0" err="1" smtClean="0">
                <a:solidFill>
                  <a:srgbClr val="3333FF"/>
                </a:solidFill>
              </a:rPr>
              <a:t>والاستاذ</a:t>
            </a:r>
            <a:r>
              <a:rPr lang="ar-SA" sz="4000" b="1" dirty="0" smtClean="0">
                <a:solidFill>
                  <a:srgbClr val="3333FF"/>
                </a:solidFill>
              </a:rPr>
              <a:t> العام. </a:t>
            </a:r>
            <a:endParaRPr lang="en-US" sz="4000" b="1" dirty="0" smtClean="0">
              <a:solidFill>
                <a:srgbClr val="3333FF"/>
              </a:solidFill>
            </a:endParaRPr>
          </a:p>
          <a:p>
            <a:pPr marL="514350" indent="-514350">
              <a:buFont typeface="+mj-lt"/>
              <a:buAutoNum type="arabicPeriod"/>
            </a:pPr>
            <a:r>
              <a:rPr lang="ar-SA" sz="4000" b="1" dirty="0" smtClean="0">
                <a:solidFill>
                  <a:srgbClr val="3333FF"/>
                </a:solidFill>
              </a:rPr>
              <a:t>مراجعة ميزان المراجعة . </a:t>
            </a:r>
            <a:endParaRPr lang="en-US" sz="4000" b="1" dirty="0" smtClean="0">
              <a:solidFill>
                <a:srgbClr val="3333FF"/>
              </a:solidFill>
            </a:endParaRPr>
          </a:p>
          <a:p>
            <a:pPr marL="514350" indent="-514350">
              <a:buFont typeface="+mj-lt"/>
              <a:buAutoNum type="arabicPeriod"/>
            </a:pPr>
            <a:r>
              <a:rPr lang="ar-SA" sz="4000" b="1" dirty="0" smtClean="0">
                <a:solidFill>
                  <a:srgbClr val="3333FF"/>
                </a:solidFill>
              </a:rPr>
              <a:t>مراجعة </a:t>
            </a:r>
            <a:r>
              <a:rPr lang="ar-SA" sz="4000" b="1" dirty="0" err="1" smtClean="0">
                <a:solidFill>
                  <a:srgbClr val="3333FF"/>
                </a:solidFill>
              </a:rPr>
              <a:t>الكشوفات</a:t>
            </a:r>
            <a:r>
              <a:rPr lang="ar-SA" sz="4000" b="1" dirty="0" smtClean="0">
                <a:solidFill>
                  <a:srgbClr val="3333FF"/>
                </a:solidFill>
              </a:rPr>
              <a:t> التحليلية .</a:t>
            </a:r>
            <a:endParaRPr lang="en-US" sz="4000" b="1" dirty="0" smtClean="0">
              <a:solidFill>
                <a:srgbClr val="3333FF"/>
              </a:solidFill>
            </a:endParaRPr>
          </a:p>
          <a:p>
            <a:pPr marL="514350" indent="-514350">
              <a:buFont typeface="+mj-lt"/>
              <a:buAutoNum type="arabicPeriod"/>
            </a:pPr>
            <a:r>
              <a:rPr lang="ar-SA" sz="4000" b="1" dirty="0" smtClean="0">
                <a:solidFill>
                  <a:srgbClr val="3333FF"/>
                </a:solidFill>
              </a:rPr>
              <a:t>مراجعة قوائم الجرد .</a:t>
            </a:r>
            <a:endParaRPr lang="en-US" sz="4000" b="1" dirty="0" smtClean="0">
              <a:solidFill>
                <a:srgbClr val="3333FF"/>
              </a:solidFill>
            </a:endParaRPr>
          </a:p>
          <a:p>
            <a:pPr marL="514350" indent="-514350">
              <a:buFont typeface="+mj-lt"/>
              <a:buAutoNum type="arabicPeriod"/>
            </a:pPr>
            <a:r>
              <a:rPr lang="ar-SA" sz="4000" b="1" dirty="0" smtClean="0">
                <a:solidFill>
                  <a:srgbClr val="3333FF"/>
                </a:solidFill>
              </a:rPr>
              <a:t>مراجعة الحسابات الختامية .</a:t>
            </a:r>
            <a:endParaRPr lang="en-US" sz="4000" b="1" dirty="0" smtClean="0">
              <a:solidFill>
                <a:srgbClr val="3333FF"/>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5478423"/>
          </a:xfrm>
          <a:prstGeom prst="rect">
            <a:avLst/>
          </a:prstGeom>
          <a:solidFill>
            <a:srgbClr val="DD9FA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57150" indent="-57150" algn="just"/>
            <a:r>
              <a:rPr lang="ar-SA" sz="5000" b="1" dirty="0" smtClean="0"/>
              <a:t>ويلاحظ أن الهدف هنا هو التأكد من الصحة الحسابية في كل هذه المراحل، وغالباً ما يلجأ مراجع الحسابات إلى نظام الفحص الاختباري للمستندات والسجلات والكشوفات، كما يلاحظ أن الوسائل الآلية قد أدخلت بكثرة في هذا المجال(الآلات الحاسبة، الحاسوب وغيره ).</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6186309"/>
          </a:xfrm>
          <a:prstGeom prst="rect">
            <a:avLst/>
          </a:prstGeom>
          <a:solidFill>
            <a:srgbClr val="3333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400" b="1" dirty="0" smtClean="0">
                <a:solidFill>
                  <a:srgbClr val="FFFF00"/>
                </a:solidFill>
              </a:rPr>
              <a:t>3- المراجعة </a:t>
            </a:r>
            <a:r>
              <a:rPr lang="ar-SA" sz="4400" b="1" dirty="0" err="1" smtClean="0">
                <a:solidFill>
                  <a:srgbClr val="FFFF00"/>
                </a:solidFill>
              </a:rPr>
              <a:t>المستندية</a:t>
            </a:r>
            <a:r>
              <a:rPr lang="ar-SA" sz="4400" b="1" dirty="0" smtClean="0">
                <a:solidFill>
                  <a:srgbClr val="FFFF00"/>
                </a:solidFill>
              </a:rPr>
              <a:t>:</a:t>
            </a:r>
            <a:endParaRPr lang="en-US" sz="4400" b="1" dirty="0" smtClean="0">
              <a:solidFill>
                <a:srgbClr val="FFFF00"/>
              </a:solidFill>
            </a:endParaRPr>
          </a:p>
          <a:p>
            <a:pPr algn="just"/>
            <a:r>
              <a:rPr lang="ar-SA" sz="4400" b="1" dirty="0" smtClean="0">
                <a:solidFill>
                  <a:schemeClr val="bg1"/>
                </a:solidFill>
              </a:rPr>
              <a:t>إن المراجعة </a:t>
            </a:r>
            <a:r>
              <a:rPr lang="ar-SA" sz="4400" b="1" dirty="0" err="1" smtClean="0">
                <a:solidFill>
                  <a:schemeClr val="bg1"/>
                </a:solidFill>
              </a:rPr>
              <a:t>المستندية</a:t>
            </a:r>
            <a:r>
              <a:rPr lang="ar-SA" sz="4400" b="1" dirty="0" smtClean="0">
                <a:solidFill>
                  <a:schemeClr val="bg1"/>
                </a:solidFill>
              </a:rPr>
              <a:t> هي المحور الرئيس لعملية المراجعة </a:t>
            </a:r>
            <a:r>
              <a:rPr lang="ar-SA" sz="4400" b="1" dirty="0" err="1" smtClean="0">
                <a:solidFill>
                  <a:schemeClr val="bg1"/>
                </a:solidFill>
              </a:rPr>
              <a:t>التى</a:t>
            </a:r>
            <a:r>
              <a:rPr lang="ar-SA" sz="4400" b="1" dirty="0" smtClean="0">
                <a:solidFill>
                  <a:schemeClr val="bg1"/>
                </a:solidFill>
              </a:rPr>
              <a:t> يقوم </a:t>
            </a:r>
            <a:r>
              <a:rPr lang="ar-SA" sz="4400" b="1" dirty="0" err="1" smtClean="0">
                <a:solidFill>
                  <a:schemeClr val="bg1"/>
                </a:solidFill>
              </a:rPr>
              <a:t>بها</a:t>
            </a:r>
            <a:r>
              <a:rPr lang="ar-SA" sz="4400" b="1" dirty="0" smtClean="0">
                <a:solidFill>
                  <a:schemeClr val="bg1"/>
                </a:solidFill>
              </a:rPr>
              <a:t> مراجع الحسابات، والتي تهدف إلى جمع أدلة وقرائن تؤيد صحة العمليات المثبتة بالدفاتر والسجلات، ولا تقف المراجعة </a:t>
            </a:r>
            <a:r>
              <a:rPr lang="ar-SA" sz="4400" b="1" dirty="0" err="1" smtClean="0">
                <a:solidFill>
                  <a:schemeClr val="bg1"/>
                </a:solidFill>
              </a:rPr>
              <a:t>المستندية</a:t>
            </a:r>
            <a:r>
              <a:rPr lang="ar-SA" sz="4400" b="1" dirty="0" smtClean="0">
                <a:solidFill>
                  <a:schemeClr val="bg1"/>
                </a:solidFill>
              </a:rPr>
              <a:t> عند التأكد من وجود مستند مؤيد لكل عملية مثبته بل تمتد  إلى التأكد من صحة المستند وقانونيته وقانونية العملية </a:t>
            </a:r>
            <a:r>
              <a:rPr lang="ar-SA" sz="4400" b="1" dirty="0" err="1" smtClean="0">
                <a:solidFill>
                  <a:schemeClr val="bg1"/>
                </a:solidFill>
              </a:rPr>
              <a:t>التى</a:t>
            </a:r>
            <a:r>
              <a:rPr lang="ar-SA" sz="4400" b="1" dirty="0" smtClean="0">
                <a:solidFill>
                  <a:schemeClr val="bg1"/>
                </a:solidFill>
              </a:rPr>
              <a:t> يؤيدها هذا المستند .</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4832092"/>
          </a:xfrm>
          <a:prstGeom prst="rect">
            <a:avLst/>
          </a:prstGeom>
          <a:solidFill>
            <a:schemeClr val="tx1">
              <a:lumMod val="95000"/>
              <a:lumOff val="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ar-SA" sz="4400" b="1" dirty="0" smtClean="0">
                <a:solidFill>
                  <a:srgbClr val="FFFF00"/>
                </a:solidFill>
              </a:rPr>
              <a:t>4- المراجعة </a:t>
            </a:r>
            <a:r>
              <a:rPr lang="ar-SA" sz="4400" b="1" dirty="0" err="1" smtClean="0">
                <a:solidFill>
                  <a:srgbClr val="FFFF00"/>
                </a:solidFill>
              </a:rPr>
              <a:t>الانتقادية</a:t>
            </a:r>
            <a:endParaRPr lang="en-US" sz="4400" b="1" dirty="0" smtClean="0">
              <a:solidFill>
                <a:srgbClr val="FFFF00"/>
              </a:solidFill>
            </a:endParaRPr>
          </a:p>
          <a:p>
            <a:pPr algn="just"/>
            <a:r>
              <a:rPr lang="ar-SA" sz="4400" b="1" dirty="0" smtClean="0">
                <a:solidFill>
                  <a:schemeClr val="bg1"/>
                </a:solidFill>
              </a:rPr>
              <a:t>هي الفحص السريع للدفاتر والسجلات بغرض الوقوف على المسائل غير العادية </a:t>
            </a:r>
            <a:r>
              <a:rPr lang="ar-SA" sz="4400" b="1" dirty="0" err="1" smtClean="0">
                <a:solidFill>
                  <a:schemeClr val="bg1"/>
                </a:solidFill>
              </a:rPr>
              <a:t>او</a:t>
            </a:r>
            <a:r>
              <a:rPr lang="ar-SA" sz="4400" b="1" dirty="0" smtClean="0">
                <a:solidFill>
                  <a:schemeClr val="bg1"/>
                </a:solidFill>
              </a:rPr>
              <a:t> الشاذة وهي تتطلب مهارة فائقة وخبرة كافية، وما لا شك فيه أن هذه الوسيلة من وسائل جمع الأدلة والقرائن توفر لمراجع الحسابات كثيراً من الجهد والوقت. </a:t>
            </a:r>
            <a:endParaRPr lang="en-US" sz="4400" b="1" dirty="0">
              <a:solidFill>
                <a:schemeClr val="bg1"/>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5509200"/>
          </a:xfrm>
          <a:prstGeom prst="rect">
            <a:avLst/>
          </a:prstGeom>
          <a:solidFill>
            <a:schemeClr val="accent6">
              <a:lumMod val="7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400" b="1" dirty="0" smtClean="0">
                <a:solidFill>
                  <a:srgbClr val="FFFF00"/>
                </a:solidFill>
              </a:rPr>
              <a:t>5- المصادقات: </a:t>
            </a:r>
            <a:endParaRPr lang="en-US" sz="4400" b="1" dirty="0" smtClean="0">
              <a:solidFill>
                <a:srgbClr val="FFFF00"/>
              </a:solidFill>
            </a:endParaRPr>
          </a:p>
          <a:p>
            <a:pPr algn="just"/>
            <a:r>
              <a:rPr lang="ar-SA" sz="4400" b="1" dirty="0" smtClean="0">
                <a:solidFill>
                  <a:schemeClr val="bg1"/>
                </a:solidFill>
              </a:rPr>
              <a:t>تهدف المصادقات إلى الحصول على إقرار من الغير خارج المنشأة محل الفحص عن صحة أو خطأ رصيد حساب معين، وذلك بأن يرسل مراجع الحسابات إلى العملاء والموردين ووكلاء البيع والبنوك المودع </a:t>
            </a:r>
            <a:r>
              <a:rPr lang="ar-SA" sz="4400" b="1" dirty="0" err="1" smtClean="0">
                <a:solidFill>
                  <a:schemeClr val="bg1"/>
                </a:solidFill>
              </a:rPr>
              <a:t>بها</a:t>
            </a:r>
            <a:r>
              <a:rPr lang="ar-SA" sz="4400" b="1" dirty="0" smtClean="0">
                <a:solidFill>
                  <a:schemeClr val="bg1"/>
                </a:solidFill>
              </a:rPr>
              <a:t> استثمارات المنشأة محل الفحص طالباً منهم </a:t>
            </a:r>
            <a:r>
              <a:rPr lang="ar-SA" sz="4400" b="1" dirty="0" err="1" smtClean="0">
                <a:solidFill>
                  <a:schemeClr val="bg1"/>
                </a:solidFill>
              </a:rPr>
              <a:t>اقراراً</a:t>
            </a:r>
            <a:r>
              <a:rPr lang="ar-SA" sz="4400" b="1" dirty="0" smtClean="0">
                <a:solidFill>
                  <a:schemeClr val="bg1"/>
                </a:solidFill>
              </a:rPr>
              <a:t> كتابياً بصحة أرصدة الحسابات </a:t>
            </a:r>
            <a:r>
              <a:rPr lang="ar-SA" sz="4400" b="1" dirty="0" err="1" smtClean="0">
                <a:solidFill>
                  <a:schemeClr val="bg1"/>
                </a:solidFill>
              </a:rPr>
              <a:t>التى</a:t>
            </a:r>
            <a:r>
              <a:rPr lang="ar-SA" sz="4400" b="1" dirty="0" smtClean="0">
                <a:solidFill>
                  <a:schemeClr val="bg1"/>
                </a:solidFill>
              </a:rPr>
              <a:t> تربطهم بالمنشأة</a:t>
            </a:r>
            <a:endParaRPr lang="en-US" sz="4400" b="1" dirty="0">
              <a:solidFill>
                <a:schemeClr val="bg1"/>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6001643"/>
          </a:xfrm>
          <a:prstGeom prst="rect">
            <a:avLst/>
          </a:prstGeom>
          <a:solidFill>
            <a:schemeClr val="accent6">
              <a:lumMod val="7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800" dirty="0" smtClean="0">
                <a:solidFill>
                  <a:srgbClr val="FFFF00"/>
                </a:solidFill>
              </a:rPr>
              <a:t>هناك عدة أنواع من المصادقات لعل أهمها الآتي :</a:t>
            </a:r>
            <a:endParaRPr lang="en-US" sz="4800" dirty="0" smtClean="0">
              <a:solidFill>
                <a:srgbClr val="FFFF00"/>
              </a:solidFill>
            </a:endParaRPr>
          </a:p>
          <a:p>
            <a:pPr algn="just"/>
            <a:r>
              <a:rPr lang="ar-SA" sz="4800" b="1" u="sng" dirty="0" smtClean="0">
                <a:solidFill>
                  <a:schemeClr val="bg1"/>
                </a:solidFill>
              </a:rPr>
              <a:t>1. المصادقة الإيجابية </a:t>
            </a:r>
            <a:endParaRPr lang="en-US" sz="4800" u="sng" dirty="0" smtClean="0">
              <a:solidFill>
                <a:schemeClr val="bg1"/>
              </a:solidFill>
            </a:endParaRPr>
          </a:p>
          <a:p>
            <a:pPr algn="just"/>
            <a:r>
              <a:rPr lang="ar-SA" sz="4800" dirty="0" smtClean="0">
                <a:solidFill>
                  <a:schemeClr val="bg1"/>
                </a:solidFill>
              </a:rPr>
              <a:t>حيث يطلب من غيره إقراراً كتابياً بصحة أو خطأ رصيد حسابه المبين في الخطاب المرسل إليه، </a:t>
            </a:r>
            <a:r>
              <a:rPr lang="ar-SA" sz="4800" dirty="0" err="1" smtClean="0">
                <a:solidFill>
                  <a:schemeClr val="bg1"/>
                </a:solidFill>
              </a:rPr>
              <a:t>أى</a:t>
            </a:r>
            <a:r>
              <a:rPr lang="ar-SA" sz="4800" dirty="0" smtClean="0">
                <a:solidFill>
                  <a:schemeClr val="bg1"/>
                </a:solidFill>
              </a:rPr>
              <a:t> أن على هذا الغير أن يرد سواء كان الرصيد المرسل إليه صحيحاً أم خطأ.</a:t>
            </a:r>
            <a:endParaRPr lang="en-US" sz="4800" dirty="0">
              <a:solidFill>
                <a:schemeClr val="bg1"/>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76200"/>
            <a:ext cx="8534400" cy="1143000"/>
          </a:xfrm>
          <a:solidFill>
            <a:srgbClr val="00B0F0"/>
          </a:solidFill>
        </p:spPr>
        <p:txBody>
          <a:bodyPr>
            <a:normAutofit fontScale="90000"/>
          </a:bodyPr>
          <a:lstStyle/>
          <a:p>
            <a:pPr algn="just" rtl="1"/>
            <a:r>
              <a:rPr lang="ar-SA" b="1" dirty="0" smtClean="0"/>
              <a:t>أهم أنواع أدلة الإثبات في المراجعة تتمثل </a:t>
            </a:r>
            <a:r>
              <a:rPr lang="ar-SA" b="1" dirty="0" err="1" smtClean="0"/>
              <a:t>فى</a:t>
            </a:r>
            <a:r>
              <a:rPr lang="ar-SA" b="1" dirty="0" smtClean="0"/>
              <a:t> </a:t>
            </a:r>
            <a:r>
              <a:rPr lang="ar-SA" b="1" dirty="0" err="1" smtClean="0"/>
              <a:t>الآتى</a:t>
            </a:r>
            <a:r>
              <a:rPr lang="ar-SA" b="1" dirty="0" smtClean="0"/>
              <a:t>:</a:t>
            </a:r>
            <a:endParaRPr lang="ar-SA" b="1" dirty="0"/>
          </a:p>
        </p:txBody>
      </p:sp>
      <p:sp>
        <p:nvSpPr>
          <p:cNvPr id="570369" name="Rectangle 1"/>
          <p:cNvSpPr>
            <a:spLocks noChangeArrowheads="1"/>
          </p:cNvSpPr>
          <p:nvPr/>
        </p:nvSpPr>
        <p:spPr bwMode="auto">
          <a:xfrm>
            <a:off x="304800" y="1143000"/>
            <a:ext cx="8610600" cy="5632311"/>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85750" lvl="0" indent="-285750" algn="just">
              <a:buFont typeface="+mj-lt"/>
              <a:buAutoNum type="arabicParenR"/>
            </a:pPr>
            <a:r>
              <a:rPr lang="ar-SA" sz="4000" b="1" dirty="0" smtClean="0"/>
              <a:t>الوجود </a:t>
            </a:r>
            <a:r>
              <a:rPr lang="ar-SA" sz="4000" b="1" dirty="0" err="1" smtClean="0"/>
              <a:t>الفعلى</a:t>
            </a:r>
            <a:r>
              <a:rPr lang="ar-SA" sz="4000" b="1" dirty="0" smtClean="0"/>
              <a:t>.</a:t>
            </a:r>
            <a:endParaRPr lang="en-US" sz="4000" b="1" dirty="0" smtClean="0"/>
          </a:p>
          <a:p>
            <a:pPr marL="285750" lvl="0" indent="-285750" algn="just">
              <a:buFont typeface="+mj-lt"/>
              <a:buAutoNum type="arabicParenR"/>
            </a:pPr>
            <a:r>
              <a:rPr lang="ar-SA" sz="4000" b="1" dirty="0" smtClean="0"/>
              <a:t>المستندات الحقيقية المؤيدة للعمليات </a:t>
            </a:r>
            <a:r>
              <a:rPr lang="ar-SA" sz="4000" b="1" dirty="0" err="1" smtClean="0"/>
              <a:t>المثبته</a:t>
            </a:r>
            <a:r>
              <a:rPr lang="ar-SA" sz="4000" b="1" dirty="0" smtClean="0"/>
              <a:t> بالدفاتر.</a:t>
            </a:r>
            <a:endParaRPr lang="en-US" sz="4000" b="1" dirty="0" smtClean="0"/>
          </a:p>
          <a:p>
            <a:pPr marL="285750" lvl="0" indent="-285750" algn="just">
              <a:buFont typeface="+mj-lt"/>
              <a:buAutoNum type="arabicParenR"/>
            </a:pPr>
            <a:r>
              <a:rPr lang="ar-SA" sz="4000" b="1" dirty="0" smtClean="0"/>
              <a:t>الإقرارات المكتوبة من الغير والمصادقات.</a:t>
            </a:r>
            <a:endParaRPr lang="en-US" sz="4000" b="1" dirty="0" smtClean="0"/>
          </a:p>
          <a:p>
            <a:pPr marL="285750" lvl="0" indent="-285750" algn="just">
              <a:buFont typeface="+mj-lt"/>
              <a:buAutoNum type="arabicParenR"/>
            </a:pPr>
            <a:r>
              <a:rPr lang="ar-SA" sz="4000" b="1" dirty="0" smtClean="0"/>
              <a:t>الشهادات من إدارة المنشأة .</a:t>
            </a:r>
            <a:endParaRPr lang="en-US" sz="4000" b="1" dirty="0" smtClean="0"/>
          </a:p>
          <a:p>
            <a:pPr marL="285750" lvl="0" indent="-285750" algn="just">
              <a:buFont typeface="+mj-lt"/>
              <a:buAutoNum type="arabicParenR"/>
            </a:pPr>
            <a:r>
              <a:rPr lang="ar-SA" sz="4000" b="1" dirty="0" smtClean="0"/>
              <a:t>وجود نظام سليم للمراقبة الداخلية.</a:t>
            </a:r>
            <a:endParaRPr lang="en-US" sz="4000" b="1" dirty="0" smtClean="0"/>
          </a:p>
          <a:p>
            <a:pPr marL="285750" lvl="0" indent="-285750" algn="just">
              <a:buFont typeface="+mj-lt"/>
              <a:buAutoNum type="arabicParenR"/>
            </a:pPr>
            <a:r>
              <a:rPr lang="ar-SA" sz="4000" b="1" dirty="0" smtClean="0"/>
              <a:t>العمليات اللاحقة لتاريخ قفل الحسابات.</a:t>
            </a:r>
            <a:endParaRPr lang="en-US" sz="4000" b="1" dirty="0" smtClean="0"/>
          </a:p>
          <a:p>
            <a:pPr marL="285750" lvl="0" indent="-285750" algn="just">
              <a:buFont typeface="+mj-lt"/>
              <a:buAutoNum type="arabicParenR"/>
            </a:pPr>
            <a:r>
              <a:rPr lang="ar-SA" sz="4000" b="1" dirty="0" smtClean="0"/>
              <a:t>مدى الدقة الحسابية للعمليات المثبتة بالدفاتر.</a:t>
            </a:r>
            <a:endParaRPr lang="en-US" sz="4000" b="1" dirty="0" smtClean="0"/>
          </a:p>
          <a:p>
            <a:pPr marL="285750" lvl="0" indent="-285750" algn="just">
              <a:buFont typeface="+mj-lt"/>
              <a:buAutoNum type="arabicParenR"/>
            </a:pPr>
            <a:r>
              <a:rPr lang="ar-SA" sz="4000" b="1" dirty="0" smtClean="0"/>
              <a:t>المقارنات والأوزان النسبية والنسب المالية.</a:t>
            </a:r>
            <a:endParaRPr lang="en-US" sz="4000" b="1"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570369"/>
                                        </p:tgtEl>
                                        <p:attrNameLst>
                                          <p:attrName>style.visibility</p:attrName>
                                        </p:attrNameLst>
                                      </p:cBhvr>
                                      <p:to>
                                        <p:strVal val="visible"/>
                                      </p:to>
                                    </p:set>
                                    <p:animScale>
                                      <p:cBhvr>
                                        <p:cTn id="12" dur="1000" decel="50000" fill="hold">
                                          <p:stCondLst>
                                            <p:cond delay="0"/>
                                          </p:stCondLst>
                                        </p:cTn>
                                        <p:tgtEl>
                                          <p:spTgt spid="5703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70369"/>
                                        </p:tgtEl>
                                        <p:attrNameLst>
                                          <p:attrName>ppt_x</p:attrName>
                                          <p:attrName>ppt_y</p:attrName>
                                        </p:attrNameLst>
                                      </p:cBhvr>
                                    </p:animMotion>
                                    <p:animEffect transition="in" filter="fade">
                                      <p:cBhvr>
                                        <p:cTn id="14" dur="1000"/>
                                        <p:tgtEl>
                                          <p:spTgt spid="570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7036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6247864"/>
          </a:xfrm>
          <a:prstGeom prst="rect">
            <a:avLst/>
          </a:prstGeom>
          <a:solidFill>
            <a:srgbClr val="3333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000" b="1" u="sng" dirty="0" smtClean="0">
                <a:solidFill>
                  <a:schemeClr val="bg1"/>
                </a:solidFill>
              </a:rPr>
              <a:t>2. المصادقة السلبية</a:t>
            </a:r>
            <a:endParaRPr lang="en-US" sz="4000" b="1" u="sng" dirty="0" smtClean="0">
              <a:solidFill>
                <a:schemeClr val="bg1"/>
              </a:solidFill>
            </a:endParaRPr>
          </a:p>
          <a:p>
            <a:pPr algn="just"/>
            <a:r>
              <a:rPr lang="ar-SA" sz="4000" b="1" dirty="0" smtClean="0">
                <a:solidFill>
                  <a:schemeClr val="bg1"/>
                </a:solidFill>
              </a:rPr>
              <a:t>حيث يطلب من الغير إقراراً كتابياً في حال خطأ الرصيد في الخطاب المرسل إليه فقط أما إذا كان الرصيد صحيحاً فلا يُطلب منه الرد .</a:t>
            </a:r>
            <a:endParaRPr lang="en-US" sz="4000" b="1" dirty="0" smtClean="0">
              <a:solidFill>
                <a:schemeClr val="bg1"/>
              </a:solidFill>
            </a:endParaRPr>
          </a:p>
          <a:p>
            <a:pPr algn="just"/>
            <a:r>
              <a:rPr lang="ar-SA" sz="4000" b="1" u="sng" dirty="0" smtClean="0">
                <a:solidFill>
                  <a:schemeClr val="bg1"/>
                </a:solidFill>
              </a:rPr>
              <a:t>3. المصادقة العمياء</a:t>
            </a:r>
            <a:endParaRPr lang="en-US" sz="4000" b="1" u="sng" dirty="0" smtClean="0">
              <a:solidFill>
                <a:schemeClr val="bg1"/>
              </a:solidFill>
            </a:endParaRPr>
          </a:p>
          <a:p>
            <a:pPr algn="just"/>
            <a:r>
              <a:rPr lang="ar-SA" sz="4000" b="1" dirty="0" smtClean="0">
                <a:solidFill>
                  <a:schemeClr val="bg1"/>
                </a:solidFill>
              </a:rPr>
              <a:t>في هذا النوع من المصادقات لا يذكر في الخطاب المرسل إلى الغير رصيد حساب وإنما يطلب منه إقراراً كتابياً برصيد حسابه طرف المنشأة محل المراجعة في تاريخ قفل الحسابات وإعداد القوائم المالية .</a:t>
            </a:r>
            <a:endParaRPr lang="en-US" sz="4000" b="1" dirty="0">
              <a:solidFill>
                <a:schemeClr val="bg1"/>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5262979"/>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800" b="1" u="sng" dirty="0" smtClean="0">
                <a:solidFill>
                  <a:srgbClr val="FF0000"/>
                </a:solidFill>
              </a:rPr>
              <a:t>6- أسلوب الاستفسارات </a:t>
            </a:r>
            <a:endParaRPr lang="en-US" sz="4800" b="1" u="sng" dirty="0" smtClean="0">
              <a:solidFill>
                <a:srgbClr val="FF0000"/>
              </a:solidFill>
            </a:endParaRPr>
          </a:p>
          <a:p>
            <a:pPr algn="just"/>
            <a:r>
              <a:rPr lang="ar-SA" sz="4800" b="1" dirty="0" smtClean="0"/>
              <a:t>قد تصادف مراجع الحسابات أثناء مهمته بعض المسائل </a:t>
            </a:r>
            <a:r>
              <a:rPr lang="ar-SA" sz="4800" b="1" dirty="0" err="1" smtClean="0"/>
              <a:t>التى</a:t>
            </a:r>
            <a:r>
              <a:rPr lang="ar-SA" sz="4800" b="1" dirty="0" smtClean="0"/>
              <a:t> تحتاج إلي تفسير وإيضاح فيلجأ </a:t>
            </a:r>
            <a:r>
              <a:rPr lang="ar-SA" sz="4800" b="1" dirty="0" err="1" smtClean="0"/>
              <a:t>الى</a:t>
            </a:r>
            <a:r>
              <a:rPr lang="ar-SA" sz="4800" b="1" dirty="0" smtClean="0"/>
              <a:t> منسوبي المنشأة محل المراجعة، وتستخدم هذه الوسيلة بشكل واضح عند فحص مراجع الحسابات لنظام المراقبة الداخلية.</a:t>
            </a:r>
            <a:endParaRPr lang="en-US" sz="4800" b="1"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6001643"/>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800" b="1" dirty="0" smtClean="0"/>
              <a:t>وهي قد تكون شفهية أو مكتوبة ويلاحظ أن مثل هذه الأدلة والقرائن المستنتجة بهذه الوسيلة قد تكون غير موضوعية لأنها تعتمد على الحكم الشخصي، كما أنها تتوقف على كيفية طرح وصياغة </a:t>
            </a:r>
            <a:r>
              <a:rPr lang="ar-SA" sz="4800" b="1" dirty="0" err="1" smtClean="0"/>
              <a:t>الاسئلة</a:t>
            </a:r>
            <a:r>
              <a:rPr lang="ar-SA" sz="4800" b="1" dirty="0" smtClean="0"/>
              <a:t> </a:t>
            </a:r>
            <a:r>
              <a:rPr lang="ar-SA" sz="4800" b="1" dirty="0" err="1" smtClean="0"/>
              <a:t>التى</a:t>
            </a:r>
            <a:r>
              <a:rPr lang="ar-SA" sz="4800" b="1" dirty="0" smtClean="0"/>
              <a:t> يوجهها مراجع الحسابات وعلى فهم الشخص الذي طرح عليه السؤال لهذا السؤال </a:t>
            </a:r>
            <a:endParaRPr lang="en-US" sz="4800" b="1"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6186309"/>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400" b="1" u="sng" dirty="0" smtClean="0">
                <a:solidFill>
                  <a:srgbClr val="FF0000"/>
                </a:solidFill>
              </a:rPr>
              <a:t>7- أسلوب التحليل المالي:</a:t>
            </a:r>
            <a:endParaRPr lang="en-US" sz="4400" b="1" u="sng" dirty="0" smtClean="0">
              <a:solidFill>
                <a:srgbClr val="FF0000"/>
              </a:solidFill>
            </a:endParaRPr>
          </a:p>
          <a:p>
            <a:pPr algn="just"/>
            <a:r>
              <a:rPr lang="ar-SA" sz="4400" b="1" dirty="0" smtClean="0"/>
              <a:t>يلجأ مراجع الحسابات إلى إيجاد علاقة أو ارتباط بين أحد عناصر نتيجة الأعمال أو المركز </a:t>
            </a:r>
            <a:r>
              <a:rPr lang="ar-SA" sz="4400" b="1" dirty="0" err="1" smtClean="0"/>
              <a:t>المالى</a:t>
            </a:r>
            <a:r>
              <a:rPr lang="ar-SA" sz="4400" b="1" dirty="0" smtClean="0"/>
              <a:t> مع عناصر أخرى ليستطيع أن يكون رأيه في مدى صحة هذا العنصر  فمثلاً يحاول مراجع الحسابات أن يربط بين </a:t>
            </a:r>
            <a:r>
              <a:rPr lang="ar-SA" sz="4400" b="1" dirty="0" smtClean="0">
                <a:solidFill>
                  <a:srgbClr val="00B050"/>
                </a:solidFill>
              </a:rPr>
              <a:t>رقم المبيعات </a:t>
            </a:r>
            <a:r>
              <a:rPr lang="ar-SA" sz="4400" b="1" dirty="0" smtClean="0">
                <a:solidFill>
                  <a:srgbClr val="3333FF"/>
                </a:solidFill>
              </a:rPr>
              <a:t>ومجمل الربح</a:t>
            </a:r>
            <a:r>
              <a:rPr lang="ar-SA" sz="4400" b="1" dirty="0" smtClean="0"/>
              <a:t> </a:t>
            </a:r>
            <a:r>
              <a:rPr lang="ar-SA" sz="4400" b="1" dirty="0" smtClean="0">
                <a:solidFill>
                  <a:schemeClr val="accent3">
                    <a:lumMod val="50000"/>
                  </a:schemeClr>
                </a:solidFill>
              </a:rPr>
              <a:t>والمقارنة مع السنوات السابقة </a:t>
            </a:r>
            <a:r>
              <a:rPr lang="ar-SA" sz="4400" b="1" dirty="0" smtClean="0"/>
              <a:t>أو </a:t>
            </a:r>
            <a:r>
              <a:rPr lang="ar-SA" sz="4400" b="1" dirty="0" smtClean="0">
                <a:solidFill>
                  <a:srgbClr val="7030A0"/>
                </a:solidFill>
              </a:rPr>
              <a:t>مع مثيلاتها في نفس الصناعة</a:t>
            </a:r>
            <a:r>
              <a:rPr lang="ar-SA" sz="4400" b="1" dirty="0" smtClean="0"/>
              <a:t> ، أو أن يربط مراجع الحسابات بين </a:t>
            </a:r>
            <a:r>
              <a:rPr lang="ar-SA" sz="4400" b="1" dirty="0" smtClean="0">
                <a:solidFill>
                  <a:srgbClr val="7030A0"/>
                </a:solidFill>
              </a:rPr>
              <a:t>القروض</a:t>
            </a:r>
            <a:r>
              <a:rPr lang="ar-SA" sz="4400" b="1" dirty="0" smtClean="0"/>
              <a:t> و</a:t>
            </a:r>
            <a:r>
              <a:rPr lang="ar-SA" sz="4400" b="1" dirty="0" smtClean="0">
                <a:solidFill>
                  <a:srgbClr val="FF0000"/>
                </a:solidFill>
              </a:rPr>
              <a:t>الفوائد المدفوعة</a:t>
            </a:r>
            <a:r>
              <a:rPr lang="ar-SA" sz="4400" b="1" dirty="0" smtClean="0"/>
              <a:t>.. الخ </a:t>
            </a:r>
            <a:endParaRPr lang="en-US" sz="4400" b="1" dirty="0" smtClean="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574465" name="Rectangle 1"/>
          <p:cNvSpPr>
            <a:spLocks noChangeArrowheads="1"/>
          </p:cNvSpPr>
          <p:nvPr/>
        </p:nvSpPr>
        <p:spPr bwMode="auto">
          <a:xfrm>
            <a:off x="228600" y="304800"/>
            <a:ext cx="8686800" cy="5262979"/>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800" b="1" dirty="0" smtClean="0"/>
              <a:t>ولأسلوب التحليل </a:t>
            </a:r>
            <a:r>
              <a:rPr lang="ar-SA" sz="4800" b="1" dirty="0" err="1" smtClean="0"/>
              <a:t>المالى</a:t>
            </a:r>
            <a:r>
              <a:rPr lang="ar-SA" sz="4800" b="1" dirty="0" smtClean="0"/>
              <a:t> عدة وسائل لعل أهمها :</a:t>
            </a:r>
            <a:endParaRPr lang="en-US" sz="4800" b="1" dirty="0" smtClean="0"/>
          </a:p>
          <a:p>
            <a:pPr algn="just"/>
            <a:r>
              <a:rPr lang="ar-SA" sz="4800" b="1" dirty="0" smtClean="0"/>
              <a:t>1. المقارنات وقياس التغير .</a:t>
            </a:r>
            <a:endParaRPr lang="en-US" sz="4800" b="1" dirty="0" smtClean="0"/>
          </a:p>
          <a:p>
            <a:pPr algn="just"/>
            <a:r>
              <a:rPr lang="ar-SA" sz="4800" b="1" dirty="0" smtClean="0"/>
              <a:t>2. تحديد الاتجاهات .</a:t>
            </a:r>
            <a:endParaRPr lang="en-US" sz="4800" b="1" dirty="0" smtClean="0"/>
          </a:p>
          <a:p>
            <a:pPr algn="just"/>
            <a:r>
              <a:rPr lang="ar-SA" sz="4800" b="1" dirty="0" smtClean="0"/>
              <a:t>3. التحليل الرأسي للقوائم المالية ( الأوزان النسبية ) .</a:t>
            </a:r>
            <a:endParaRPr lang="en-US" sz="4800" b="1" dirty="0" smtClean="0"/>
          </a:p>
          <a:p>
            <a:pPr algn="just"/>
            <a:r>
              <a:rPr lang="ar-SA" sz="4800" b="1" dirty="0" smtClean="0"/>
              <a:t>4.  النسب المالية .</a:t>
            </a:r>
            <a:endParaRPr lang="en-US" sz="4800" b="1" dirty="0" smtClean="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4465"/>
                                        </p:tgtEl>
                                        <p:attrNameLst>
                                          <p:attrName>style.visibility</p:attrName>
                                        </p:attrNameLst>
                                      </p:cBhvr>
                                      <p:to>
                                        <p:strVal val="visible"/>
                                      </p:to>
                                    </p:set>
                                    <p:anim calcmode="lin" valueType="num">
                                      <p:cBhvr>
                                        <p:cTn id="7" dur="500" fill="hold"/>
                                        <p:tgtEl>
                                          <p:spTgt spid="57446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446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446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4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13000">
              <a:srgbClr val="F8B049"/>
            </a:gs>
            <a:gs pos="21001">
              <a:srgbClr val="F8B049"/>
            </a:gs>
            <a:gs pos="63000">
              <a:srgbClr val="FEE7F2"/>
            </a:gs>
            <a:gs pos="67000">
              <a:srgbClr val="F952A0"/>
            </a:gs>
            <a:gs pos="69000">
              <a:srgbClr val="C50849"/>
            </a:gs>
            <a:gs pos="82001">
              <a:srgbClr val="B43E85"/>
            </a:gs>
            <a:gs pos="100000">
              <a:srgbClr val="F8B049"/>
            </a:gs>
          </a:gsLst>
          <a:lin ang="135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6248400" cy="1143000"/>
          </a:xfrm>
          <a:solidFill>
            <a:srgbClr val="3333FF"/>
          </a:solidFill>
        </p:spPr>
        <p:txBody>
          <a:bodyPr>
            <a:normAutofit/>
          </a:bodyPr>
          <a:lstStyle/>
          <a:p>
            <a:r>
              <a:rPr lang="ar-SA" sz="5400" dirty="0" smtClean="0">
                <a:solidFill>
                  <a:schemeClr val="bg1"/>
                </a:solidFill>
                <a:cs typeface="MCS Hor 1 S_I Snail 2000" pitchFamily="2" charset="-78"/>
              </a:rPr>
              <a:t>ولكم خالص شكري</a:t>
            </a:r>
            <a:endParaRPr lang="ar-SA" sz="5400" dirty="0">
              <a:solidFill>
                <a:schemeClr val="bg1"/>
              </a:solidFill>
              <a:cs typeface="MCS Hor 1 S_I Snail 2000" pitchFamily="2" charset="-78"/>
            </a:endParaRPr>
          </a:p>
        </p:txBody>
      </p:sp>
      <p:pic>
        <p:nvPicPr>
          <p:cNvPr id="660482" name="Picture 2" descr="C:\Program Files\Microsoft Office\MEDIA\CAGCAT10\j0281904.wmf"/>
          <p:cNvPicPr>
            <a:picLocks noChangeAspect="1" noChangeArrowheads="1"/>
          </p:cNvPicPr>
          <p:nvPr/>
        </p:nvPicPr>
        <p:blipFill>
          <a:blip r:embed="rId2" cstate="print"/>
          <a:srcRect/>
          <a:stretch>
            <a:fillRect/>
          </a:stretch>
        </p:blipFill>
        <p:spPr bwMode="auto">
          <a:xfrm>
            <a:off x="838200" y="1676400"/>
            <a:ext cx="7696200" cy="4572000"/>
          </a:xfrm>
          <a:prstGeom prst="rect">
            <a:avLst/>
          </a:prstGeom>
          <a:noFill/>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mph" presetSubtype="0" fill="hold" grpId="0" nodeType="afterEffect">
                                  <p:stCondLst>
                                    <p:cond delay="0"/>
                                  </p:stCondLst>
                                  <p:childTnLst>
                                    <p:animClr clrSpc="hsl" dir="cw">
                                      <p:cBhvr override="childStyle">
                                        <p:cTn id="6" dur="500" fill="hold"/>
                                        <p:tgtEl>
                                          <p:spTgt spid="2"/>
                                        </p:tgtEl>
                                        <p:attrNameLst>
                                          <p:attrName>style.color</p:attrName>
                                        </p:attrNameLst>
                                      </p:cBhvr>
                                      <p:by>
                                        <p:hsl h="-7200000" s="0" l="0"/>
                                      </p:by>
                                    </p:animClr>
                                    <p:animClr clrSpc="hsl" dir="cw">
                                      <p:cBhvr>
                                        <p:cTn id="7" dur="500" fill="hold"/>
                                        <p:tgtEl>
                                          <p:spTgt spid="2"/>
                                        </p:tgtEl>
                                        <p:attrNameLst>
                                          <p:attrName>fillcolor</p:attrName>
                                        </p:attrNameLst>
                                      </p:cBhvr>
                                      <p:by>
                                        <p:hsl h="-7200000" s="0" l="0"/>
                                      </p:by>
                                    </p:animClr>
                                    <p:animClr clrSpc="hsl" dir="cw">
                                      <p:cBhvr>
                                        <p:cTn id="8" dur="500" fill="hold"/>
                                        <p:tgtEl>
                                          <p:spTgt spid="2"/>
                                        </p:tgtEl>
                                        <p:attrNameLst>
                                          <p:attrName>stroke.color</p:attrName>
                                        </p:attrNameLst>
                                      </p:cBhvr>
                                      <p:by>
                                        <p:hsl h="-7200000" s="0" l="0"/>
                                      </p:by>
                                    </p:animClr>
                                    <p:set>
                                      <p:cBhvr>
                                        <p:cTn id="9" dur="500" fill="hold"/>
                                        <p:tgtEl>
                                          <p:spTgt spid="2"/>
                                        </p:tgtEl>
                                        <p:attrNameLst>
                                          <p:attrName>fill.type</p:attrName>
                                        </p:attrNameLst>
                                      </p:cBhvr>
                                      <p:to>
                                        <p:strVal val="solid"/>
                                      </p:to>
                                    </p:se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660482"/>
                                        </p:tgtEl>
                                      </p:cBhvr>
                                    </p:animEffect>
                                    <p:animScale>
                                      <p:cBhvr>
                                        <p:cTn id="13" dur="250" autoRev="1" fill="hold"/>
                                        <p:tgtEl>
                                          <p:spTgt spid="66048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4114800"/>
          </a:xfrm>
          <a:solidFill>
            <a:srgbClr val="00B0F0"/>
          </a:solidFill>
        </p:spPr>
        <p:txBody>
          <a:bodyPr>
            <a:noAutofit/>
          </a:bodyPr>
          <a:lstStyle/>
          <a:p>
            <a:pPr algn="r"/>
            <a:r>
              <a:rPr lang="ar-SA" sz="7200" dirty="0" smtClean="0">
                <a:latin typeface="Andalus" pitchFamily="18" charset="-78"/>
                <a:cs typeface="Andalus" pitchFamily="18" charset="-78"/>
              </a:rPr>
              <a:t> </a:t>
            </a:r>
            <a:r>
              <a:rPr lang="ar-SA" sz="5400" dirty="0" smtClean="0">
                <a:latin typeface="Andalus" pitchFamily="18" charset="-78"/>
                <a:cs typeface="Andalus" pitchFamily="18" charset="-78"/>
              </a:rPr>
              <a:t>وسنتناول</a:t>
            </a:r>
            <a:r>
              <a:rPr lang="ar-SA" sz="7200" dirty="0" smtClean="0">
                <a:latin typeface="Andalus" pitchFamily="18" charset="-78"/>
                <a:cs typeface="Andalus" pitchFamily="18" charset="-78"/>
              </a:rPr>
              <a:t> </a:t>
            </a:r>
            <a:r>
              <a:rPr lang="ar-SA" sz="5400" dirty="0" smtClean="0">
                <a:latin typeface="Andalus" pitchFamily="18" charset="-78"/>
                <a:cs typeface="Andalus" pitchFamily="18" charset="-78"/>
              </a:rPr>
              <a:t>أنواع أدلة الإثبات بالتفصيل التالي:</a:t>
            </a:r>
            <a:endParaRPr lang="en-US" sz="5400" dirty="0" smtClean="0">
              <a:latin typeface="Andalus" pitchFamily="18" charset="-78"/>
              <a:cs typeface="Andalus"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bg2">
              <a:lumMod val="50000"/>
            </a:schemeClr>
          </a:solidFill>
          <a:scene3d>
            <a:camera prst="orthographicFront"/>
            <a:lightRig rig="threePt" dir="t"/>
          </a:scene3d>
          <a:sp3d>
            <a:bevelT w="114300" prst="artDeco"/>
          </a:sp3d>
        </p:spPr>
        <p:txBody>
          <a:bodyPr>
            <a:normAutofit/>
          </a:bodyPr>
          <a:lstStyle/>
          <a:p>
            <a:pPr algn="ctr" rtl="1"/>
            <a:r>
              <a:rPr lang="ar-SA" sz="4000" dirty="0" smtClean="0"/>
              <a:t>1- الوجود الفعلي</a:t>
            </a:r>
            <a:endParaRPr lang="en-US" sz="4000" dirty="0">
              <a:solidFill>
                <a:schemeClr val="bg1"/>
              </a:solidFill>
              <a:cs typeface="PT Bold Heading" pitchFamily="2" charset="-78"/>
            </a:endParaRPr>
          </a:p>
        </p:txBody>
      </p:sp>
      <p:sp>
        <p:nvSpPr>
          <p:cNvPr id="3" name="Content Placeholder 2"/>
          <p:cNvSpPr>
            <a:spLocks noGrp="1"/>
          </p:cNvSpPr>
          <p:nvPr>
            <p:ph idx="1"/>
          </p:nvPr>
        </p:nvSpPr>
        <p:spPr>
          <a:xfrm>
            <a:off x="381000" y="1752600"/>
            <a:ext cx="8534400" cy="4525963"/>
          </a:xfrm>
          <a:solidFill>
            <a:srgbClr val="FF66FF"/>
          </a:solidFill>
        </p:spPr>
        <p:txBody>
          <a:bodyPr>
            <a:normAutofit lnSpcReduction="10000"/>
          </a:bodyPr>
          <a:lstStyle/>
          <a:p>
            <a:pPr algn="just" rtl="1">
              <a:buNone/>
            </a:pPr>
            <a:r>
              <a:rPr lang="ar-SA" sz="4800" b="1" dirty="0" smtClean="0">
                <a:latin typeface="Sakkal Majalla" pitchFamily="2" charset="-78"/>
                <a:cs typeface="Sakkal Majalla" pitchFamily="2" charset="-78"/>
              </a:rPr>
              <a:t>من أهم </a:t>
            </a:r>
            <a:r>
              <a:rPr lang="ar-SA" sz="4800" b="1" dirty="0" err="1" smtClean="0">
                <a:latin typeface="Sakkal Majalla" pitchFamily="2" charset="-78"/>
                <a:cs typeface="Sakkal Majalla" pitchFamily="2" charset="-78"/>
              </a:rPr>
              <a:t>انواع</a:t>
            </a:r>
            <a:r>
              <a:rPr lang="ar-SA" sz="4800" b="1" dirty="0" smtClean="0">
                <a:latin typeface="Sakkal Majalla" pitchFamily="2" charset="-78"/>
                <a:cs typeface="Sakkal Majalla" pitchFamily="2" charset="-78"/>
              </a:rPr>
              <a:t> الأدلة أو القرائن الوجود </a:t>
            </a:r>
            <a:r>
              <a:rPr lang="ar-SA" sz="4800" b="1" dirty="0" err="1" smtClean="0">
                <a:latin typeface="Sakkal Majalla" pitchFamily="2" charset="-78"/>
                <a:cs typeface="Sakkal Majalla" pitchFamily="2" charset="-78"/>
              </a:rPr>
              <a:t>الفعلى</a:t>
            </a:r>
            <a:r>
              <a:rPr lang="ar-SA" sz="4800" b="1" dirty="0" smtClean="0">
                <a:latin typeface="Sakkal Majalla" pitchFamily="2" charset="-78"/>
                <a:cs typeface="Sakkal Majalla" pitchFamily="2" charset="-78"/>
              </a:rPr>
              <a:t> للعنصر محل الفحص، فوجود نقدية بالخزينة مطابقة لرصيد النقدية بالحسابات دليل على سلامة وصحة هذا الرصيد، ووجود ماكينة في عنبر الإنتاج يعتبر دليل على صحة رصيدها ضمن الأصول الثابتة .</a:t>
            </a:r>
            <a:endParaRPr lang="en-US" sz="48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txEl>
                                              <p:pRg st="0" end="0"/>
                                            </p:txEl>
                                          </p:spTgt>
                                        </p:tgtEl>
                                        <p:attrNameLst>
                                          <p:attrName>style.visibility</p:attrName>
                                        </p:attrNameLst>
                                      </p:cBhvr>
                                      <p:to>
                                        <p:strVal val="visible"/>
                                      </p:to>
                                    </p:set>
                                    <p:set>
                                      <p:cBhvr>
                                        <p:cTn id="7" dur="455" fill="hold">
                                          <p:stCondLst>
                                            <p:cond delay="0"/>
                                          </p:stCondLst>
                                        </p:cTn>
                                        <p:tgtEl>
                                          <p:spTgt spid="3">
                                            <p:txEl>
                                              <p:pRg st="0" end="0"/>
                                            </p:txEl>
                                          </p:spTgt>
                                        </p:tgtEl>
                                        <p:attrNameLst>
                                          <p:attrName>style.rotation</p:attrName>
                                        </p:attrNameLst>
                                      </p:cBhvr>
                                      <p:to>
                                        <p:strVal val="-45.0"/>
                                      </p:to>
                                    </p:set>
                                    <p:anim calcmode="lin" valueType="num">
                                      <p:cBhvr>
                                        <p:cTn id="8"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7" name="Rectangle 1"/>
          <p:cNvSpPr>
            <a:spLocks noChangeArrowheads="1"/>
          </p:cNvSpPr>
          <p:nvPr/>
        </p:nvSpPr>
        <p:spPr bwMode="auto">
          <a:xfrm>
            <a:off x="457200" y="228600"/>
            <a:ext cx="8458200" cy="4401205"/>
          </a:xfrm>
          <a:prstGeom prst="rect">
            <a:avLst/>
          </a:prstGeom>
          <a:solidFill>
            <a:schemeClr val="tx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000" b="1" dirty="0" smtClean="0"/>
              <a:t>لكن الوجود </a:t>
            </a:r>
            <a:r>
              <a:rPr lang="ar-SA" sz="4000" b="1" dirty="0" err="1" smtClean="0"/>
              <a:t>الفعلى</a:t>
            </a:r>
            <a:r>
              <a:rPr lang="ar-SA" sz="4000" b="1" dirty="0" smtClean="0"/>
              <a:t> يثبت وجود الأصل المعين ولكنه لا يثبت ملكية المنشأة وهنا يجب أن يرتبط هذا الدليل بدليل آخر كمستندات شراء هذا الأصل أو شهادات ملكيته وغيرها، إضافة إلى الوجود </a:t>
            </a:r>
            <a:r>
              <a:rPr lang="ar-SA" sz="4000" b="1" dirty="0" err="1" smtClean="0"/>
              <a:t>الفعلى</a:t>
            </a:r>
            <a:r>
              <a:rPr lang="ar-SA" sz="4000" b="1" dirty="0" smtClean="0"/>
              <a:t> والملكية لابد من التأكد من صحة تقديم هذا الأصل فربما كان هناك قصور في تقديم هذا الأصل ليظهر بأكبر </a:t>
            </a:r>
            <a:r>
              <a:rPr lang="ar-SA" sz="4000" b="1" dirty="0" err="1" smtClean="0"/>
              <a:t>او</a:t>
            </a:r>
            <a:r>
              <a:rPr lang="ar-SA" sz="4000" b="1" dirty="0" smtClean="0"/>
              <a:t> بأقل من رصيده السليم .</a:t>
            </a:r>
            <a:endParaRPr lang="en-US"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2417"/>
                                        </p:tgtEl>
                                        <p:attrNameLst>
                                          <p:attrName>style.visibility</p:attrName>
                                        </p:attrNameLst>
                                      </p:cBhvr>
                                      <p:to>
                                        <p:strVal val="visible"/>
                                      </p:to>
                                    </p:set>
                                    <p:anim calcmode="lin" valueType="num">
                                      <p:cBhvr>
                                        <p:cTn id="7" dur="500" fill="hold"/>
                                        <p:tgtEl>
                                          <p:spTgt spid="57241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241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241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24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4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7" name="Rectangle 1"/>
          <p:cNvSpPr>
            <a:spLocks noChangeArrowheads="1"/>
          </p:cNvSpPr>
          <p:nvPr/>
        </p:nvSpPr>
        <p:spPr bwMode="auto">
          <a:xfrm>
            <a:off x="457200" y="228600"/>
            <a:ext cx="8458200" cy="6247864"/>
          </a:xfrm>
          <a:prstGeom prst="rect">
            <a:avLst/>
          </a:prstGeom>
          <a:solidFill>
            <a:srgbClr val="A9C6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000" b="1" dirty="0" smtClean="0">
                <a:latin typeface="Arial" pitchFamily="34" charset="0"/>
              </a:rPr>
              <a:t>إضافة إلى قصور هذا الدليل أو القرينة عن تحقيق جميع الأهداف فإنه لا يصلح لفحص وتحقيق كل الأصول بالمنشأة محل المراجعة وإنما ينحصر استخدامه في تحقيق الأصول الملموسة </a:t>
            </a:r>
            <a:r>
              <a:rPr lang="en-US" sz="4000" b="1" dirty="0" smtClean="0">
                <a:latin typeface="Arial" pitchFamily="34" charset="0"/>
              </a:rPr>
              <a:t>Tangible Assets</a:t>
            </a:r>
            <a:r>
              <a:rPr lang="ar-SA" sz="4000" b="1" dirty="0" smtClean="0">
                <a:latin typeface="Arial" pitchFamily="34" charset="0"/>
              </a:rPr>
              <a:t> </a:t>
            </a:r>
            <a:r>
              <a:rPr lang="ar-SA" sz="4000" b="1" dirty="0" err="1" smtClean="0">
                <a:latin typeface="Arial" pitchFamily="34" charset="0"/>
              </a:rPr>
              <a:t>كالاراضى</a:t>
            </a:r>
            <a:r>
              <a:rPr lang="ar-SA" sz="4000" b="1" dirty="0" smtClean="0">
                <a:latin typeface="Arial" pitchFamily="34" charset="0"/>
              </a:rPr>
              <a:t> والمباني </a:t>
            </a:r>
            <a:r>
              <a:rPr lang="ar-SA" sz="4000" b="1" dirty="0" err="1" smtClean="0">
                <a:latin typeface="Arial" pitchFamily="34" charset="0"/>
              </a:rPr>
              <a:t>والالآت</a:t>
            </a:r>
            <a:r>
              <a:rPr lang="ar-SA" sz="4000" b="1" dirty="0" smtClean="0">
                <a:latin typeface="Arial" pitchFamily="34" charset="0"/>
              </a:rPr>
              <a:t> والماكينات </a:t>
            </a:r>
            <a:r>
              <a:rPr lang="ar-SA" sz="4000" b="1" dirty="0" err="1" smtClean="0">
                <a:latin typeface="Arial" pitchFamily="34" charset="0"/>
              </a:rPr>
              <a:t>والمخزونات</a:t>
            </a:r>
            <a:r>
              <a:rPr lang="ar-SA" sz="4000" b="1" dirty="0" smtClean="0">
                <a:latin typeface="Arial" pitchFamily="34" charset="0"/>
              </a:rPr>
              <a:t> والنقدية بالخزينة ... وغيرها، أما بنود الحسابات غير الملموسة </a:t>
            </a:r>
            <a:r>
              <a:rPr lang="en-US" sz="4000" b="1" dirty="0" smtClean="0">
                <a:latin typeface="Arial" pitchFamily="34" charset="0"/>
              </a:rPr>
              <a:t>Intangible Assets</a:t>
            </a:r>
            <a:r>
              <a:rPr lang="ar-SA" sz="4000" b="1" dirty="0" smtClean="0">
                <a:latin typeface="Arial" pitchFamily="34" charset="0"/>
              </a:rPr>
              <a:t> كشهرة المحل  </a:t>
            </a:r>
            <a:r>
              <a:rPr lang="en-US" sz="4000" b="1" dirty="0" smtClean="0">
                <a:latin typeface="Arial" pitchFamily="34" charset="0"/>
              </a:rPr>
              <a:t>Goodwill </a:t>
            </a:r>
            <a:r>
              <a:rPr lang="ar-SA" sz="4000" b="1" dirty="0" smtClean="0">
                <a:latin typeface="Arial" pitchFamily="34" charset="0"/>
              </a:rPr>
              <a:t>فلا يمكن فحصها وتحقيقها عن طريق الوجود </a:t>
            </a:r>
            <a:r>
              <a:rPr lang="ar-SA" sz="4000" b="1" dirty="0" err="1" smtClean="0">
                <a:latin typeface="Arial" pitchFamily="34" charset="0"/>
              </a:rPr>
              <a:t>الفعلى</a:t>
            </a:r>
            <a:endParaRPr lang="en-US" sz="4000" b="1" dirty="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2417"/>
                                        </p:tgtEl>
                                        <p:attrNameLst>
                                          <p:attrName>style.visibility</p:attrName>
                                        </p:attrNameLst>
                                      </p:cBhvr>
                                      <p:to>
                                        <p:strVal val="visible"/>
                                      </p:to>
                                    </p:set>
                                    <p:anim calcmode="lin" valueType="num">
                                      <p:cBhvr>
                                        <p:cTn id="7" dur="500" fill="hold"/>
                                        <p:tgtEl>
                                          <p:spTgt spid="57241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241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241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24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4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bg2">
              <a:lumMod val="50000"/>
            </a:schemeClr>
          </a:solidFill>
          <a:scene3d>
            <a:camera prst="orthographicFront"/>
            <a:lightRig rig="threePt" dir="t"/>
          </a:scene3d>
          <a:sp3d>
            <a:bevelT w="114300" prst="artDeco"/>
          </a:sp3d>
        </p:spPr>
        <p:txBody>
          <a:bodyPr>
            <a:normAutofit/>
          </a:bodyPr>
          <a:lstStyle/>
          <a:p>
            <a:pPr algn="ctr" rtl="1"/>
            <a:r>
              <a:rPr lang="ar-SA" sz="4000" dirty="0" smtClean="0"/>
              <a:t>2- المستندات الحقيقية المؤيدة للعمليات المثبتة بالدفاتر</a:t>
            </a:r>
            <a:endParaRPr lang="en-US" sz="4000" dirty="0">
              <a:solidFill>
                <a:schemeClr val="bg1"/>
              </a:solidFill>
              <a:cs typeface="PT Bold Heading" pitchFamily="2" charset="-78"/>
            </a:endParaRPr>
          </a:p>
        </p:txBody>
      </p:sp>
      <p:sp>
        <p:nvSpPr>
          <p:cNvPr id="3" name="Content Placeholder 2"/>
          <p:cNvSpPr>
            <a:spLocks noGrp="1"/>
          </p:cNvSpPr>
          <p:nvPr>
            <p:ph idx="1"/>
          </p:nvPr>
        </p:nvSpPr>
        <p:spPr>
          <a:xfrm>
            <a:off x="381000" y="1600200"/>
            <a:ext cx="8534400" cy="4953000"/>
          </a:xfrm>
          <a:solidFill>
            <a:srgbClr val="FF66FF"/>
          </a:solidFill>
        </p:spPr>
        <p:txBody>
          <a:bodyPr>
            <a:noAutofit/>
          </a:bodyPr>
          <a:lstStyle/>
          <a:p>
            <a:pPr marL="114300" indent="4763" algn="just" rtl="1">
              <a:buNone/>
            </a:pPr>
            <a:r>
              <a:rPr lang="ar-SA" sz="4000" b="1" dirty="0" smtClean="0">
                <a:latin typeface="Sakkal Majalla" pitchFamily="2" charset="-78"/>
                <a:cs typeface="Sakkal Majalla" pitchFamily="2" charset="-78"/>
              </a:rPr>
              <a:t>إن أول الخطوات التطبيقية للمحاسبة هي تسجيل العمليات في دفاتر وسجلات المشروع بطريقة منظمة ويعتبر وجود مستند مؤيد لكل عملية تسجيل أو قيد محاسبي هو الركن الأهم لهذه العملية ، ويجب أن نحفظ هذه المستندات بطريقة منظمة يسهل الرجوع إليها سواء للمراجع </a:t>
            </a:r>
            <a:r>
              <a:rPr lang="ar-SA" sz="4000" b="1" dirty="0" err="1" smtClean="0">
                <a:latin typeface="Sakkal Majalla" pitchFamily="2" charset="-78"/>
                <a:cs typeface="Sakkal Majalla" pitchFamily="2" charset="-78"/>
              </a:rPr>
              <a:t>الداخلى</a:t>
            </a:r>
            <a:r>
              <a:rPr lang="ar-SA" sz="4000" b="1" dirty="0" smtClean="0">
                <a:latin typeface="Sakkal Majalla" pitchFamily="2" charset="-78"/>
                <a:cs typeface="Sakkal Majalla" pitchFamily="2" charset="-78"/>
              </a:rPr>
              <a:t> أو المراجع الخارجي، وتضم المستندات أشكالاً وصوراً متعددة، </a:t>
            </a:r>
            <a:r>
              <a:rPr lang="ar-SA" sz="4000" b="1" dirty="0" err="1" smtClean="0">
                <a:latin typeface="Sakkal Majalla" pitchFamily="2" charset="-78"/>
                <a:cs typeface="Sakkal Majalla" pitchFamily="2" charset="-78"/>
              </a:rPr>
              <a:t>والتى</a:t>
            </a:r>
            <a:r>
              <a:rPr lang="ar-SA" sz="4000" b="1" dirty="0" smtClean="0">
                <a:latin typeface="Sakkal Majalla" pitchFamily="2" charset="-78"/>
                <a:cs typeface="Sakkal Majalla" pitchFamily="2" charset="-78"/>
              </a:rPr>
              <a:t> يكون بعضها خارجياً من الغير وبعضها  داخلياً يعد في المنشأة</a:t>
            </a:r>
            <a:endParaRPr lang="en-US" sz="40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txEl>
                                              <p:pRg st="0" end="0"/>
                                            </p:txEl>
                                          </p:spTgt>
                                        </p:tgtEl>
                                        <p:attrNameLst>
                                          <p:attrName>style.visibility</p:attrName>
                                        </p:attrNameLst>
                                      </p:cBhvr>
                                      <p:to>
                                        <p:strVal val="visible"/>
                                      </p:to>
                                    </p:set>
                                    <p:set>
                                      <p:cBhvr>
                                        <p:cTn id="7" dur="455" fill="hold">
                                          <p:stCondLst>
                                            <p:cond delay="0"/>
                                          </p:stCondLst>
                                        </p:cTn>
                                        <p:tgtEl>
                                          <p:spTgt spid="3">
                                            <p:txEl>
                                              <p:pRg st="0" end="0"/>
                                            </p:txEl>
                                          </p:spTgt>
                                        </p:tgtEl>
                                        <p:attrNameLst>
                                          <p:attrName>style.rotation</p:attrName>
                                        </p:attrNameLst>
                                      </p:cBhvr>
                                      <p:to>
                                        <p:strVal val="-45.0"/>
                                      </p:to>
                                    </p:set>
                                    <p:anim calcmode="lin" valueType="num">
                                      <p:cBhvr>
                                        <p:cTn id="8"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bg2">
              <a:lumMod val="50000"/>
            </a:schemeClr>
          </a:solidFill>
          <a:scene3d>
            <a:camera prst="orthographicFront"/>
            <a:lightRig rig="threePt" dir="t"/>
          </a:scene3d>
          <a:sp3d>
            <a:bevelT w="114300" prst="artDeco"/>
          </a:sp3d>
        </p:spPr>
        <p:txBody>
          <a:bodyPr>
            <a:normAutofit/>
          </a:bodyPr>
          <a:lstStyle/>
          <a:p>
            <a:pPr algn="ctr" rtl="1"/>
            <a:r>
              <a:rPr lang="ar-SA" sz="4000" dirty="0" smtClean="0">
                <a:latin typeface="Arial" pitchFamily="34" charset="0"/>
                <a:cs typeface="Arial" pitchFamily="34" charset="0"/>
              </a:rPr>
              <a:t>3- </a:t>
            </a:r>
            <a:r>
              <a:rPr lang="ar-SA" sz="4000" dirty="0" err="1" smtClean="0">
                <a:latin typeface="Arial" pitchFamily="34" charset="0"/>
                <a:cs typeface="Arial" pitchFamily="34" charset="0"/>
              </a:rPr>
              <a:t>الاقرارات</a:t>
            </a:r>
            <a:r>
              <a:rPr lang="ar-SA" sz="4000" dirty="0" smtClean="0">
                <a:latin typeface="Arial" pitchFamily="34" charset="0"/>
                <a:cs typeface="Arial" pitchFamily="34" charset="0"/>
              </a:rPr>
              <a:t> المكتوبة من الغير ( المصادقات) </a:t>
            </a:r>
            <a:endParaRPr lang="en-US" sz="4000" dirty="0">
              <a:solidFill>
                <a:schemeClr val="bg1"/>
              </a:solidFill>
              <a:latin typeface="Arial" pitchFamily="34" charset="0"/>
              <a:cs typeface="Arial" pitchFamily="34" charset="0"/>
            </a:endParaRPr>
          </a:p>
        </p:txBody>
      </p:sp>
      <p:sp>
        <p:nvSpPr>
          <p:cNvPr id="3" name="Content Placeholder 2"/>
          <p:cNvSpPr>
            <a:spLocks noGrp="1"/>
          </p:cNvSpPr>
          <p:nvPr>
            <p:ph idx="1"/>
          </p:nvPr>
        </p:nvSpPr>
        <p:spPr>
          <a:xfrm>
            <a:off x="228600" y="1828800"/>
            <a:ext cx="8534400" cy="4191000"/>
          </a:xfrm>
          <a:solidFill>
            <a:srgbClr val="FF66FF"/>
          </a:solidFill>
        </p:spPr>
        <p:txBody>
          <a:bodyPr>
            <a:noAutofit/>
          </a:bodyPr>
          <a:lstStyle/>
          <a:p>
            <a:pPr marL="114300" indent="4763" algn="just" rtl="1">
              <a:buNone/>
            </a:pPr>
            <a:r>
              <a:rPr lang="ar-SA" sz="4400" b="1" dirty="0" smtClean="0">
                <a:latin typeface="Sakkal Majalla" pitchFamily="2" charset="-78"/>
                <a:cs typeface="Sakkal Majalla" pitchFamily="2" charset="-78"/>
              </a:rPr>
              <a:t>المصادقة هي إقرار صادر من الغير ( مديناً كان أم دائناً) يقر فيه بصحة أو عدم صحة رصيده ( مديناً أم دائناً) طرف المنشأة محل المراجعة، وهي من الأدلة أو القرائن </a:t>
            </a:r>
            <a:r>
              <a:rPr lang="ar-SA" sz="4400" b="1" dirty="0" err="1" smtClean="0">
                <a:latin typeface="Sakkal Majalla" pitchFamily="2" charset="-78"/>
                <a:cs typeface="Sakkal Majalla" pitchFamily="2" charset="-78"/>
              </a:rPr>
              <a:t>التى</a:t>
            </a:r>
            <a:r>
              <a:rPr lang="ar-SA" sz="4400" b="1" dirty="0" smtClean="0">
                <a:latin typeface="Sakkal Majalla" pitchFamily="2" charset="-78"/>
                <a:cs typeface="Sakkal Majalla" pitchFamily="2" charset="-78"/>
              </a:rPr>
              <a:t> يعتمد عليها مراجع الحسابات للحكم على صحة بعض أرصدة الحسابات </a:t>
            </a:r>
            <a:r>
              <a:rPr lang="ar-SA" sz="4400" b="1" dirty="0" err="1" smtClean="0">
                <a:latin typeface="Sakkal Majalla" pitchFamily="2" charset="-78"/>
                <a:cs typeface="Sakkal Majalla" pitchFamily="2" charset="-78"/>
              </a:rPr>
              <a:t>المثبته</a:t>
            </a:r>
            <a:r>
              <a:rPr lang="ar-SA" sz="4400" b="1" dirty="0" smtClean="0">
                <a:latin typeface="Sakkal Majalla" pitchFamily="2" charset="-78"/>
                <a:cs typeface="Sakkal Majalla" pitchFamily="2" charset="-78"/>
              </a:rPr>
              <a:t> بدفاتر وسجلات المنشأة.</a:t>
            </a:r>
            <a:endParaRPr lang="en-US" sz="44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txEl>
                                              <p:pRg st="0" end="0"/>
                                            </p:txEl>
                                          </p:spTgt>
                                        </p:tgtEl>
                                        <p:attrNameLst>
                                          <p:attrName>style.visibility</p:attrName>
                                        </p:attrNameLst>
                                      </p:cBhvr>
                                      <p:to>
                                        <p:strVal val="visible"/>
                                      </p:to>
                                    </p:set>
                                    <p:set>
                                      <p:cBhvr>
                                        <p:cTn id="7" dur="455" fill="hold">
                                          <p:stCondLst>
                                            <p:cond delay="0"/>
                                          </p:stCondLst>
                                        </p:cTn>
                                        <p:tgtEl>
                                          <p:spTgt spid="3">
                                            <p:txEl>
                                              <p:pRg st="0" end="0"/>
                                            </p:txEl>
                                          </p:spTgt>
                                        </p:tgtEl>
                                        <p:attrNameLst>
                                          <p:attrName>style.rotation</p:attrName>
                                        </p:attrNameLst>
                                      </p:cBhvr>
                                      <p:to>
                                        <p:strVal val="-45.0"/>
                                      </p:to>
                                    </p:set>
                                    <p:anim calcmode="lin" valueType="num">
                                      <p:cBhvr>
                                        <p:cTn id="8"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3.xml><?xml version="1.0" encoding="utf-8"?>
<a:theme xmlns:a="http://schemas.openxmlformats.org/drawingml/2006/main" name="1_Verve">
  <a:themeElements>
    <a:clrScheme name="Custom 2">
      <a:dk1>
        <a:srgbClr val="FFE947"/>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6666</TotalTime>
  <Words>1546</Words>
  <Application>Microsoft Office PowerPoint</Application>
  <PresentationFormat>On-screen Show (4:3)</PresentationFormat>
  <Paragraphs>84</Paragraphs>
  <Slides>35</Slides>
  <Notes>3</Notes>
  <HiddenSlides>0</HiddenSlides>
  <MMClips>0</MMClips>
  <ScaleCrop>false</ScaleCrop>
  <HeadingPairs>
    <vt:vector size="4" baseType="variant">
      <vt:variant>
        <vt:lpstr>Theme</vt:lpstr>
      </vt:variant>
      <vt:variant>
        <vt:i4>3</vt:i4>
      </vt:variant>
      <vt:variant>
        <vt:lpstr>Slide Titles</vt:lpstr>
      </vt:variant>
      <vt:variant>
        <vt:i4>35</vt:i4>
      </vt:variant>
    </vt:vector>
  </HeadingPairs>
  <TitlesOfParts>
    <vt:vector size="38" baseType="lpstr">
      <vt:lpstr>Office Theme</vt:lpstr>
      <vt:lpstr>Module</vt:lpstr>
      <vt:lpstr>1_Verve</vt:lpstr>
      <vt:lpstr>PowerPoint Presentation</vt:lpstr>
      <vt:lpstr>PowerPoint Presentation</vt:lpstr>
      <vt:lpstr>أهم أنواع أدلة الإثبات في المراجعة تتمثل فى الآتى:</vt:lpstr>
      <vt:lpstr> وسنتناول أنواع أدلة الإثبات بالتفصيل التالي:</vt:lpstr>
      <vt:lpstr>1- الوجود الفعلي</vt:lpstr>
      <vt:lpstr>PowerPoint Presentation</vt:lpstr>
      <vt:lpstr>PowerPoint Presentation</vt:lpstr>
      <vt:lpstr>2- المستندات الحقيقية المؤيدة للعمليات المثبتة بالدفاتر</vt:lpstr>
      <vt:lpstr>3- الاقرارات المكتوبة من الغير ( المصادقات) </vt:lpstr>
      <vt:lpstr>4- الشهادات من إدارة المنشأة</vt:lpstr>
      <vt:lpstr>PowerPoint Presentation</vt:lpstr>
      <vt:lpstr>5- وجود نظام سليم للمراقبة الداخلية</vt:lpstr>
      <vt:lpstr>6- العمليات اللاحقة لتاريخ قفل الحسابات</vt:lpstr>
      <vt:lpstr>7- مدى الدقة الحسابية للعمليات المثبتة بالدفاتر</vt:lpstr>
      <vt:lpstr>8- المقارنات والأوزان النسبية والنسب المالية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ولكم خالص شكري</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ALI SAHIUNY</cp:lastModifiedBy>
  <cp:revision>1163</cp:revision>
  <cp:lastPrinted>1601-01-01T00:00:00Z</cp:lastPrinted>
  <dcterms:created xsi:type="dcterms:W3CDTF">1601-01-01T00:00:00Z</dcterms:created>
  <dcterms:modified xsi:type="dcterms:W3CDTF">2021-05-23T17:14:05Z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