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38" r:id="rId1"/>
    <p:sldMasterId id="2147484030" r:id="rId2"/>
    <p:sldMasterId id="2147484114" r:id="rId3"/>
    <p:sldMasterId id="2147484138" r:id="rId4"/>
  </p:sldMasterIdLst>
  <p:notesMasterIdLst>
    <p:notesMasterId r:id="rId36"/>
  </p:notesMasterIdLst>
  <p:handoutMasterIdLst>
    <p:handoutMasterId r:id="rId37"/>
  </p:handoutMasterIdLst>
  <p:sldIdLst>
    <p:sldId id="294" r:id="rId5"/>
    <p:sldId id="667" r:id="rId6"/>
    <p:sldId id="668" r:id="rId7"/>
    <p:sldId id="666" r:id="rId8"/>
    <p:sldId id="669" r:id="rId9"/>
    <p:sldId id="670" r:id="rId10"/>
    <p:sldId id="680" r:id="rId11"/>
    <p:sldId id="671" r:id="rId12"/>
    <p:sldId id="673" r:id="rId13"/>
    <p:sldId id="674" r:id="rId14"/>
    <p:sldId id="578" r:id="rId15"/>
    <p:sldId id="584" r:id="rId16"/>
    <p:sldId id="515" r:id="rId17"/>
    <p:sldId id="543" r:id="rId18"/>
    <p:sldId id="661" r:id="rId19"/>
    <p:sldId id="586" r:id="rId20"/>
    <p:sldId id="588" r:id="rId21"/>
    <p:sldId id="587" r:id="rId22"/>
    <p:sldId id="589" r:id="rId23"/>
    <p:sldId id="592" r:id="rId24"/>
    <p:sldId id="593" r:id="rId25"/>
    <p:sldId id="595" r:id="rId26"/>
    <p:sldId id="596" r:id="rId27"/>
    <p:sldId id="594" r:id="rId28"/>
    <p:sldId id="598" r:id="rId29"/>
    <p:sldId id="665" r:id="rId30"/>
    <p:sldId id="599" r:id="rId31"/>
    <p:sldId id="600" r:id="rId32"/>
    <p:sldId id="662" r:id="rId33"/>
    <p:sldId id="663" r:id="rId34"/>
    <p:sldId id="572" r:id="rId35"/>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Edwardian Script ITC" pitchFamily="66" charset="0"/>
        <a:ea typeface="+mn-ea"/>
        <a:cs typeface="Arial" pitchFamily="34" charset="0"/>
      </a:defRPr>
    </a:lvl1pPr>
    <a:lvl2pPr marL="457200" algn="r" rtl="1" fontAlgn="base">
      <a:spcBef>
        <a:spcPct val="0"/>
      </a:spcBef>
      <a:spcAft>
        <a:spcPct val="0"/>
      </a:spcAft>
      <a:defRPr kern="1200">
        <a:solidFill>
          <a:schemeClr val="tx1"/>
        </a:solidFill>
        <a:latin typeface="Edwardian Script ITC" pitchFamily="66" charset="0"/>
        <a:ea typeface="+mn-ea"/>
        <a:cs typeface="Arial" pitchFamily="34" charset="0"/>
      </a:defRPr>
    </a:lvl2pPr>
    <a:lvl3pPr marL="914400" algn="r" rtl="1" fontAlgn="base">
      <a:spcBef>
        <a:spcPct val="0"/>
      </a:spcBef>
      <a:spcAft>
        <a:spcPct val="0"/>
      </a:spcAft>
      <a:defRPr kern="1200">
        <a:solidFill>
          <a:schemeClr val="tx1"/>
        </a:solidFill>
        <a:latin typeface="Edwardian Script ITC" pitchFamily="66" charset="0"/>
        <a:ea typeface="+mn-ea"/>
        <a:cs typeface="Arial" pitchFamily="34" charset="0"/>
      </a:defRPr>
    </a:lvl3pPr>
    <a:lvl4pPr marL="1371600" algn="r" rtl="1" fontAlgn="base">
      <a:spcBef>
        <a:spcPct val="0"/>
      </a:spcBef>
      <a:spcAft>
        <a:spcPct val="0"/>
      </a:spcAft>
      <a:defRPr kern="1200">
        <a:solidFill>
          <a:schemeClr val="tx1"/>
        </a:solidFill>
        <a:latin typeface="Edwardian Script ITC" pitchFamily="66" charset="0"/>
        <a:ea typeface="+mn-ea"/>
        <a:cs typeface="Arial" pitchFamily="34" charset="0"/>
      </a:defRPr>
    </a:lvl4pPr>
    <a:lvl5pPr marL="1828800" algn="r" rtl="1" fontAlgn="base">
      <a:spcBef>
        <a:spcPct val="0"/>
      </a:spcBef>
      <a:spcAft>
        <a:spcPct val="0"/>
      </a:spcAft>
      <a:defRPr kern="1200">
        <a:solidFill>
          <a:schemeClr val="tx1"/>
        </a:solidFill>
        <a:latin typeface="Edwardian Script ITC" pitchFamily="66" charset="0"/>
        <a:ea typeface="+mn-ea"/>
        <a:cs typeface="Arial" pitchFamily="34" charset="0"/>
      </a:defRPr>
    </a:lvl5pPr>
    <a:lvl6pPr marL="2286000" algn="l" defTabSz="914400" rtl="0" eaLnBrk="1" latinLnBrk="0" hangingPunct="1">
      <a:defRPr kern="1200">
        <a:solidFill>
          <a:schemeClr val="tx1"/>
        </a:solidFill>
        <a:latin typeface="Edwardian Script ITC" pitchFamily="66" charset="0"/>
        <a:ea typeface="+mn-ea"/>
        <a:cs typeface="Arial" pitchFamily="34" charset="0"/>
      </a:defRPr>
    </a:lvl6pPr>
    <a:lvl7pPr marL="2743200" algn="l" defTabSz="914400" rtl="0" eaLnBrk="1" latinLnBrk="0" hangingPunct="1">
      <a:defRPr kern="1200">
        <a:solidFill>
          <a:schemeClr val="tx1"/>
        </a:solidFill>
        <a:latin typeface="Edwardian Script ITC" pitchFamily="66" charset="0"/>
        <a:ea typeface="+mn-ea"/>
        <a:cs typeface="Arial" pitchFamily="34" charset="0"/>
      </a:defRPr>
    </a:lvl7pPr>
    <a:lvl8pPr marL="3200400" algn="l" defTabSz="914400" rtl="0" eaLnBrk="1" latinLnBrk="0" hangingPunct="1">
      <a:defRPr kern="1200">
        <a:solidFill>
          <a:schemeClr val="tx1"/>
        </a:solidFill>
        <a:latin typeface="Edwardian Script ITC" pitchFamily="66" charset="0"/>
        <a:ea typeface="+mn-ea"/>
        <a:cs typeface="Arial" pitchFamily="34" charset="0"/>
      </a:defRPr>
    </a:lvl8pPr>
    <a:lvl9pPr marL="3657600" algn="l" defTabSz="914400" rtl="0" eaLnBrk="1" latinLnBrk="0" hangingPunct="1">
      <a:defRPr kern="1200">
        <a:solidFill>
          <a:schemeClr val="tx1"/>
        </a:solidFill>
        <a:latin typeface="Edwardian Script ITC" pitchFamily="66"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FFFF00"/>
    <a:srgbClr val="66FF33"/>
    <a:srgbClr val="000000"/>
    <a:srgbClr val="006600"/>
    <a:srgbClr val="DD9FAF"/>
    <a:srgbClr val="A9C6FF"/>
    <a:srgbClr val="FF66FF"/>
    <a:srgbClr val="FF6600"/>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0157" autoAdjust="0"/>
    <p:restoredTop sz="94180" autoAdjust="0"/>
  </p:normalViewPr>
  <p:slideViewPr>
    <p:cSldViewPr>
      <p:cViewPr>
        <p:scale>
          <a:sx n="50" d="100"/>
          <a:sy n="50" d="100"/>
        </p:scale>
        <p:origin x="-1698" y="-522"/>
      </p:cViewPr>
      <p:guideLst>
        <p:guide orient="horz" pos="2160"/>
        <p:guide pos="2880"/>
      </p:guideLst>
    </p:cSldViewPr>
  </p:slideViewPr>
  <p:outlineViewPr>
    <p:cViewPr>
      <p:scale>
        <a:sx n="33" d="100"/>
        <a:sy n="33" d="100"/>
      </p:scale>
      <p:origin x="0" y="3114"/>
    </p:cViewPr>
  </p:outlineViewPr>
  <p:notesTextViewPr>
    <p:cViewPr>
      <p:scale>
        <a:sx n="100" d="100"/>
        <a:sy n="100" d="100"/>
      </p:scale>
      <p:origin x="0" y="0"/>
    </p:cViewPr>
  </p:notesTextViewPr>
  <p:sorterViewPr>
    <p:cViewPr>
      <p:scale>
        <a:sx n="48" d="100"/>
        <a:sy n="48" d="100"/>
      </p:scale>
      <p:origin x="0" y="1770"/>
    </p:cViewPr>
  </p:sorterViewPr>
  <p:notesViewPr>
    <p:cSldViewPr>
      <p:cViewPr varScale="1">
        <p:scale>
          <a:sx n="53" d="100"/>
          <a:sy n="53" d="100"/>
        </p:scale>
        <p:origin x="-1842" y="-102"/>
      </p:cViewPr>
      <p:guideLst>
        <p:guide orient="horz" pos="2880"/>
        <p:guide pos="2160"/>
      </p:guideLst>
    </p:cSldViewPr>
  </p:notesViewPr>
  <p:gridSpacing cx="75895" cy="75895"/>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3965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pitchFamily="34" charset="0"/>
                <a:cs typeface="Arial" pitchFamily="34" charset="0"/>
              </a:defRPr>
            </a:lvl1pPr>
          </a:lstStyle>
          <a:p>
            <a:pPr>
              <a:defRPr/>
            </a:pPr>
            <a:endParaRPr lang="en-US"/>
          </a:p>
        </p:txBody>
      </p:sp>
      <p:sp>
        <p:nvSpPr>
          <p:cNvPr id="593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cs typeface="Arial" pitchFamily="34" charset="0"/>
              </a:defRPr>
            </a:lvl1pPr>
          </a:lstStyle>
          <a:p>
            <a:pPr>
              <a:defRPr/>
            </a:pPr>
            <a:endParaRPr lang="en-US"/>
          </a:p>
        </p:txBody>
      </p:sp>
      <p:sp>
        <p:nvSpPr>
          <p:cNvPr id="389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93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93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pitchFamily="34" charset="0"/>
                <a:cs typeface="Arial" pitchFamily="34" charset="0"/>
              </a:defRPr>
            </a:lvl1pPr>
          </a:lstStyle>
          <a:p>
            <a:pPr>
              <a:defRPr/>
            </a:pPr>
            <a:endParaRPr lang="en-US"/>
          </a:p>
        </p:txBody>
      </p:sp>
      <p:sp>
        <p:nvSpPr>
          <p:cNvPr id="593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cs typeface="Arial" pitchFamily="34" charset="0"/>
              </a:defRPr>
            </a:lvl1pPr>
          </a:lstStyle>
          <a:p>
            <a:pPr>
              <a:defRPr/>
            </a:pPr>
            <a:fld id="{DC385046-1F00-493C-9ACD-F5374566A98A}" type="slidenum">
              <a:rPr lang="en-US"/>
              <a:pPr>
                <a:defRPr/>
              </a:pPr>
              <a:t>‹#›</a:t>
            </a:fld>
            <a:endParaRPr lang="en-US"/>
          </a:p>
        </p:txBody>
      </p:sp>
    </p:spTree>
    <p:extLst>
      <p:ext uri="{BB962C8B-B14F-4D97-AF65-F5344CB8AC3E}">
        <p14:creationId xmlns:p14="http://schemas.microsoft.com/office/powerpoint/2010/main" val="1676304167"/>
      </p:ext>
    </p:extLst>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572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144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3716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288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E13D4CA0-F2F1-4744-B203-8BC7DA97C715}" type="slidenum">
              <a:rPr lang="en-US" smtClean="0"/>
              <a:pPr/>
              <a:t>1</a:t>
            </a:fld>
            <a:endParaRPr lang="en-US"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E13D4CA0-F2F1-4744-B203-8BC7DA97C715}" type="slidenum">
              <a:rPr lang="en-US" smtClean="0"/>
              <a:pPr/>
              <a:t>2</a:t>
            </a:fld>
            <a:endParaRPr lang="en-US"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E13D4CA0-F2F1-4744-B203-8BC7DA97C715}" type="slidenum">
              <a:rPr lang="en-US" smtClean="0"/>
              <a:pPr/>
              <a:t>11</a:t>
            </a:fld>
            <a:endParaRPr lang="en-US"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2C20615-2EEB-4200-841C-3868CFEB8318}"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79BC50-87AC-4350-9CB0-BCB8A6CB7796}"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53D9A44-12AB-4790-AEA6-3D8F381DF98B}" type="slidenum">
              <a:rPr lang="en-US" smtClean="0"/>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2C20615-2EEB-4200-841C-3868CFEB8318}" type="slidenum">
              <a:rPr lang="en-US" smtClean="0"/>
              <a:pPr>
                <a:defRPr/>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8484A06-91F3-4673-8094-9DA69091EE72}" type="slidenum">
              <a:rPr lang="en-US" smtClean="0"/>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9F04618-FE45-4A7F-BC08-06DB9B228A8D}"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7AFF20F4-3163-40D5-8669-28F0D655234D}" type="slidenum">
              <a:rPr lang="en-US" smtClean="0"/>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F523D27E-7DA3-448A-B1E9-6BB2FB7A786C}" type="slidenum">
              <a:rPr lang="en-US" smtClean="0"/>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795EDCDF-2394-4A21-92FA-CBA54C7C5372}" type="slidenum">
              <a:rPr lang="en-US" smtClean="0"/>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97B052AD-D30C-4935-8D8A-5DB7F4647FBB}" type="slidenum">
              <a:rPr lang="en-US" smtClean="0"/>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93F67A-1804-4D7F-8C02-038552F49CCD}" type="slidenum">
              <a:rPr lang="en-US" smtClean="0"/>
              <a:pPr>
                <a:defRPr/>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8484A06-91F3-4673-8094-9DA69091EE72}" type="slidenum">
              <a:rPr lang="en-US" smtClean="0"/>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pPr>
              <a:defRPr/>
            </a:pPr>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pPr>
              <a:defRPr/>
            </a:pPr>
            <a:endParaRPr lang="en-US"/>
          </a:p>
        </p:txBody>
      </p:sp>
      <p:sp>
        <p:nvSpPr>
          <p:cNvPr id="7" name="Slide Number Placeholder 6"/>
          <p:cNvSpPr>
            <a:spLocks noGrp="1"/>
          </p:cNvSpPr>
          <p:nvPr>
            <p:ph type="sldNum" sz="quarter" idx="12"/>
          </p:nvPr>
        </p:nvSpPr>
        <p:spPr>
          <a:xfrm>
            <a:off x="8339328" y="1170432"/>
            <a:ext cx="733864" cy="201168"/>
          </a:xfrm>
        </p:spPr>
        <p:txBody>
          <a:bodyPr/>
          <a:lstStyle/>
          <a:p>
            <a:pPr>
              <a:defRPr/>
            </a:pPr>
            <a:fld id="{3917C20A-23E8-436A-9EAD-56B7A9E19741}"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79BC50-87AC-4350-9CB0-BCB8A6CB7796}" type="slidenum">
              <a:rPr lang="en-US" smtClean="0"/>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a:xfrm>
            <a:off x="2640597" y="6377459"/>
            <a:ext cx="3836404" cy="365125"/>
          </a:xfrm>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53D9A44-12AB-4790-AEA6-3D8F381DF98B}" type="slidenum">
              <a:rPr lang="en-US" smtClean="0"/>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pPr>
              <a:defRPr/>
            </a:pPr>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pPr>
              <a:defRPr/>
            </a:pPr>
            <a:fld id="{12C20615-2EEB-4200-841C-3868CFEB8318}" type="slidenum">
              <a:rPr lang="en-US" smtClean="0"/>
              <a:pPr>
                <a:defRPr/>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pPr>
              <a:defRPr/>
            </a:pPr>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A8484A06-91F3-4673-8094-9DA69091EE72}" type="slidenum">
              <a:rPr lang="en-US" smtClean="0"/>
              <a:pPr>
                <a:defRPr/>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pPr>
              <a:defRPr/>
            </a:pPr>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pPr>
              <a:defRPr/>
            </a:pPr>
            <a:fld id="{19F04618-FE45-4A7F-BC08-06DB9B228A8D}" type="slidenum">
              <a:rPr lang="en-US" smtClean="0"/>
              <a:pPr>
                <a:defRPr/>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pPr>
              <a:defRPr/>
            </a:pPr>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pPr>
              <a:defRPr/>
            </a:pPr>
            <a:fld id="{7AFF20F4-3163-40D5-8669-28F0D655234D}" type="slidenum">
              <a:rPr lang="en-US" smtClean="0"/>
              <a:pPr>
                <a:defRPr/>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endParaRPr lang="en-US"/>
          </a:p>
        </p:txBody>
      </p:sp>
      <p:sp>
        <p:nvSpPr>
          <p:cNvPr id="8" name="Footer Placeholder 7"/>
          <p:cNvSpPr>
            <a:spLocks noGrp="1"/>
          </p:cNvSpPr>
          <p:nvPr>
            <p:ph type="ftr" sz="quarter" idx="11"/>
          </p:nvPr>
        </p:nvSpPr>
        <p:spPr/>
        <p:txBody>
          <a:bodyPr/>
          <a:lstStyle>
            <a:extLst/>
          </a:lstStyle>
          <a:p>
            <a:pPr>
              <a:defRPr/>
            </a:pPr>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pPr>
              <a:defRPr/>
            </a:pPr>
            <a:fld id="{F523D27E-7DA3-448A-B1E9-6BB2FB7A786C}" type="slidenum">
              <a:rPr lang="en-US" smtClean="0"/>
              <a:pPr>
                <a:defRPr/>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pPr>
              <a:defRPr/>
            </a:pPr>
            <a:endParaRPr lang="en-US"/>
          </a:p>
        </p:txBody>
      </p:sp>
      <p:sp>
        <p:nvSpPr>
          <p:cNvPr id="4" name="Footer Placeholder 3"/>
          <p:cNvSpPr>
            <a:spLocks noGrp="1"/>
          </p:cNvSpPr>
          <p:nvPr>
            <p:ph type="ftr" sz="quarter" idx="11"/>
          </p:nvPr>
        </p:nvSpPr>
        <p:spPr/>
        <p:txBody>
          <a:bodyPr/>
          <a:lstStyle>
            <a:extLst/>
          </a:lstStyle>
          <a:p>
            <a:pPr>
              <a:defRPr/>
            </a:pPr>
            <a:endParaRPr lang="en-US"/>
          </a:p>
        </p:txBody>
      </p:sp>
      <p:sp>
        <p:nvSpPr>
          <p:cNvPr id="5" name="Slide Number Placeholder 4"/>
          <p:cNvSpPr>
            <a:spLocks noGrp="1"/>
          </p:cNvSpPr>
          <p:nvPr>
            <p:ph type="sldNum" sz="quarter" idx="12"/>
          </p:nvPr>
        </p:nvSpPr>
        <p:spPr/>
        <p:txBody>
          <a:bodyPr/>
          <a:lstStyle>
            <a:extLst/>
          </a:lstStyle>
          <a:p>
            <a:pPr>
              <a:defRPr/>
            </a:pPr>
            <a:fld id="{795EDCDF-2394-4A21-92FA-CBA54C7C5372}" type="slidenum">
              <a:rPr lang="en-US" smtClean="0"/>
              <a:pPr>
                <a:defRPr/>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endParaRPr lang="en-US"/>
          </a:p>
        </p:txBody>
      </p:sp>
      <p:sp>
        <p:nvSpPr>
          <p:cNvPr id="3" name="Footer Placeholder 2"/>
          <p:cNvSpPr>
            <a:spLocks noGrp="1"/>
          </p:cNvSpPr>
          <p:nvPr>
            <p:ph type="ftr" sz="quarter" idx="11"/>
          </p:nvPr>
        </p:nvSpPr>
        <p:spPr/>
        <p:txBody>
          <a:bodyPr/>
          <a:lstStyle>
            <a:extLst/>
          </a:lstStyle>
          <a:p>
            <a:pPr>
              <a:defRPr/>
            </a:pPr>
            <a:endParaRPr lang="en-US"/>
          </a:p>
        </p:txBody>
      </p:sp>
      <p:sp>
        <p:nvSpPr>
          <p:cNvPr id="4" name="Slide Number Placeholder 3"/>
          <p:cNvSpPr>
            <a:spLocks noGrp="1"/>
          </p:cNvSpPr>
          <p:nvPr>
            <p:ph type="sldNum" sz="quarter" idx="12"/>
          </p:nvPr>
        </p:nvSpPr>
        <p:spPr/>
        <p:txBody>
          <a:bodyPr/>
          <a:lstStyle>
            <a:extLst/>
          </a:lstStyle>
          <a:p>
            <a:pPr>
              <a:defRPr/>
            </a:pPr>
            <a:fld id="{97B052AD-D30C-4935-8D8A-5DB7F4647FBB}"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9F04618-FE45-4A7F-BC08-06DB9B228A8D}" type="slidenum">
              <a:rPr lang="en-US" smtClean="0"/>
              <a:pPr>
                <a:defRPr/>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pPr>
              <a:defRPr/>
            </a:pPr>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pPr>
              <a:defRPr/>
            </a:pPr>
            <a:fld id="{4D93F67A-1804-4D7F-8C02-038552F49CCD}" type="slidenum">
              <a:rPr lang="en-US" smtClean="0"/>
              <a:pPr>
                <a:defRPr/>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pPr>
              <a:defRPr/>
            </a:pPr>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pPr>
              <a:defRPr/>
            </a:pPr>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pPr>
              <a:defRPr/>
            </a:pPr>
            <a:fld id="{3917C20A-23E8-436A-9EAD-56B7A9E19741}" type="slidenum">
              <a:rPr lang="en-US" smtClean="0"/>
              <a:pPr>
                <a:defRPr/>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pPr>
              <a:defRPr/>
            </a:pPr>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5F79BC50-87AC-4350-9CB0-BCB8A6CB7796}" type="slidenum">
              <a:rPr lang="en-US" smtClean="0"/>
              <a:pPr>
                <a:defRPr/>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C53D9A44-12AB-4790-AEA6-3D8F381DF98B}" type="slidenum">
              <a:rPr lang="en-US" smtClean="0"/>
              <a:pPr>
                <a:defRPr/>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pPr>
              <a:defRPr/>
            </a:pPr>
            <a:endParaRPr lang="en-US"/>
          </a:p>
        </p:txBody>
      </p:sp>
      <p:sp>
        <p:nvSpPr>
          <p:cNvPr id="5" name="عنصر نائب للتذييل 4"/>
          <p:cNvSpPr>
            <a:spLocks noGrp="1"/>
          </p:cNvSpPr>
          <p:nvPr>
            <p:ph type="ftr" sz="quarter" idx="11"/>
          </p:nvPr>
        </p:nvSpPr>
        <p:spPr/>
        <p:txBody>
          <a:bodyPr/>
          <a:lstStyle/>
          <a:p>
            <a:pPr>
              <a:defRPr/>
            </a:pPr>
            <a:endParaRPr lang="en-US"/>
          </a:p>
        </p:txBody>
      </p:sp>
      <p:sp>
        <p:nvSpPr>
          <p:cNvPr id="6" name="عنصر نائب لرقم الشريحة 5"/>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pPr>
              <a:defRPr/>
            </a:pPr>
            <a:endParaRPr lang="en-US"/>
          </a:p>
        </p:txBody>
      </p:sp>
      <p:sp>
        <p:nvSpPr>
          <p:cNvPr id="5" name="عنصر نائب للتذييل 4"/>
          <p:cNvSpPr>
            <a:spLocks noGrp="1"/>
          </p:cNvSpPr>
          <p:nvPr>
            <p:ph type="ftr" sz="quarter" idx="11"/>
          </p:nvPr>
        </p:nvSpPr>
        <p:spPr/>
        <p:txBody>
          <a:bodyPr/>
          <a:lstStyle/>
          <a:p>
            <a:pPr>
              <a:defRPr/>
            </a:pPr>
            <a:endParaRPr lang="en-US"/>
          </a:p>
        </p:txBody>
      </p:sp>
      <p:sp>
        <p:nvSpPr>
          <p:cNvPr id="6" name="عنصر نائب لرقم الشريحة 5"/>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pPr>
              <a:defRPr/>
            </a:pPr>
            <a:endParaRPr lang="en-US"/>
          </a:p>
        </p:txBody>
      </p:sp>
      <p:sp>
        <p:nvSpPr>
          <p:cNvPr id="5" name="عنصر نائب للتذييل 4"/>
          <p:cNvSpPr>
            <a:spLocks noGrp="1"/>
          </p:cNvSpPr>
          <p:nvPr>
            <p:ph type="ftr" sz="quarter" idx="11"/>
          </p:nvPr>
        </p:nvSpPr>
        <p:spPr/>
        <p:txBody>
          <a:bodyPr/>
          <a:lstStyle/>
          <a:p>
            <a:pPr>
              <a:defRPr/>
            </a:pPr>
            <a:endParaRPr lang="en-US"/>
          </a:p>
        </p:txBody>
      </p:sp>
      <p:sp>
        <p:nvSpPr>
          <p:cNvPr id="6" name="عنصر نائب لرقم الشريحة 5"/>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pPr>
              <a:defRPr/>
            </a:pPr>
            <a:endParaRPr lang="en-US"/>
          </a:p>
        </p:txBody>
      </p:sp>
      <p:sp>
        <p:nvSpPr>
          <p:cNvPr id="6" name="عنصر نائب للتذييل 5"/>
          <p:cNvSpPr>
            <a:spLocks noGrp="1"/>
          </p:cNvSpPr>
          <p:nvPr>
            <p:ph type="ftr" sz="quarter" idx="11"/>
          </p:nvPr>
        </p:nvSpPr>
        <p:spPr/>
        <p:txBody>
          <a:bodyPr/>
          <a:lstStyle/>
          <a:p>
            <a:pPr>
              <a:defRPr/>
            </a:pPr>
            <a:endParaRPr lang="en-US"/>
          </a:p>
        </p:txBody>
      </p:sp>
      <p:sp>
        <p:nvSpPr>
          <p:cNvPr id="7" name="عنصر نائب لرقم الشريحة 6"/>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pPr>
              <a:defRPr/>
            </a:pPr>
            <a:endParaRPr lang="en-US"/>
          </a:p>
        </p:txBody>
      </p:sp>
      <p:sp>
        <p:nvSpPr>
          <p:cNvPr id="8" name="عنصر نائب للتذييل 7"/>
          <p:cNvSpPr>
            <a:spLocks noGrp="1"/>
          </p:cNvSpPr>
          <p:nvPr>
            <p:ph type="ftr" sz="quarter" idx="11"/>
          </p:nvPr>
        </p:nvSpPr>
        <p:spPr/>
        <p:txBody>
          <a:bodyPr/>
          <a:lstStyle/>
          <a:p>
            <a:pPr>
              <a:defRPr/>
            </a:pPr>
            <a:endParaRPr lang="en-US"/>
          </a:p>
        </p:txBody>
      </p:sp>
      <p:sp>
        <p:nvSpPr>
          <p:cNvPr id="9" name="عنصر نائب لرقم الشريحة 8"/>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pPr>
              <a:defRPr/>
            </a:pPr>
            <a:endParaRPr lang="en-US"/>
          </a:p>
        </p:txBody>
      </p:sp>
      <p:sp>
        <p:nvSpPr>
          <p:cNvPr id="4" name="عنصر نائب للتذييل 3"/>
          <p:cNvSpPr>
            <a:spLocks noGrp="1"/>
          </p:cNvSpPr>
          <p:nvPr>
            <p:ph type="ftr" sz="quarter" idx="11"/>
          </p:nvPr>
        </p:nvSpPr>
        <p:spPr/>
        <p:txBody>
          <a:bodyPr/>
          <a:lstStyle/>
          <a:p>
            <a:pPr>
              <a:defRPr/>
            </a:pPr>
            <a:endParaRPr lang="en-US"/>
          </a:p>
        </p:txBody>
      </p:sp>
      <p:sp>
        <p:nvSpPr>
          <p:cNvPr id="5" name="عنصر نائب لرقم الشريحة 4"/>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7AFF20F4-3163-40D5-8669-28F0D655234D}" type="slidenum">
              <a:rPr lang="en-US" smtClean="0"/>
              <a:pPr>
                <a:defRPr/>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pPr>
              <a:defRPr/>
            </a:pPr>
            <a:endParaRPr lang="en-US"/>
          </a:p>
        </p:txBody>
      </p:sp>
      <p:sp>
        <p:nvSpPr>
          <p:cNvPr id="3" name="عنصر نائب للتذييل 2"/>
          <p:cNvSpPr>
            <a:spLocks noGrp="1"/>
          </p:cNvSpPr>
          <p:nvPr>
            <p:ph type="ftr" sz="quarter" idx="11"/>
          </p:nvPr>
        </p:nvSpPr>
        <p:spPr/>
        <p:txBody>
          <a:bodyPr/>
          <a:lstStyle/>
          <a:p>
            <a:pPr>
              <a:defRPr/>
            </a:pPr>
            <a:endParaRPr lang="en-US"/>
          </a:p>
        </p:txBody>
      </p:sp>
      <p:sp>
        <p:nvSpPr>
          <p:cNvPr id="4" name="عنصر نائب لرقم الشريحة 3"/>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pPr>
              <a:defRPr/>
            </a:pPr>
            <a:endParaRPr lang="en-US"/>
          </a:p>
        </p:txBody>
      </p:sp>
      <p:sp>
        <p:nvSpPr>
          <p:cNvPr id="6" name="عنصر نائب للتذييل 5"/>
          <p:cNvSpPr>
            <a:spLocks noGrp="1"/>
          </p:cNvSpPr>
          <p:nvPr>
            <p:ph type="ftr" sz="quarter" idx="11"/>
          </p:nvPr>
        </p:nvSpPr>
        <p:spPr/>
        <p:txBody>
          <a:bodyPr/>
          <a:lstStyle/>
          <a:p>
            <a:pPr>
              <a:defRPr/>
            </a:pPr>
            <a:endParaRPr lang="en-US"/>
          </a:p>
        </p:txBody>
      </p:sp>
      <p:sp>
        <p:nvSpPr>
          <p:cNvPr id="7" name="عنصر نائب لرقم الشريحة 6"/>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pPr>
              <a:defRPr/>
            </a:pPr>
            <a:endParaRPr lang="en-US"/>
          </a:p>
        </p:txBody>
      </p:sp>
      <p:sp>
        <p:nvSpPr>
          <p:cNvPr id="6" name="عنصر نائب للتذييل 5"/>
          <p:cNvSpPr>
            <a:spLocks noGrp="1"/>
          </p:cNvSpPr>
          <p:nvPr>
            <p:ph type="ftr" sz="quarter" idx="11"/>
          </p:nvPr>
        </p:nvSpPr>
        <p:spPr/>
        <p:txBody>
          <a:bodyPr/>
          <a:lstStyle/>
          <a:p>
            <a:pPr>
              <a:defRPr/>
            </a:pPr>
            <a:endParaRPr lang="en-US"/>
          </a:p>
        </p:txBody>
      </p:sp>
      <p:sp>
        <p:nvSpPr>
          <p:cNvPr id="7" name="عنصر نائب لرقم الشريحة 6"/>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pPr>
              <a:defRPr/>
            </a:pPr>
            <a:endParaRPr lang="en-US"/>
          </a:p>
        </p:txBody>
      </p:sp>
      <p:sp>
        <p:nvSpPr>
          <p:cNvPr id="5" name="عنصر نائب للتذييل 4"/>
          <p:cNvSpPr>
            <a:spLocks noGrp="1"/>
          </p:cNvSpPr>
          <p:nvPr>
            <p:ph type="ftr" sz="quarter" idx="11"/>
          </p:nvPr>
        </p:nvSpPr>
        <p:spPr/>
        <p:txBody>
          <a:bodyPr/>
          <a:lstStyle/>
          <a:p>
            <a:pPr>
              <a:defRPr/>
            </a:pPr>
            <a:endParaRPr lang="en-US"/>
          </a:p>
        </p:txBody>
      </p:sp>
      <p:sp>
        <p:nvSpPr>
          <p:cNvPr id="6" name="عنصر نائب لرقم الشريحة 5"/>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pPr>
              <a:defRPr/>
            </a:pPr>
            <a:endParaRPr lang="en-US"/>
          </a:p>
        </p:txBody>
      </p:sp>
      <p:sp>
        <p:nvSpPr>
          <p:cNvPr id="5" name="عنصر نائب للتذييل 4"/>
          <p:cNvSpPr>
            <a:spLocks noGrp="1"/>
          </p:cNvSpPr>
          <p:nvPr>
            <p:ph type="ftr" sz="quarter" idx="11"/>
          </p:nvPr>
        </p:nvSpPr>
        <p:spPr/>
        <p:txBody>
          <a:bodyPr/>
          <a:lstStyle/>
          <a:p>
            <a:pPr>
              <a:defRPr/>
            </a:pPr>
            <a:endParaRPr lang="en-US"/>
          </a:p>
        </p:txBody>
      </p:sp>
      <p:sp>
        <p:nvSpPr>
          <p:cNvPr id="6" name="عنصر نائب لرقم الشريحة 5"/>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F523D27E-7DA3-448A-B1E9-6BB2FB7A786C}"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795EDCDF-2394-4A21-92FA-CBA54C7C5372}"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97B052AD-D30C-4935-8D8A-5DB7F4647FBB}"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93F67A-1804-4D7F-8C02-038552F49CCD}"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3917C20A-23E8-436A-9EAD-56B7A9E19741}"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90530CB8-2FB2-408E-8C00-FF68A18781D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839" r:id="rId1"/>
    <p:sldLayoutId id="2147483840" r:id="rId2"/>
    <p:sldLayoutId id="2147483841" r:id="rId3"/>
    <p:sldLayoutId id="2147483842" r:id="rId4"/>
    <p:sldLayoutId id="2147483843" r:id="rId5"/>
    <p:sldLayoutId id="2147483844" r:id="rId6"/>
    <p:sldLayoutId id="2147483845" r:id="rId7"/>
    <p:sldLayoutId id="2147483846" r:id="rId8"/>
    <p:sldLayoutId id="2147483847" r:id="rId9"/>
    <p:sldLayoutId id="2147483848" r:id="rId10"/>
    <p:sldLayoutId id="214748384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pPr>
              <a:defRPr/>
            </a:pPr>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pPr>
              <a:defRPr/>
            </a:pPr>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pPr>
              <a:defRPr/>
            </a:pPr>
            <a:fld id="{90530CB8-2FB2-408E-8C00-FF68A18781D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4031" r:id="rId1"/>
    <p:sldLayoutId id="2147484032" r:id="rId2"/>
    <p:sldLayoutId id="2147484033" r:id="rId3"/>
    <p:sldLayoutId id="2147484034" r:id="rId4"/>
    <p:sldLayoutId id="2147484035" r:id="rId5"/>
    <p:sldLayoutId id="2147484036" r:id="rId6"/>
    <p:sldLayoutId id="2147484037" r:id="rId7"/>
    <p:sldLayoutId id="2147484038" r:id="rId8"/>
    <p:sldLayoutId id="2147484039" r:id="rId9"/>
    <p:sldLayoutId id="2147484040" r:id="rId10"/>
    <p:sldLayoutId id="214748404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pPr>
              <a:defRPr/>
            </a:pPr>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pPr>
              <a:defRPr/>
            </a:pPr>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pPr>
              <a:defRPr/>
            </a:pPr>
            <a:fld id="{90530CB8-2FB2-408E-8C00-FF68A18781D7}" type="slidenum">
              <a:rPr lang="en-US" smtClean="0"/>
              <a:pPr>
                <a:defRPr/>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4115" r:id="rId1"/>
    <p:sldLayoutId id="2147484116" r:id="rId2"/>
    <p:sldLayoutId id="2147484117" r:id="rId3"/>
    <p:sldLayoutId id="2147484118" r:id="rId4"/>
    <p:sldLayoutId id="2147484119" r:id="rId5"/>
    <p:sldLayoutId id="2147484120" r:id="rId6"/>
    <p:sldLayoutId id="2147484121" r:id="rId7"/>
    <p:sldLayoutId id="2147484122" r:id="rId8"/>
    <p:sldLayoutId id="2147484123" r:id="rId9"/>
    <p:sldLayoutId id="2147484124" r:id="rId10"/>
    <p:sldLayoutId id="2147484125" r:id="rId11"/>
  </p:sldLayoutIdLst>
  <p:txStyles>
    <p:titleStyle>
      <a:lvl1pPr marL="54864" algn="r" rtl="1"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r" rtl="1"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r" rtl="1"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r" rtl="1"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r" rtl="1"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r" rtl="1"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r" rtl="1"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r" rtl="1"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r" rtl="1"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r" rtl="1"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pPr>
              <a:defRPr/>
            </a:pPr>
            <a:endParaRPr lang="en-US"/>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pPr>
              <a:defRPr/>
            </a:pPr>
            <a:endParaRPr lang="en-US"/>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pPr>
              <a:defRPr/>
            </a:pPr>
            <a:fld id="{90530CB8-2FB2-408E-8C00-FF68A18781D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4139" r:id="rId1"/>
    <p:sldLayoutId id="2147484140" r:id="rId2"/>
    <p:sldLayoutId id="2147484141" r:id="rId3"/>
    <p:sldLayoutId id="2147484142" r:id="rId4"/>
    <p:sldLayoutId id="2147484143" r:id="rId5"/>
    <p:sldLayoutId id="2147484144" r:id="rId6"/>
    <p:sldLayoutId id="2147484145" r:id="rId7"/>
    <p:sldLayoutId id="2147484146" r:id="rId8"/>
    <p:sldLayoutId id="2147484147" r:id="rId9"/>
    <p:sldLayoutId id="2147484148" r:id="rId10"/>
    <p:sldLayoutId id="214748414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58371" name="Oval 3"/>
          <p:cNvSpPr>
            <a:spLocks noChangeArrowheads="1"/>
          </p:cNvSpPr>
          <p:nvPr/>
        </p:nvSpPr>
        <p:spPr bwMode="auto">
          <a:xfrm>
            <a:off x="381000" y="2057400"/>
            <a:ext cx="8458200" cy="2562225"/>
          </a:xfrm>
          <a:prstGeom prst="ellipse">
            <a:avLst/>
          </a:prstGeom>
          <a:solidFill>
            <a:srgbClr val="C00000"/>
          </a:solidFill>
          <a:ln w="76200" algn="ctr">
            <a:solidFill>
              <a:srgbClr val="FFCCFF"/>
            </a:solidFill>
            <a:round/>
            <a:headEnd/>
            <a:tailEnd/>
          </a:ln>
          <a:effectLst/>
        </p:spPr>
        <p:txBody>
          <a:bodyPr wrap="none" anchor="ctr"/>
          <a:lstStyle/>
          <a:p>
            <a:pPr marL="342900" indent="-342900" algn="ctr">
              <a:spcBef>
                <a:spcPct val="20000"/>
              </a:spcBef>
              <a:defRPr/>
            </a:pPr>
            <a:r>
              <a:rPr lang="ar-SA" sz="7200" b="1" dirty="0">
                <a:solidFill>
                  <a:schemeClr val="bg1"/>
                </a:solidFill>
                <a:effectLst>
                  <a:outerShdw blurRad="38100" dist="38100" dir="2700000" algn="tl">
                    <a:srgbClr val="000000"/>
                  </a:outerShdw>
                </a:effectLst>
                <a:latin typeface="Monotype Koufi" pitchFamily="2" charset="-78"/>
                <a:ea typeface="Monotype Koufi" pitchFamily="2" charset="-78"/>
                <a:cs typeface="Monotype Koufi" pitchFamily="2" charset="-78"/>
              </a:rPr>
              <a:t>بسم الله الرحمن الرحيم</a:t>
            </a:r>
            <a:endParaRPr lang="en-US" sz="7200" b="1" dirty="0">
              <a:solidFill>
                <a:schemeClr val="bg1"/>
              </a:solidFill>
              <a:effectLst>
                <a:outerShdw blurRad="38100" dist="38100" dir="2700000" algn="tl">
                  <a:srgbClr val="000000"/>
                </a:outerShdw>
              </a:effectLst>
              <a:latin typeface="Times New Roman" pitchFamily="18" charset="0"/>
              <a:ea typeface="Monotype Koufi" pitchFamily="2" charset="-78"/>
              <a:cs typeface="Monotype Koufi" pitchFamily="2" charset="-78"/>
            </a:endParaRPr>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58371"/>
                                        </p:tgtEl>
                                        <p:attrNameLst>
                                          <p:attrName>style.visibility</p:attrName>
                                        </p:attrNameLst>
                                      </p:cBhvr>
                                      <p:to>
                                        <p:strVal val="visible"/>
                                      </p:to>
                                    </p:set>
                                    <p:anim calcmode="lin" valueType="num">
                                      <p:cBhvr>
                                        <p:cTn id="7" dur="1000" fill="hold"/>
                                        <p:tgtEl>
                                          <p:spTgt spid="58371"/>
                                        </p:tgtEl>
                                        <p:attrNameLst>
                                          <p:attrName>ppt_w</p:attrName>
                                        </p:attrNameLst>
                                      </p:cBhvr>
                                      <p:tavLst>
                                        <p:tav tm="0">
                                          <p:val>
                                            <p:fltVal val="0"/>
                                          </p:val>
                                        </p:tav>
                                        <p:tav tm="100000">
                                          <p:val>
                                            <p:strVal val="#ppt_w"/>
                                          </p:val>
                                        </p:tav>
                                      </p:tavLst>
                                    </p:anim>
                                    <p:anim calcmode="lin" valueType="num">
                                      <p:cBhvr>
                                        <p:cTn id="8" dur="1000" fill="hold"/>
                                        <p:tgtEl>
                                          <p:spTgt spid="58371"/>
                                        </p:tgtEl>
                                        <p:attrNameLst>
                                          <p:attrName>ppt_h</p:attrName>
                                        </p:attrNameLst>
                                      </p:cBhvr>
                                      <p:tavLst>
                                        <p:tav tm="0">
                                          <p:val>
                                            <p:fltVal val="0"/>
                                          </p:val>
                                        </p:tav>
                                        <p:tav tm="100000">
                                          <p:val>
                                            <p:strVal val="#ppt_h"/>
                                          </p:val>
                                        </p:tav>
                                      </p:tavLst>
                                    </p:anim>
                                    <p:anim calcmode="lin" valueType="num">
                                      <p:cBhvr>
                                        <p:cTn id="9" dur="1000" fill="hold"/>
                                        <p:tgtEl>
                                          <p:spTgt spid="58371"/>
                                        </p:tgtEl>
                                        <p:attrNameLst>
                                          <p:attrName>ppt_x</p:attrName>
                                        </p:attrNameLst>
                                      </p:cBhvr>
                                      <p:tavLst>
                                        <p:tav tm="0">
                                          <p:val>
                                            <p:fltVal val="0.5"/>
                                          </p:val>
                                        </p:tav>
                                        <p:tav tm="100000">
                                          <p:val>
                                            <p:strVal val="#ppt_x"/>
                                          </p:val>
                                        </p:tav>
                                      </p:tavLst>
                                    </p:anim>
                                    <p:anim calcmode="lin" valueType="num">
                                      <p:cBhvr>
                                        <p:cTn id="10" dur="1000" fill="hold"/>
                                        <p:tgtEl>
                                          <p:spTgt spid="5837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animBg="1"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019800"/>
          </a:xfrm>
          <a:solidFill>
            <a:schemeClr val="bg1"/>
          </a:solidFill>
        </p:spPr>
        <p:txBody>
          <a:bodyPr>
            <a:noAutofit/>
          </a:bodyPr>
          <a:lstStyle/>
          <a:p>
            <a:pPr marL="57150" indent="-57150" algn="just">
              <a:buNone/>
            </a:pPr>
            <a:r>
              <a:rPr lang="ar-SA" sz="3600" b="1" dirty="0" smtClean="0"/>
              <a:t>اسم الطالب الحاصل على المؤهل المطلوب من سجل المحاسبين والمراجعين تحت التمرين إلى سجل المحاسبين والمراجعين أن يكون قد </a:t>
            </a:r>
            <a:r>
              <a:rPr lang="ar-SA" sz="3600" b="1" dirty="0" err="1" smtClean="0"/>
              <a:t>امضى</a:t>
            </a:r>
            <a:r>
              <a:rPr lang="ar-SA" sz="3600" b="1" dirty="0" smtClean="0"/>
              <a:t> مدة تمرين قدرها ثلاث سنوات على الأقل في أعمال المحاسبة والمراجعة، وليحقق التدريب العملي أهدافه فيشترط </a:t>
            </a:r>
            <a:r>
              <a:rPr lang="ar-SA" sz="3600" b="1" dirty="0" err="1" smtClean="0"/>
              <a:t>ان</a:t>
            </a:r>
            <a:r>
              <a:rPr lang="ar-SA" sz="3600" b="1" dirty="0" smtClean="0"/>
              <a:t> يكون الطالب قد زاول أعمال المحاسبة والمراجعة بصورة جدية وبدون انقطاع طوال المدة المحددة في مكتب احد المحاسبين أو المراجعين المقيدين في السجل وأن يعتمد التمرين شهادة من المحاسب أو المراجع الذي قضى الطالب مدة التمرين بمكتبه . </a:t>
            </a:r>
            <a:endParaRPr lang="en-US" sz="3600" b="1" dirty="0"/>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58371" name="Oval 3"/>
          <p:cNvSpPr>
            <a:spLocks noChangeArrowheads="1"/>
          </p:cNvSpPr>
          <p:nvPr/>
        </p:nvSpPr>
        <p:spPr bwMode="auto">
          <a:xfrm>
            <a:off x="381000" y="2057400"/>
            <a:ext cx="8458200" cy="2562225"/>
          </a:xfrm>
          <a:prstGeom prst="ellipse">
            <a:avLst/>
          </a:prstGeom>
          <a:solidFill>
            <a:srgbClr val="C00000"/>
          </a:solidFill>
          <a:ln w="76200" algn="ctr">
            <a:solidFill>
              <a:srgbClr val="FFCCFF"/>
            </a:solidFill>
            <a:round/>
            <a:headEnd/>
            <a:tailEnd/>
          </a:ln>
          <a:effectLst/>
        </p:spPr>
        <p:txBody>
          <a:bodyPr wrap="none" anchor="ctr"/>
          <a:lstStyle/>
          <a:p>
            <a:pPr marL="342900" indent="-342900" algn="ctr">
              <a:spcBef>
                <a:spcPct val="20000"/>
              </a:spcBef>
              <a:defRPr/>
            </a:pPr>
            <a:r>
              <a:rPr lang="ar-SA" sz="7200" b="1" dirty="0" smtClean="0">
                <a:solidFill>
                  <a:schemeClr val="bg1"/>
                </a:solidFill>
                <a:effectLst>
                  <a:outerShdw blurRad="38100" dist="38100" dir="2700000" algn="tl">
                    <a:srgbClr val="000000"/>
                  </a:outerShdw>
                </a:effectLst>
                <a:latin typeface="Monotype Koufi" pitchFamily="2" charset="-78"/>
                <a:ea typeface="Monotype Koufi" pitchFamily="2" charset="-78"/>
                <a:cs typeface="Monotype Koufi" pitchFamily="2" charset="-78"/>
              </a:rPr>
              <a:t>مسئولية </a:t>
            </a:r>
            <a:r>
              <a:rPr lang="ar-SA" sz="7200" b="1" dirty="0">
                <a:solidFill>
                  <a:schemeClr val="bg1"/>
                </a:solidFill>
                <a:effectLst>
                  <a:outerShdw blurRad="38100" dist="38100" dir="2700000" algn="tl">
                    <a:srgbClr val="000000"/>
                  </a:outerShdw>
                </a:effectLst>
                <a:latin typeface="Monotype Koufi" pitchFamily="2" charset="-78"/>
                <a:ea typeface="Monotype Koufi" pitchFamily="2" charset="-78"/>
                <a:cs typeface="Monotype Koufi" pitchFamily="2" charset="-78"/>
              </a:rPr>
              <a:t>مراجع الحسابات</a:t>
            </a:r>
            <a:endParaRPr lang="en-US" sz="7200" b="1" dirty="0">
              <a:solidFill>
                <a:schemeClr val="bg1"/>
              </a:solidFill>
              <a:effectLst>
                <a:outerShdw blurRad="38100" dist="38100" dir="2700000" algn="tl">
                  <a:srgbClr val="000000"/>
                </a:outerShdw>
              </a:effectLst>
              <a:latin typeface="Monotype Koufi" pitchFamily="2" charset="-78"/>
              <a:ea typeface="Monotype Koufi" pitchFamily="2" charset="-78"/>
              <a:cs typeface="Monotype Koufi" pitchFamily="2" charset="-78"/>
            </a:endParaRPr>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58371"/>
                                        </p:tgtEl>
                                        <p:attrNameLst>
                                          <p:attrName>style.visibility</p:attrName>
                                        </p:attrNameLst>
                                      </p:cBhvr>
                                      <p:to>
                                        <p:strVal val="visible"/>
                                      </p:to>
                                    </p:set>
                                    <p:anim calcmode="lin" valueType="num">
                                      <p:cBhvr>
                                        <p:cTn id="7" dur="1000" fill="hold"/>
                                        <p:tgtEl>
                                          <p:spTgt spid="58371"/>
                                        </p:tgtEl>
                                        <p:attrNameLst>
                                          <p:attrName>ppt_w</p:attrName>
                                        </p:attrNameLst>
                                      </p:cBhvr>
                                      <p:tavLst>
                                        <p:tav tm="0">
                                          <p:val>
                                            <p:fltVal val="0"/>
                                          </p:val>
                                        </p:tav>
                                        <p:tav tm="100000">
                                          <p:val>
                                            <p:strVal val="#ppt_w"/>
                                          </p:val>
                                        </p:tav>
                                      </p:tavLst>
                                    </p:anim>
                                    <p:anim calcmode="lin" valueType="num">
                                      <p:cBhvr>
                                        <p:cTn id="8" dur="1000" fill="hold"/>
                                        <p:tgtEl>
                                          <p:spTgt spid="58371"/>
                                        </p:tgtEl>
                                        <p:attrNameLst>
                                          <p:attrName>ppt_h</p:attrName>
                                        </p:attrNameLst>
                                      </p:cBhvr>
                                      <p:tavLst>
                                        <p:tav tm="0">
                                          <p:val>
                                            <p:fltVal val="0"/>
                                          </p:val>
                                        </p:tav>
                                        <p:tav tm="100000">
                                          <p:val>
                                            <p:strVal val="#ppt_h"/>
                                          </p:val>
                                        </p:tav>
                                      </p:tavLst>
                                    </p:anim>
                                    <p:anim calcmode="lin" valueType="num">
                                      <p:cBhvr>
                                        <p:cTn id="9" dur="1000" fill="hold"/>
                                        <p:tgtEl>
                                          <p:spTgt spid="58371"/>
                                        </p:tgtEl>
                                        <p:attrNameLst>
                                          <p:attrName>ppt_x</p:attrName>
                                        </p:attrNameLst>
                                      </p:cBhvr>
                                      <p:tavLst>
                                        <p:tav tm="0">
                                          <p:val>
                                            <p:fltVal val="0.5"/>
                                          </p:val>
                                        </p:tav>
                                        <p:tav tm="100000">
                                          <p:val>
                                            <p:strVal val="#ppt_x"/>
                                          </p:val>
                                        </p:tav>
                                      </p:tavLst>
                                    </p:anim>
                                    <p:anim calcmode="lin" valueType="num">
                                      <p:cBhvr>
                                        <p:cTn id="10" dur="1000" fill="hold"/>
                                        <p:tgtEl>
                                          <p:spTgt spid="5837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animBg="1"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41411"/>
            <a:ext cx="8610600" cy="6451074"/>
          </a:xfrm>
          <a:solidFill>
            <a:schemeClr val="bg1"/>
          </a:solidFill>
        </p:spPr>
        <p:txBody>
          <a:bodyPr>
            <a:noAutofit/>
          </a:bodyPr>
          <a:lstStyle/>
          <a:p>
            <a:pPr marL="118872" indent="0" algn="just" rtl="1">
              <a:buNone/>
            </a:pPr>
            <a:r>
              <a:rPr lang="ar-SA" sz="2400" dirty="0"/>
              <a:t>المسئولية في اللغة معناها تحمل التبعية والمؤاخذة، وتنقسم لثلاثة أقسام رئيسية هي:</a:t>
            </a:r>
            <a:endParaRPr lang="en-US" sz="2400" dirty="0"/>
          </a:p>
          <a:p>
            <a:pPr marL="118872" indent="0" algn="just" rtl="1">
              <a:buNone/>
            </a:pPr>
            <a:r>
              <a:rPr lang="ar-SA" sz="2400" b="1" dirty="0"/>
              <a:t>1 . مدنية                2. جنائية              3 . تأديبية</a:t>
            </a:r>
            <a:endParaRPr lang="en-US" sz="2400" dirty="0"/>
          </a:p>
          <a:p>
            <a:pPr marL="118872" indent="0" algn="just" rtl="1">
              <a:buNone/>
            </a:pPr>
            <a:r>
              <a:rPr lang="ar-SA" sz="2400" b="1" dirty="0"/>
              <a:t>1. المسئولية المدنية </a:t>
            </a:r>
            <a:endParaRPr lang="en-US" sz="2400" dirty="0"/>
          </a:p>
          <a:p>
            <a:pPr marL="118872" indent="0" algn="just" rtl="1">
              <a:buNone/>
            </a:pPr>
            <a:r>
              <a:rPr lang="ar-SA" sz="2400" dirty="0"/>
              <a:t>تقوم المسئولية المدنية على أساس أن هناك ضرراً أصاب المدعي نتيجة خطأ أو إهمال يصدر من مراجع الحسابات وجزاؤها هو تعويض المتضرر عما أصابه من خسارة مالية، وتجدر الإشارة إلى أن المسئولية المدنية تنقسم إلى قسمين : </a:t>
            </a:r>
            <a:endParaRPr lang="en-US" sz="2400" dirty="0"/>
          </a:p>
          <a:p>
            <a:pPr marL="118872" indent="0" algn="just" rtl="1">
              <a:buNone/>
            </a:pPr>
            <a:r>
              <a:rPr lang="ar-SA" sz="2400" b="1" dirty="0"/>
              <a:t>      (أ) مسئولية عقدية</a:t>
            </a:r>
            <a:endParaRPr lang="en-US" sz="2400" dirty="0"/>
          </a:p>
          <a:p>
            <a:pPr marL="118872" indent="0" algn="just" rtl="1">
              <a:buNone/>
            </a:pPr>
            <a:r>
              <a:rPr lang="ar-SA" sz="2400" dirty="0"/>
              <a:t>وأساسها هو إخلال المراقب بالتزام تعهد بإنجازه في عقد المراجعة الذي يبرمه مع عملائه. </a:t>
            </a:r>
            <a:endParaRPr lang="en-US" sz="2400" dirty="0"/>
          </a:p>
          <a:p>
            <a:pPr marL="118872" indent="0" algn="just" rtl="1">
              <a:buNone/>
            </a:pPr>
            <a:r>
              <a:rPr lang="ar-SA" sz="2400" b="1" dirty="0"/>
              <a:t>     (ب) مسئولية تقصيرية</a:t>
            </a:r>
            <a:endParaRPr lang="en-US" sz="2400" dirty="0"/>
          </a:p>
          <a:p>
            <a:pPr marL="118872" indent="0" algn="just" rtl="1">
              <a:buNone/>
            </a:pPr>
            <a:r>
              <a:rPr lang="ar-SA" sz="2400" dirty="0"/>
              <a:t>تنعقد إذا انتفت الرابطة التعاقدية بين المراجع والمتضررين، وترتب الضرر لإخلال مراقب الحسابات بالالتزام القانوني العام الذي يقضي بعدم الإضرار بالغير، ويسمى بعض الكتاب المحاسبين المسئولية التقصيرية بمسئولية مراجع الحسابات تجاه الطرف الثالث (مسئولية مراقب الحسابات أمام الغير).</a:t>
            </a:r>
            <a:endParaRPr lang="en-US" sz="2400" dirty="0"/>
          </a:p>
          <a:p>
            <a:pPr marL="57150" indent="0" algn="just" rtl="1">
              <a:buNone/>
            </a:pPr>
            <a:endParaRPr lang="en-US" sz="2400" b="1" dirty="0" smtClean="0">
              <a:latin typeface="Sakkal Majalla" pitchFamily="2" charset="-78"/>
              <a:cs typeface="Sakkal Majalla" pitchFamily="2" charset="-78"/>
            </a:endParaRPr>
          </a:p>
          <a:p>
            <a:pPr marL="0" indent="0" algn="just" rtl="1">
              <a:buNone/>
              <a:tabLst>
                <a:tab pos="57150" algn="l"/>
              </a:tabLst>
            </a:pPr>
            <a:endParaRPr lang="en-US" sz="2400" b="1" dirty="0" smtClean="0">
              <a:latin typeface="Sakkal Majalla" pitchFamily="2" charset="-78"/>
              <a:cs typeface="Sakkal Majalla" pitchFamily="2" charset="-78"/>
            </a:endParaRPr>
          </a:p>
          <a:p>
            <a:pPr marL="0" indent="0" algn="just" rtl="1">
              <a:buNone/>
              <a:tabLst>
                <a:tab pos="57150" algn="l"/>
              </a:tabLst>
            </a:pPr>
            <a:endParaRPr lang="en-US" sz="3600" b="1" dirty="0">
              <a:latin typeface="Sakkal Majalla" pitchFamily="2" charset="-78"/>
              <a:cs typeface="Sakkal Majalla" pitchFamily="2" charset="-78"/>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afterEffect">
                                  <p:stCondLst>
                                    <p:cond delay="0"/>
                                  </p:stCondLst>
                                  <p:iterate type="lt">
                                    <p:tmPct val="10000"/>
                                  </p:iterate>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1"/>
                                          </p:val>
                                        </p:tav>
                                        <p:tav tm="100000">
                                          <p:val>
                                            <p:strVal val="#ppt_x"/>
                                          </p:val>
                                        </p:tav>
                                      </p:tavLst>
                                    </p:anim>
                                    <p:anim calcmode="lin" valueType="num">
                                      <p:cBhvr>
                                        <p:cTn id="9" dur="500" fill="hold"/>
                                        <p:tgtEl>
                                          <p:spTgt spid="3">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457200"/>
            <a:ext cx="8763000" cy="5638800"/>
          </a:xfrm>
          <a:solidFill>
            <a:schemeClr val="tx1">
              <a:lumMod val="95000"/>
              <a:lumOff val="5000"/>
            </a:schemeClr>
          </a:solidFill>
        </p:spPr>
        <p:txBody>
          <a:bodyPr>
            <a:noAutofit/>
          </a:bodyPr>
          <a:lstStyle/>
          <a:p>
            <a:pPr marL="0" indent="0" algn="just">
              <a:buNone/>
            </a:pPr>
            <a:r>
              <a:rPr lang="en-US" sz="3600" b="1" dirty="0" smtClean="0">
                <a:solidFill>
                  <a:srgbClr val="FF0000"/>
                </a:solidFill>
              </a:rPr>
              <a:t>1</a:t>
            </a:r>
            <a:r>
              <a:rPr lang="ar-SA" sz="3600" b="1" dirty="0" smtClean="0">
                <a:solidFill>
                  <a:srgbClr val="FF0000"/>
                </a:solidFill>
              </a:rPr>
              <a:t>- المسئولية </a:t>
            </a:r>
            <a:r>
              <a:rPr lang="ar-SA" sz="3600" b="1" dirty="0">
                <a:solidFill>
                  <a:srgbClr val="FF0000"/>
                </a:solidFill>
              </a:rPr>
              <a:t>المدنية </a:t>
            </a:r>
            <a:endParaRPr lang="en-US" sz="3600" dirty="0">
              <a:solidFill>
                <a:srgbClr val="FF0000"/>
              </a:solidFill>
            </a:endParaRPr>
          </a:p>
          <a:p>
            <a:pPr marL="0" indent="0" algn="just">
              <a:buNone/>
            </a:pPr>
            <a:r>
              <a:rPr lang="ar-SA" sz="2800" dirty="0">
                <a:solidFill>
                  <a:srgbClr val="FFFF00"/>
                </a:solidFill>
              </a:rPr>
              <a:t>يسأل مراقب الحسابات أمام عميله، أو موكله الذي يرتبط معه برابطة تعاقدية، ينظمها ويبين نطاقها، ويحدد أتعاب المراقب، وغير ذلك من المسائل. </a:t>
            </a:r>
            <a:endParaRPr lang="en-US" sz="2800" dirty="0">
              <a:solidFill>
                <a:srgbClr val="FFFF00"/>
              </a:solidFill>
            </a:endParaRPr>
          </a:p>
          <a:p>
            <a:pPr marL="0" indent="0" algn="just">
              <a:buNone/>
            </a:pPr>
            <a:r>
              <a:rPr lang="ar-SA" sz="2800" dirty="0">
                <a:solidFill>
                  <a:srgbClr val="FFFF00"/>
                </a:solidFill>
              </a:rPr>
              <a:t>وسنتناول أقسام المسئولية المدنية بالتفصيل على النحو التالي:</a:t>
            </a:r>
            <a:endParaRPr lang="en-US" sz="2800" dirty="0">
              <a:solidFill>
                <a:srgbClr val="FFFF00"/>
              </a:solidFill>
            </a:endParaRPr>
          </a:p>
          <a:p>
            <a:pPr marL="0" indent="0" algn="just">
              <a:buNone/>
            </a:pPr>
            <a:r>
              <a:rPr lang="ar-SA" sz="2800" b="1" dirty="0">
                <a:solidFill>
                  <a:srgbClr val="FFFF00"/>
                </a:solidFill>
              </a:rPr>
              <a:t>أولاً: العقد</a:t>
            </a:r>
            <a:endParaRPr lang="en-US" sz="2800" dirty="0">
              <a:solidFill>
                <a:srgbClr val="FFFF00"/>
              </a:solidFill>
            </a:endParaRPr>
          </a:p>
          <a:p>
            <a:pPr marL="0" indent="0" algn="just">
              <a:buNone/>
            </a:pPr>
            <a:r>
              <a:rPr lang="ar-SA" sz="2800" dirty="0">
                <a:solidFill>
                  <a:srgbClr val="FFFF00"/>
                </a:solidFill>
              </a:rPr>
              <a:t>يسمى عقد المراجعة ويطلق على هذا النوع من المسئولية المترتبة على الإخلال بشروط هذا العقد "</a:t>
            </a:r>
            <a:r>
              <a:rPr lang="ar-SA" sz="2800" b="1" dirty="0">
                <a:solidFill>
                  <a:srgbClr val="FFFF00"/>
                </a:solidFill>
              </a:rPr>
              <a:t>المسئولية العقدية</a:t>
            </a:r>
            <a:r>
              <a:rPr lang="ar-SA" sz="2800" dirty="0">
                <a:solidFill>
                  <a:srgbClr val="FFFF00"/>
                </a:solidFill>
              </a:rPr>
              <a:t>" والطوائف المختلفة التي تعتمد على رقابته وتتأثر برأيه الفني هي الدائنون والمقرضون وحملة السندات والمتعاملون مع المنشأة ويطلق الكتاب المحاسبون عادة على هذا النوع من المسئولية المدنية </a:t>
            </a:r>
            <a:r>
              <a:rPr lang="ar-SA" sz="2800" b="1" dirty="0">
                <a:solidFill>
                  <a:srgbClr val="FFFF00"/>
                </a:solidFill>
              </a:rPr>
              <a:t>مصطلح مسئولية المراقب أمام الغير أو مسئولية المراقب أمام الطرف الثالث.</a:t>
            </a:r>
            <a:r>
              <a:rPr lang="ar-SA" sz="2800" dirty="0">
                <a:solidFill>
                  <a:srgbClr val="FFFF00"/>
                </a:solidFill>
              </a:rPr>
              <a:t> </a:t>
            </a:r>
            <a:endParaRPr lang="en-US" sz="2800" dirty="0">
              <a:solidFill>
                <a:srgbClr val="FFFF00"/>
              </a:solidFill>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p:cTn id="7" dur="500" fill="hold"/>
                                        <p:tgtEl>
                                          <p:spTgt spid="3">
                                            <p:bg/>
                                          </p:spTgt>
                                        </p:tgtEl>
                                        <p:attrNameLst>
                                          <p:attrName>ppt_x</p:attrName>
                                        </p:attrNameLst>
                                      </p:cBhvr>
                                      <p:tavLst>
                                        <p:tav tm="0">
                                          <p:val>
                                            <p:strVal val="#ppt_x-.2"/>
                                          </p:val>
                                        </p:tav>
                                        <p:tav tm="100000">
                                          <p:val>
                                            <p:strVal val="#ppt_x"/>
                                          </p:val>
                                        </p:tav>
                                      </p:tavLst>
                                    </p:anim>
                                    <p:anim calcmode="lin" valueType="num">
                                      <p:cBhvr>
                                        <p:cTn id="8" dur="500" fill="hold"/>
                                        <p:tgtEl>
                                          <p:spTgt spid="3">
                                            <p:bg/>
                                          </p:spTgt>
                                        </p:tgtEl>
                                        <p:attrNameLst>
                                          <p:attrName>ppt_y</p:attrName>
                                        </p:attrNameLst>
                                      </p:cBhvr>
                                      <p:tavLst>
                                        <p:tav tm="0">
                                          <p:val>
                                            <p:strVal val="#ppt_y"/>
                                          </p:val>
                                        </p:tav>
                                        <p:tav tm="100000">
                                          <p:val>
                                            <p:strVal val="#ppt_y"/>
                                          </p:val>
                                        </p:tav>
                                      </p:tavLst>
                                    </p:anim>
                                    <p:animEffect transition="in" filter="wipe(right)" prLst="gradientSize: 0.1">
                                      <p:cBhvr>
                                        <p:cTn id="9" dur="500"/>
                                        <p:tgtEl>
                                          <p:spTgt spid="3">
                                            <p:bg/>
                                          </p:spTgt>
                                        </p:tgtEl>
                                      </p:cBhvr>
                                    </p:animEffect>
                                  </p:childTnLst>
                                </p:cTn>
                              </p:par>
                            </p:childTnLst>
                          </p:cTn>
                        </p:par>
                        <p:par>
                          <p:cTn id="10" fill="hold">
                            <p:stCondLst>
                              <p:cond delay="500"/>
                            </p:stCondLst>
                            <p:childTnLst>
                              <p:par>
                                <p:cTn id="11" presetID="29"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5" dur="500"/>
                                        <p:tgtEl>
                                          <p:spTgt spid="3">
                                            <p:txEl>
                                              <p:pRg st="0" end="0"/>
                                            </p:txEl>
                                          </p:spTgt>
                                        </p:tgtEl>
                                      </p:cBhvr>
                                    </p:animEffect>
                                  </p:childTnLst>
                                </p:cTn>
                              </p:par>
                            </p:childTnLst>
                          </p:cTn>
                        </p:par>
                        <p:par>
                          <p:cTn id="16" fill="hold">
                            <p:stCondLst>
                              <p:cond delay="1000"/>
                            </p:stCondLst>
                            <p:childTnLst>
                              <p:par>
                                <p:cTn id="17" presetID="29" presetClass="entr" presetSubtype="0"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5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20" dur="5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1" dur="500"/>
                                        <p:tgtEl>
                                          <p:spTgt spid="3">
                                            <p:txEl>
                                              <p:pRg st="1" end="1"/>
                                            </p:txEl>
                                          </p:spTgt>
                                        </p:tgtEl>
                                      </p:cBhvr>
                                    </p:animEffect>
                                  </p:childTnLst>
                                </p:cTn>
                              </p:par>
                            </p:childTnLst>
                          </p:cTn>
                        </p:par>
                        <p:par>
                          <p:cTn id="22" fill="hold">
                            <p:stCondLst>
                              <p:cond delay="1500"/>
                            </p:stCondLst>
                            <p:childTnLst>
                              <p:par>
                                <p:cTn id="23" presetID="29" presetClass="entr" presetSubtype="0" fill="hold" grpId="0" nodeType="after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5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26" dur="5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7" dur="500"/>
                                        <p:tgtEl>
                                          <p:spTgt spid="3">
                                            <p:txEl>
                                              <p:pRg st="2" end="2"/>
                                            </p:txEl>
                                          </p:spTgt>
                                        </p:tgtEl>
                                      </p:cBhvr>
                                    </p:animEffect>
                                  </p:childTnLst>
                                </p:cTn>
                              </p:par>
                            </p:childTnLst>
                          </p:cTn>
                        </p:par>
                        <p:par>
                          <p:cTn id="28" fill="hold">
                            <p:stCondLst>
                              <p:cond delay="2000"/>
                            </p:stCondLst>
                            <p:childTnLst>
                              <p:par>
                                <p:cTn id="29" presetID="29" presetClass="entr" presetSubtype="0" fill="hold" grpId="0" nodeType="after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5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32" dur="500" fill="hold"/>
                                        <p:tgtEl>
                                          <p:spTgt spid="3">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3" dur="500"/>
                                        <p:tgtEl>
                                          <p:spTgt spid="3">
                                            <p:txEl>
                                              <p:pRg st="3" end="3"/>
                                            </p:txEl>
                                          </p:spTgt>
                                        </p:tgtEl>
                                      </p:cBhvr>
                                    </p:animEffect>
                                  </p:childTnLst>
                                </p:cTn>
                              </p:par>
                            </p:childTnLst>
                          </p:cTn>
                        </p:par>
                        <p:par>
                          <p:cTn id="34" fill="hold">
                            <p:stCondLst>
                              <p:cond delay="2500"/>
                            </p:stCondLst>
                            <p:childTnLst>
                              <p:par>
                                <p:cTn id="35" presetID="29" presetClass="entr" presetSubtype="0" fill="hold" grpId="0" nodeType="after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p:cTn id="37" dur="5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38" dur="500" fill="hold"/>
                                        <p:tgtEl>
                                          <p:spTgt spid="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3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570369" name="Rectangle 1"/>
          <p:cNvSpPr>
            <a:spLocks noChangeArrowheads="1"/>
          </p:cNvSpPr>
          <p:nvPr/>
        </p:nvSpPr>
        <p:spPr bwMode="auto">
          <a:xfrm>
            <a:off x="76200" y="1478462"/>
            <a:ext cx="8839200" cy="4401205"/>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1" algn="just"/>
            <a:r>
              <a:rPr lang="ar-SA" sz="4000" b="1" dirty="0"/>
              <a:t>أركان المسئولية المدنية</a:t>
            </a:r>
            <a:endParaRPr lang="en-US" sz="2400" dirty="0"/>
          </a:p>
          <a:p>
            <a:pPr algn="just"/>
            <a:r>
              <a:rPr lang="ar-SA" sz="4000" dirty="0"/>
              <a:t>سواءً كانت مسئولية مراقب الحسابات (المراجع الخارجي) مسئولية عقدية أو تقصيرية فهناك ثلاث أركان ينبغي توافرها لمساءلة المراقب هي :</a:t>
            </a:r>
            <a:endParaRPr lang="en-US" sz="4000" dirty="0"/>
          </a:p>
          <a:p>
            <a:pPr marL="742950" lvl="0" indent="-742950" algn="just">
              <a:buFont typeface="+mj-lt"/>
              <a:buAutoNum type="arabicPeriod"/>
            </a:pPr>
            <a:r>
              <a:rPr lang="ar-SA" sz="4000" dirty="0"/>
              <a:t>خطأ يصدر من المراقب . </a:t>
            </a:r>
            <a:endParaRPr lang="en-US" sz="4000" dirty="0"/>
          </a:p>
          <a:p>
            <a:pPr marL="742950" lvl="0" indent="-742950" algn="just">
              <a:buFont typeface="+mj-lt"/>
              <a:buAutoNum type="arabicPeriod"/>
            </a:pPr>
            <a:r>
              <a:rPr lang="ar-SA" sz="4000" dirty="0"/>
              <a:t>ضرر يصيب المدعي . </a:t>
            </a:r>
            <a:endParaRPr lang="en-US" sz="4000" dirty="0"/>
          </a:p>
          <a:p>
            <a:pPr marL="742950" lvl="0" indent="-742950" algn="just">
              <a:buFont typeface="+mj-lt"/>
              <a:buAutoNum type="arabicPeriod"/>
            </a:pPr>
            <a:r>
              <a:rPr lang="ar-SA" sz="4000" dirty="0"/>
              <a:t>رابطة السببية بين الخطأ والضرر. </a:t>
            </a:r>
            <a:endParaRPr lang="en-US" sz="4000" dirty="0"/>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570369"/>
                                        </p:tgtEl>
                                        <p:attrNameLst>
                                          <p:attrName>style.visibility</p:attrName>
                                        </p:attrNameLst>
                                      </p:cBhvr>
                                      <p:to>
                                        <p:strVal val="visible"/>
                                      </p:to>
                                    </p:set>
                                    <p:animScale>
                                      <p:cBhvr>
                                        <p:cTn id="7" dur="1000" decel="50000" fill="hold">
                                          <p:stCondLst>
                                            <p:cond delay="0"/>
                                          </p:stCondLst>
                                        </p:cTn>
                                        <p:tgtEl>
                                          <p:spTgt spid="57036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70369"/>
                                        </p:tgtEl>
                                        <p:attrNameLst>
                                          <p:attrName>ppt_x</p:attrName>
                                          <p:attrName>ppt_y</p:attrName>
                                        </p:attrNameLst>
                                      </p:cBhvr>
                                    </p:animMotion>
                                    <p:animEffect transition="in" filter="fade">
                                      <p:cBhvr>
                                        <p:cTn id="9" dur="1000"/>
                                        <p:tgtEl>
                                          <p:spTgt spid="5703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036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570369" name="Rectangle 1"/>
          <p:cNvSpPr>
            <a:spLocks noChangeArrowheads="1"/>
          </p:cNvSpPr>
          <p:nvPr/>
        </p:nvSpPr>
        <p:spPr bwMode="auto">
          <a:xfrm>
            <a:off x="152400" y="657254"/>
            <a:ext cx="8839200" cy="5509200"/>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ar-SA" sz="3200" b="1" dirty="0"/>
              <a:t>ثانياً: المسئولية التقصيرية للمراقب</a:t>
            </a:r>
            <a:endParaRPr lang="en-US" sz="3200" dirty="0"/>
          </a:p>
          <a:p>
            <a:r>
              <a:rPr lang="ar-SA" sz="3200" dirty="0"/>
              <a:t>انتهينا إلى إمكانية مساءلة مراقب الحسابات عن خطئه أمام موكله استناداً على القاعدة العامة الواردة في قانون المعاملات المدنية السوداني لسنة </a:t>
            </a:r>
            <a:r>
              <a:rPr lang="ar-SA" sz="3200" dirty="0" err="1"/>
              <a:t>1984م</a:t>
            </a:r>
            <a:r>
              <a:rPr lang="ar-SA" sz="3200" dirty="0"/>
              <a:t> في المادة (138) والتي تنص على أن كل فعل سبَّب ضرراً للغير يلزم من ارتكبه </a:t>
            </a:r>
            <a:r>
              <a:rPr lang="ar-SA" sz="3200" dirty="0" err="1"/>
              <a:t>بالتعويض،وكذلك</a:t>
            </a:r>
            <a:r>
              <a:rPr lang="ar-SA" sz="3200" dirty="0"/>
              <a:t> وردت في القانون المدني المصري، والتي نصت عليها المادة (163) بقولها </a:t>
            </a:r>
            <a:r>
              <a:rPr lang="ar-SA" sz="3200" b="1" dirty="0"/>
              <a:t>"كل خطأ سبَّب ضرراً للغير يلزم من ارتكبه بالتعويض"</a:t>
            </a:r>
            <a:r>
              <a:rPr lang="ar-SA" sz="3200" dirty="0"/>
              <a:t> بالإضافة إلى هذا فقد تواترت المحاكم الفرنسية والبلجيكية على تقرير مسئولية مراقب الحسابات أمام الغير، استناداً على القاعدة العامة في المسئولية التقصيرية التي أفصحت عنها المادة 163 من القانون المدني المصري.</a:t>
            </a:r>
            <a:endParaRPr lang="en-US" sz="3200" dirty="0"/>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570369"/>
                                        </p:tgtEl>
                                        <p:attrNameLst>
                                          <p:attrName>style.visibility</p:attrName>
                                        </p:attrNameLst>
                                      </p:cBhvr>
                                      <p:to>
                                        <p:strVal val="visible"/>
                                      </p:to>
                                    </p:set>
                                    <p:animScale>
                                      <p:cBhvr>
                                        <p:cTn id="7" dur="1000" decel="50000" fill="hold">
                                          <p:stCondLst>
                                            <p:cond delay="0"/>
                                          </p:stCondLst>
                                        </p:cTn>
                                        <p:tgtEl>
                                          <p:spTgt spid="57036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70369"/>
                                        </p:tgtEl>
                                        <p:attrNameLst>
                                          <p:attrName>ppt_x</p:attrName>
                                          <p:attrName>ppt_y</p:attrName>
                                        </p:attrNameLst>
                                      </p:cBhvr>
                                    </p:animMotion>
                                    <p:animEffect transition="in" filter="fade">
                                      <p:cBhvr>
                                        <p:cTn id="9" dur="1000"/>
                                        <p:tgtEl>
                                          <p:spTgt spid="5703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036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570369" name="Rectangle 1"/>
          <p:cNvSpPr>
            <a:spLocks noChangeArrowheads="1"/>
          </p:cNvSpPr>
          <p:nvPr/>
        </p:nvSpPr>
        <p:spPr bwMode="auto">
          <a:xfrm>
            <a:off x="76200" y="393200"/>
            <a:ext cx="8839200" cy="6186309"/>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3600" b="1" dirty="0"/>
              <a:t>أركان المسئولية التقصيرية وشروط انعقادها</a:t>
            </a:r>
            <a:endParaRPr lang="en-US" sz="3600" dirty="0"/>
          </a:p>
          <a:p>
            <a:pPr algn="just"/>
            <a:r>
              <a:rPr lang="ar-SA" sz="3600" dirty="0"/>
              <a:t>يشترط لانعقاد مسئولية المراقب التقصيرية توافر الأركان الثلاثة التي سبق أن أشرنا إليها في المسئولية العقدية وهي : </a:t>
            </a:r>
            <a:endParaRPr lang="en-US" sz="3600" dirty="0"/>
          </a:p>
          <a:p>
            <a:pPr marL="742950" lvl="0" indent="-742950" algn="just">
              <a:buFont typeface="+mj-lt"/>
              <a:buAutoNum type="arabicPeriod"/>
            </a:pPr>
            <a:r>
              <a:rPr lang="ar-SA" sz="3600" dirty="0"/>
              <a:t>خطأ المراقب.</a:t>
            </a:r>
            <a:endParaRPr lang="en-US" sz="3600" dirty="0"/>
          </a:p>
          <a:p>
            <a:pPr marL="742950" lvl="0" indent="-742950" algn="just">
              <a:buFont typeface="+mj-lt"/>
              <a:buAutoNum type="arabicPeriod"/>
            </a:pPr>
            <a:r>
              <a:rPr lang="ar-SA" sz="3600" dirty="0"/>
              <a:t>ضرر يصيب المدعي.</a:t>
            </a:r>
            <a:endParaRPr lang="en-US" sz="3600" dirty="0"/>
          </a:p>
          <a:p>
            <a:pPr marL="742950" lvl="0" indent="-742950" algn="just">
              <a:buFont typeface="+mj-lt"/>
              <a:buAutoNum type="arabicPeriod"/>
            </a:pPr>
            <a:r>
              <a:rPr lang="ar-SA" sz="3600" dirty="0"/>
              <a:t>رابطة السببية بين خطأ المراقب والضرر الذي أصاب المدعي. </a:t>
            </a:r>
            <a:endParaRPr lang="en-US" sz="3600" dirty="0"/>
          </a:p>
          <a:p>
            <a:pPr algn="just"/>
            <a:r>
              <a:rPr lang="ar-SA" sz="3600" b="1" dirty="0"/>
              <a:t>وتجدر الإشارة إلى أن من يدعي التعويض هو المكلف كما هو الحال في المسئولية العقدية، بإثبات دعواه، وإقامة الأدلة على صحتها، وتوافر أركانها فيثبت انحراف المراقب عن مسلك المراقب العادي. </a:t>
            </a:r>
            <a:endParaRPr lang="en-US" sz="3600" b="1" dirty="0"/>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570369"/>
                                        </p:tgtEl>
                                        <p:attrNameLst>
                                          <p:attrName>style.visibility</p:attrName>
                                        </p:attrNameLst>
                                      </p:cBhvr>
                                      <p:to>
                                        <p:strVal val="visible"/>
                                      </p:to>
                                    </p:set>
                                    <p:animScale>
                                      <p:cBhvr>
                                        <p:cTn id="7" dur="1000" decel="50000" fill="hold">
                                          <p:stCondLst>
                                            <p:cond delay="0"/>
                                          </p:stCondLst>
                                        </p:cTn>
                                        <p:tgtEl>
                                          <p:spTgt spid="57036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70369"/>
                                        </p:tgtEl>
                                        <p:attrNameLst>
                                          <p:attrName>ppt_x</p:attrName>
                                          <p:attrName>ppt_y</p:attrName>
                                        </p:attrNameLst>
                                      </p:cBhvr>
                                    </p:animMotion>
                                    <p:animEffect transition="in" filter="fade">
                                      <p:cBhvr>
                                        <p:cTn id="9" dur="1000"/>
                                        <p:tgtEl>
                                          <p:spTgt spid="5703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036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81000" y="754680"/>
            <a:ext cx="8534400" cy="4495800"/>
          </a:xfrm>
          <a:solidFill>
            <a:schemeClr val="accent6">
              <a:lumMod val="75000"/>
            </a:schemeClr>
          </a:solidFill>
        </p:spPr>
        <p:txBody>
          <a:bodyPr>
            <a:noAutofit/>
          </a:bodyPr>
          <a:lstStyle/>
          <a:p>
            <a:pPr rtl="1"/>
            <a:r>
              <a:rPr lang="ar-SA" sz="8000" b="1" dirty="0"/>
              <a:t>مسئولية المراقب عن أعمال المساعدين </a:t>
            </a:r>
            <a:endParaRPr lang="en-US" sz="8000" b="1" dirty="0"/>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570369" name="Rectangle 1"/>
          <p:cNvSpPr>
            <a:spLocks noChangeArrowheads="1"/>
          </p:cNvSpPr>
          <p:nvPr/>
        </p:nvSpPr>
        <p:spPr bwMode="auto">
          <a:xfrm>
            <a:off x="152400" y="458690"/>
            <a:ext cx="8839200" cy="5693866"/>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2800" b="1" dirty="0">
                <a:solidFill>
                  <a:srgbClr val="FF0000"/>
                </a:solidFill>
              </a:rPr>
              <a:t>هل يعتبر مراقب الحسابات مسئولاً عن أعمال مساعديه، أو تابعيه الذين يشتركون معه في عملية تنفيذ عملية المراجعة؟ </a:t>
            </a:r>
            <a:endParaRPr lang="en-US" sz="2800" b="1" dirty="0">
              <a:solidFill>
                <a:srgbClr val="FF0000"/>
              </a:solidFill>
            </a:endParaRPr>
          </a:p>
          <a:p>
            <a:pPr algn="just"/>
            <a:r>
              <a:rPr lang="ar-SA" sz="2800" b="1" dirty="0">
                <a:solidFill>
                  <a:srgbClr val="3333FF"/>
                </a:solidFill>
              </a:rPr>
              <a:t>في اعتقادنا أن المراقب يعتبر مسئولاً عن أعمال مساعديه استناداً على القواعد العامة في المسئولية عن عمل الغير والواردة في قانون المعاملات المدنية السوداني والتي تتمثل في مسئولية المتبوع عن فعل تابعه، وكذلك نجد سند ذلك في المادة (174) من القانون المدني المصري التي تنص على ما يلي: </a:t>
            </a:r>
            <a:endParaRPr lang="en-US" sz="2800" b="1" dirty="0">
              <a:solidFill>
                <a:srgbClr val="3333FF"/>
              </a:solidFill>
            </a:endParaRPr>
          </a:p>
          <a:p>
            <a:pPr lvl="0" algn="just"/>
            <a:r>
              <a:rPr lang="ar-SA" sz="2800" b="1" dirty="0">
                <a:solidFill>
                  <a:srgbClr val="3333FF"/>
                </a:solidFill>
              </a:rPr>
              <a:t>يكون المتبوع مسئولاً عن الضرر الذي يحدثه تابعه بعمله غير المشروع، متى ما كان واقعاً منه في حالة تأدية وظيفته أو بسببها. </a:t>
            </a:r>
            <a:endParaRPr lang="en-US" sz="2800" b="1" dirty="0">
              <a:solidFill>
                <a:srgbClr val="3333FF"/>
              </a:solidFill>
            </a:endParaRPr>
          </a:p>
          <a:p>
            <a:pPr lvl="0" algn="just"/>
            <a:r>
              <a:rPr lang="ar-SA" sz="2800" b="1" dirty="0">
                <a:solidFill>
                  <a:srgbClr val="3333FF"/>
                </a:solidFill>
              </a:rPr>
              <a:t>تقوم رابطة التبعية ولو لم يكن المتبوع حراً في اختيار تابعه، متى ما كان عليه سلطة فعلية في رقابته وتوجيهه، وينبغي لكي يكون المراقب مسئولاً عن أعمال مه أن يتوافر الشرطان الآتيان اللذان يمكن استخلاصها من النصوص المذكورة: </a:t>
            </a:r>
            <a:endParaRPr lang="en-US" sz="2800" b="1" dirty="0">
              <a:solidFill>
                <a:srgbClr val="3333FF"/>
              </a:solidFill>
            </a:endParaRP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570369"/>
                                        </p:tgtEl>
                                        <p:attrNameLst>
                                          <p:attrName>style.visibility</p:attrName>
                                        </p:attrNameLst>
                                      </p:cBhvr>
                                      <p:to>
                                        <p:strVal val="visible"/>
                                      </p:to>
                                    </p:set>
                                    <p:animScale>
                                      <p:cBhvr>
                                        <p:cTn id="7" dur="1000" decel="50000" fill="hold">
                                          <p:stCondLst>
                                            <p:cond delay="0"/>
                                          </p:stCondLst>
                                        </p:cTn>
                                        <p:tgtEl>
                                          <p:spTgt spid="57036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70369"/>
                                        </p:tgtEl>
                                        <p:attrNameLst>
                                          <p:attrName>ppt_x</p:attrName>
                                          <p:attrName>ppt_y</p:attrName>
                                        </p:attrNameLst>
                                      </p:cBhvr>
                                    </p:animMotion>
                                    <p:animEffect transition="in" filter="fade">
                                      <p:cBhvr>
                                        <p:cTn id="9" dur="1000"/>
                                        <p:tgtEl>
                                          <p:spTgt spid="5703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036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570369" name="Rectangle 1"/>
          <p:cNvSpPr>
            <a:spLocks noChangeArrowheads="1"/>
          </p:cNvSpPr>
          <p:nvPr/>
        </p:nvSpPr>
        <p:spPr bwMode="auto">
          <a:xfrm>
            <a:off x="228600" y="657999"/>
            <a:ext cx="8686800" cy="5693866"/>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2800" b="1" dirty="0">
                <a:solidFill>
                  <a:srgbClr val="3333FF"/>
                </a:solidFill>
              </a:rPr>
              <a:t>أولاً: أن تقوم علاقة التبعية بين المراقب والمساعدين، بمعنى أن يكون له عليهم سلطة فعلية في التوجيه والإشراف والرقابة ، فمراقب الحسابات في العادة يضع لمساعديه برامج المراجعة، فيلتزمون بالسير على هديها، وليس لهم حق الخروج عنه، أو تعديله، إلا بعد الرجوع إليه، أو الحصول على موافقته، وهو الذي يصدر إليهم التعليمات، والأوامر، ويتلقون منه التوجيهات. </a:t>
            </a:r>
            <a:endParaRPr lang="en-US" sz="2800" b="1" dirty="0">
              <a:solidFill>
                <a:srgbClr val="3333FF"/>
              </a:solidFill>
            </a:endParaRPr>
          </a:p>
          <a:p>
            <a:pPr algn="just"/>
            <a:r>
              <a:rPr lang="ar-SA" sz="2800" b="1" dirty="0">
                <a:solidFill>
                  <a:srgbClr val="3333FF"/>
                </a:solidFill>
              </a:rPr>
              <a:t>ثانياً: يجب أن يكون التابع، أو المساعد، قد ارتكب خطأ أثناء قيامه بعمله، أو بسبب هذا العمل، فإذا لم يقع منه خطأ، انتفت المسئولية المدنية من المراقب ولم يعد هنالك محل لمساءلته، وعلى أي حال فإن للمراقب حق الرجوع إلى تابعه لكل ما أداه من تعويض بسبب خطأ من هذا التابع، وقد أفصحت عن ذلك القوانين المشار إليها أعلاه والتي تنص على أنه للمسئول عن عمل الغير حق الرجوع عليه في الحدود التي يكون فيها هذا الغير مسئولاً عن تعويض الضرر. </a:t>
            </a:r>
            <a:endParaRPr lang="en-US" sz="2800" b="1" dirty="0">
              <a:solidFill>
                <a:srgbClr val="3333FF"/>
              </a:solidFill>
            </a:endParaRP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570369"/>
                                        </p:tgtEl>
                                        <p:attrNameLst>
                                          <p:attrName>style.visibility</p:attrName>
                                        </p:attrNameLst>
                                      </p:cBhvr>
                                      <p:to>
                                        <p:strVal val="visible"/>
                                      </p:to>
                                    </p:set>
                                    <p:animScale>
                                      <p:cBhvr>
                                        <p:cTn id="7" dur="1000" decel="50000" fill="hold">
                                          <p:stCondLst>
                                            <p:cond delay="0"/>
                                          </p:stCondLst>
                                        </p:cTn>
                                        <p:tgtEl>
                                          <p:spTgt spid="57036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70369"/>
                                        </p:tgtEl>
                                        <p:attrNameLst>
                                          <p:attrName>ppt_x</p:attrName>
                                          <p:attrName>ppt_y</p:attrName>
                                        </p:attrNameLst>
                                      </p:cBhvr>
                                    </p:animMotion>
                                    <p:animEffect transition="in" filter="fade">
                                      <p:cBhvr>
                                        <p:cTn id="9" dur="1000"/>
                                        <p:tgtEl>
                                          <p:spTgt spid="5703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036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FFF"/>
            </a:gs>
            <a:gs pos="16000">
              <a:srgbClr val="1F1F1F"/>
            </a:gs>
            <a:gs pos="17999">
              <a:srgbClr val="FFFFFF"/>
            </a:gs>
            <a:gs pos="42000">
              <a:srgbClr val="636363"/>
            </a:gs>
            <a:gs pos="53000">
              <a:srgbClr val="CFCFCF"/>
            </a:gs>
            <a:gs pos="66000">
              <a:srgbClr val="CFCFCF"/>
            </a:gs>
            <a:gs pos="75999">
              <a:srgbClr val="1F1F1F"/>
            </a:gs>
            <a:gs pos="78999">
              <a:srgbClr val="FFFFFF"/>
            </a:gs>
            <a:gs pos="100000">
              <a:srgbClr val="7F7F7F"/>
            </a:gs>
          </a:gsLst>
          <a:lin ang="5400000" scaled="0"/>
          <a:tileRect/>
        </a:gradFill>
        <a:effectLst/>
      </p:bgPr>
    </p:bg>
    <p:spTree>
      <p:nvGrpSpPr>
        <p:cNvPr id="1" name=""/>
        <p:cNvGrpSpPr/>
        <p:nvPr/>
      </p:nvGrpSpPr>
      <p:grpSpPr>
        <a:xfrm>
          <a:off x="0" y="0"/>
          <a:ext cx="0" cy="0"/>
          <a:chOff x="0" y="0"/>
          <a:chExt cx="0" cy="0"/>
        </a:xfrm>
      </p:grpSpPr>
      <p:sp>
        <p:nvSpPr>
          <p:cNvPr id="58371" name="Oval 3"/>
          <p:cNvSpPr>
            <a:spLocks noChangeArrowheads="1"/>
          </p:cNvSpPr>
          <p:nvPr/>
        </p:nvSpPr>
        <p:spPr bwMode="auto">
          <a:xfrm>
            <a:off x="381000" y="2133600"/>
            <a:ext cx="8458200" cy="2562225"/>
          </a:xfrm>
          <a:prstGeom prst="ellipse">
            <a:avLst/>
          </a:prstGeom>
          <a:solidFill>
            <a:srgbClr val="C00000"/>
          </a:solidFill>
          <a:ln w="76200" algn="ctr">
            <a:solidFill>
              <a:srgbClr val="FFCCFF"/>
            </a:solidFill>
            <a:round/>
            <a:headEnd/>
            <a:tailEnd/>
          </a:ln>
          <a:effectLst/>
        </p:spPr>
        <p:txBody>
          <a:bodyPr wrap="none" anchor="ctr"/>
          <a:lstStyle/>
          <a:p>
            <a:pPr algn="ctr"/>
            <a:r>
              <a:rPr lang="ar-SA" sz="8800" b="1" dirty="0" smtClean="0"/>
              <a:t>تأهيل مراجع الحسابات</a:t>
            </a:r>
            <a:endParaRPr lang="en-US" sz="8800" b="1" dirty="0">
              <a:solidFill>
                <a:schemeClr val="bg1"/>
              </a:solidFill>
              <a:latin typeface="Andalus" pitchFamily="18" charset="-78"/>
              <a:cs typeface="Andalus" pitchFamily="18" charset="-78"/>
            </a:endParaRPr>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58371"/>
                                        </p:tgtEl>
                                        <p:attrNameLst>
                                          <p:attrName>style.visibility</p:attrName>
                                        </p:attrNameLst>
                                      </p:cBhvr>
                                      <p:to>
                                        <p:strVal val="visible"/>
                                      </p:to>
                                    </p:set>
                                    <p:anim calcmode="lin" valueType="num">
                                      <p:cBhvr>
                                        <p:cTn id="7" dur="1000" fill="hold"/>
                                        <p:tgtEl>
                                          <p:spTgt spid="58371"/>
                                        </p:tgtEl>
                                        <p:attrNameLst>
                                          <p:attrName>ppt_w</p:attrName>
                                        </p:attrNameLst>
                                      </p:cBhvr>
                                      <p:tavLst>
                                        <p:tav tm="0">
                                          <p:val>
                                            <p:fltVal val="0"/>
                                          </p:val>
                                        </p:tav>
                                        <p:tav tm="100000">
                                          <p:val>
                                            <p:strVal val="#ppt_w"/>
                                          </p:val>
                                        </p:tav>
                                      </p:tavLst>
                                    </p:anim>
                                    <p:anim calcmode="lin" valueType="num">
                                      <p:cBhvr>
                                        <p:cTn id="8" dur="1000" fill="hold"/>
                                        <p:tgtEl>
                                          <p:spTgt spid="58371"/>
                                        </p:tgtEl>
                                        <p:attrNameLst>
                                          <p:attrName>ppt_h</p:attrName>
                                        </p:attrNameLst>
                                      </p:cBhvr>
                                      <p:tavLst>
                                        <p:tav tm="0">
                                          <p:val>
                                            <p:fltVal val="0"/>
                                          </p:val>
                                        </p:tav>
                                        <p:tav tm="100000">
                                          <p:val>
                                            <p:strVal val="#ppt_h"/>
                                          </p:val>
                                        </p:tav>
                                      </p:tavLst>
                                    </p:anim>
                                    <p:anim calcmode="lin" valueType="num">
                                      <p:cBhvr>
                                        <p:cTn id="9" dur="1000" fill="hold"/>
                                        <p:tgtEl>
                                          <p:spTgt spid="58371"/>
                                        </p:tgtEl>
                                        <p:attrNameLst>
                                          <p:attrName>ppt_x</p:attrName>
                                        </p:attrNameLst>
                                      </p:cBhvr>
                                      <p:tavLst>
                                        <p:tav tm="0">
                                          <p:val>
                                            <p:fltVal val="0.5"/>
                                          </p:val>
                                        </p:tav>
                                        <p:tav tm="100000">
                                          <p:val>
                                            <p:strVal val="#ppt_x"/>
                                          </p:val>
                                        </p:tav>
                                      </p:tavLst>
                                    </p:anim>
                                    <p:anim calcmode="lin" valueType="num">
                                      <p:cBhvr>
                                        <p:cTn id="10" dur="1000" fill="hold"/>
                                        <p:tgtEl>
                                          <p:spTgt spid="5837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animBg="1"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2417" name="Rectangle 1"/>
          <p:cNvSpPr>
            <a:spLocks noChangeArrowheads="1"/>
          </p:cNvSpPr>
          <p:nvPr/>
        </p:nvSpPr>
        <p:spPr bwMode="auto">
          <a:xfrm>
            <a:off x="381000" y="1017688"/>
            <a:ext cx="8458200" cy="4524315"/>
          </a:xfrm>
          <a:prstGeom prst="rect">
            <a:avLst/>
          </a:prstGeom>
          <a:solidFill>
            <a:schemeClr val="accent2"/>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4800" b="1" dirty="0" smtClean="0"/>
              <a:t>2- المسئولية </a:t>
            </a:r>
            <a:r>
              <a:rPr lang="ar-SA" sz="4800" b="1" dirty="0"/>
              <a:t>الجنائية </a:t>
            </a:r>
            <a:endParaRPr lang="en-US" sz="4800" dirty="0"/>
          </a:p>
          <a:p>
            <a:pPr algn="just"/>
            <a:r>
              <a:rPr lang="ar-SA" sz="4800" dirty="0"/>
              <a:t>أما المسئولية الجنائية لمراقب الحسابات، فهي التي تنعقد حينما يرتكب المراقب جريمة من الجرائم المنصوص عليها قانوناً، وأساسها الإضرار بالمجتمع، وجزاؤها توقيع العقوبة المقررة للجريمة التي اقترفها.</a:t>
            </a:r>
            <a:endParaRPr lang="en-US" sz="4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572417"/>
                                        </p:tgtEl>
                                        <p:attrNameLst>
                                          <p:attrName>style.visibility</p:attrName>
                                        </p:attrNameLst>
                                      </p:cBhvr>
                                      <p:to>
                                        <p:strVal val="visible"/>
                                      </p:to>
                                    </p:set>
                                    <p:anim calcmode="lin" valueType="num">
                                      <p:cBhvr>
                                        <p:cTn id="7" dur="500" fill="hold"/>
                                        <p:tgtEl>
                                          <p:spTgt spid="572417"/>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72417"/>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72417"/>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724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241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17305"/>
            <a:ext cx="8534400" cy="6235895"/>
          </a:xfrm>
          <a:solidFill>
            <a:schemeClr val="accent5">
              <a:lumMod val="20000"/>
              <a:lumOff val="80000"/>
            </a:schemeClr>
          </a:solidFill>
        </p:spPr>
        <p:txBody>
          <a:bodyPr>
            <a:noAutofit/>
          </a:bodyPr>
          <a:lstStyle/>
          <a:p>
            <a:pPr marL="118872" indent="0" algn="just" rtl="1">
              <a:buNone/>
            </a:pPr>
            <a:r>
              <a:rPr lang="ar-SA" sz="3600" b="1" dirty="0">
                <a:cs typeface="AF_Najed" pitchFamily="2" charset="-78"/>
              </a:rPr>
              <a:t>مفهوم المسئولية الجنائية</a:t>
            </a:r>
            <a:endParaRPr lang="en-US" sz="3600" dirty="0">
              <a:cs typeface="AF_Najed" pitchFamily="2" charset="-78"/>
            </a:endParaRPr>
          </a:p>
          <a:p>
            <a:pPr marL="118872" indent="0" algn="just" rtl="1">
              <a:buNone/>
            </a:pPr>
            <a:r>
              <a:rPr lang="ar-SA" sz="3600" dirty="0">
                <a:cs typeface="AF_Najed" pitchFamily="2" charset="-78"/>
              </a:rPr>
              <a:t>قد يرتكب مراقب الحسابات جريمة من الجرائم المنصوص عليها قانوناً، إذا تعدى الضرر نطاق الأشخاص الطبيعيين أو المعنويين، إلى نطاق الإضرار بالمجتمع، وهي التي تنتهي إلى عقوبة يحددها المشرع لكل جريمة، ويلاحظ أن الجرائم التي يمكن أن يقترفها مراقب الحسابات، لابد أن يكون منصوصاً عليها في القوانين، يلاحظ أن هذه الجرائم وردت في قوانين متفرقة، بعضها في قانون الشركات لعام </a:t>
            </a:r>
            <a:r>
              <a:rPr lang="ar-SA" sz="3600" dirty="0" err="1">
                <a:cs typeface="AF_Najed" pitchFamily="2" charset="-78"/>
              </a:rPr>
              <a:t>1925م</a:t>
            </a:r>
            <a:r>
              <a:rPr lang="ar-SA" sz="3600" dirty="0">
                <a:cs typeface="AF_Najed" pitchFamily="2" charset="-78"/>
              </a:rPr>
              <a:t>، وبعضها في قانون الضرائب لعام </a:t>
            </a:r>
            <a:r>
              <a:rPr lang="ar-SA" sz="3600" dirty="0" err="1">
                <a:cs typeface="AF_Najed" pitchFamily="2" charset="-78"/>
              </a:rPr>
              <a:t>1986م</a:t>
            </a:r>
            <a:r>
              <a:rPr lang="ar-SA" sz="3600" dirty="0">
                <a:cs typeface="AF_Najed" pitchFamily="2" charset="-78"/>
              </a:rPr>
              <a:t> المعدل لعام </a:t>
            </a:r>
            <a:r>
              <a:rPr lang="ar-SA" sz="3600" dirty="0" err="1">
                <a:cs typeface="AF_Najed" pitchFamily="2" charset="-78"/>
              </a:rPr>
              <a:t>1996م</a:t>
            </a:r>
            <a:r>
              <a:rPr lang="ar-SA" sz="3600" dirty="0">
                <a:cs typeface="AF_Najed" pitchFamily="2" charset="-78"/>
              </a:rPr>
              <a:t> وبعضها في قانون المؤسسات والهيئات وفي القانون الجنائي السوداني لعام </a:t>
            </a:r>
            <a:r>
              <a:rPr lang="ar-SA" sz="3600" dirty="0" err="1">
                <a:cs typeface="AF_Najed" pitchFamily="2" charset="-78"/>
              </a:rPr>
              <a:t>1981م</a:t>
            </a:r>
            <a:r>
              <a:rPr lang="ar-SA" sz="3600" dirty="0">
                <a:cs typeface="AF_Najed" pitchFamily="2" charset="-78"/>
              </a:rPr>
              <a:t>. </a:t>
            </a:r>
            <a:endParaRPr lang="en-US" sz="3600" dirty="0">
              <a:cs typeface="AF_Najed" pitchFamily="2" charset="-78"/>
            </a:endParaRPr>
          </a:p>
          <a:p>
            <a:pPr marL="114300" indent="0" algn="just" rtl="1">
              <a:buNone/>
            </a:pPr>
            <a:endParaRPr lang="en-US" sz="3600" b="1" dirty="0">
              <a:latin typeface="Sakkal Majalla" pitchFamily="2" charset="-78"/>
              <a:cs typeface="AF_Najed" pitchFamily="2" charset="-78"/>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par>
                          <p:cTn id="21" fill="hold">
                            <p:stCondLst>
                              <p:cond delay="2000"/>
                            </p:stCondLst>
                            <p:childTnLst>
                              <p:par>
                                <p:cTn id="22" presetID="38" presetClass="entr" presetSubtype="0" accel="50000" fill="hold" grpId="0" nodeType="afterEffect">
                                  <p:stCondLst>
                                    <p:cond delay="0"/>
                                  </p:stCondLst>
                                  <p:iterate type="wd">
                                    <p:tmPct val="50000"/>
                                  </p:iterate>
                                  <p:childTnLst>
                                    <p:set>
                                      <p:cBhvr>
                                        <p:cTn id="23" dur="1" fill="hold">
                                          <p:stCondLst>
                                            <p:cond delay="0"/>
                                          </p:stCondLst>
                                        </p:cTn>
                                        <p:tgtEl>
                                          <p:spTgt spid="3">
                                            <p:txEl>
                                              <p:pRg st="1" end="1"/>
                                            </p:txEl>
                                          </p:spTgt>
                                        </p:tgtEl>
                                        <p:attrNameLst>
                                          <p:attrName>style.visibility</p:attrName>
                                        </p:attrNameLst>
                                      </p:cBhvr>
                                      <p:to>
                                        <p:strVal val="visible"/>
                                      </p:to>
                                    </p:set>
                                    <p:set>
                                      <p:cBhvr>
                                        <p:cTn id="24" dur="455" fill="hold">
                                          <p:stCondLst>
                                            <p:cond delay="0"/>
                                          </p:stCondLst>
                                        </p:cTn>
                                        <p:tgtEl>
                                          <p:spTgt spid="3">
                                            <p:txEl>
                                              <p:pRg st="1" end="1"/>
                                            </p:txEl>
                                          </p:spTgt>
                                        </p:tgtEl>
                                        <p:attrNameLst>
                                          <p:attrName>style.rotation</p:attrName>
                                        </p:attrNameLst>
                                      </p:cBhvr>
                                      <p:to>
                                        <p:strVal val="-45.0"/>
                                      </p:to>
                                    </p:set>
                                    <p:anim calcmode="lin" valueType="num">
                                      <p:cBhvr>
                                        <p:cTn id="25"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26"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27"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8"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469094"/>
            <a:ext cx="8534400" cy="5464441"/>
          </a:xfrm>
          <a:solidFill>
            <a:srgbClr val="FF66FF"/>
          </a:solidFill>
        </p:spPr>
        <p:txBody>
          <a:bodyPr>
            <a:noAutofit/>
          </a:bodyPr>
          <a:lstStyle/>
          <a:p>
            <a:pPr marL="118872" indent="0" algn="just" rtl="1">
              <a:buNone/>
            </a:pPr>
            <a:r>
              <a:rPr lang="ar-SA" b="1" dirty="0" smtClean="0"/>
              <a:t>3-</a:t>
            </a:r>
            <a:r>
              <a:rPr lang="ar-SA" b="1" dirty="0"/>
              <a:t>المسئولية التأديبية </a:t>
            </a:r>
            <a:endParaRPr lang="en-US" dirty="0"/>
          </a:p>
          <a:p>
            <a:pPr marL="118872" indent="0" algn="just" rtl="1">
              <a:buNone/>
            </a:pPr>
            <a:r>
              <a:rPr lang="ar-SA" dirty="0"/>
              <a:t>هي المسئولية التي تقوم إذا أخل مراقب الحسابات بقواعد السلوك المهني، وآداب المهنة، أو الواجبات المهنية، وتكون مسئوليته عن طريق نقابة المحاسبين الموجودين داخل البلد</a:t>
            </a:r>
            <a:r>
              <a:rPr lang="ar-SA" b="1" dirty="0"/>
              <a:t>.</a:t>
            </a:r>
            <a:endParaRPr lang="en-US" dirty="0"/>
          </a:p>
          <a:p>
            <a:pPr marL="118872" indent="0" algn="just" rtl="1">
              <a:buNone/>
            </a:pPr>
            <a:r>
              <a:rPr lang="ar-SA" b="1" dirty="0"/>
              <a:t>أركان المسئولية التأديبية </a:t>
            </a:r>
            <a:endParaRPr lang="en-US" dirty="0"/>
          </a:p>
          <a:p>
            <a:pPr marL="118872" indent="0" algn="just" rtl="1">
              <a:buNone/>
            </a:pPr>
            <a:r>
              <a:rPr lang="ar-SA" dirty="0"/>
              <a:t>إن المسئولية التأديبية لمراقب الحسابات لا تقوم إلا إذا وجدت الجريمة التأديبية، وهذه الجريمة لا وجود لها إلا إذا توافر ركنان : </a:t>
            </a:r>
            <a:endParaRPr lang="en-US" dirty="0"/>
          </a:p>
          <a:p>
            <a:pPr marL="118872" indent="0" algn="just" rtl="1">
              <a:buNone/>
            </a:pPr>
            <a:r>
              <a:rPr lang="ar-SA" dirty="0"/>
              <a:t>1 . الركن المادي . </a:t>
            </a:r>
            <a:endParaRPr lang="en-US" dirty="0"/>
          </a:p>
          <a:p>
            <a:pPr marL="118872" indent="0" algn="just" rtl="1">
              <a:buNone/>
            </a:pPr>
            <a:r>
              <a:rPr lang="ar-SA" dirty="0"/>
              <a:t>2 . الركن المعنوي . </a:t>
            </a:r>
            <a:endParaRPr lang="en-US" dirty="0"/>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txEl>
                                              <p:pRg st="0" end="0"/>
                                            </p:txEl>
                                          </p:spTgt>
                                        </p:tgtEl>
                                        <p:attrNameLst>
                                          <p:attrName>style.visibility</p:attrName>
                                        </p:attrNameLst>
                                      </p:cBhvr>
                                      <p:to>
                                        <p:strVal val="visible"/>
                                      </p:to>
                                    </p:set>
                                    <p:set>
                                      <p:cBhvr>
                                        <p:cTn id="7" dur="455" fill="hold">
                                          <p:stCondLst>
                                            <p:cond delay="0"/>
                                          </p:stCondLst>
                                        </p:cTn>
                                        <p:tgtEl>
                                          <p:spTgt spid="3">
                                            <p:txEl>
                                              <p:pRg st="0" end="0"/>
                                            </p:txEl>
                                          </p:spTgt>
                                        </p:tgtEl>
                                        <p:attrNameLst>
                                          <p:attrName>style.rotation</p:attrName>
                                        </p:attrNameLst>
                                      </p:cBhvr>
                                      <p:to>
                                        <p:strVal val="-45.0"/>
                                      </p:to>
                                    </p:set>
                                    <p:anim calcmode="lin" valueType="num">
                                      <p:cBhvr>
                                        <p:cTn id="8"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1500"/>
                            </p:stCondLst>
                            <p:childTnLst>
                              <p:par>
                                <p:cTn id="13" presetID="38" presetClass="entr" presetSubtype="0" accel="50000" fill="hold" grpId="0" nodeType="afterEffect">
                                  <p:stCondLst>
                                    <p:cond delay="0"/>
                                  </p:stCondLst>
                                  <p:iterate type="wd">
                                    <p:tmPct val="50000"/>
                                  </p:iterate>
                                  <p:childTnLst>
                                    <p:set>
                                      <p:cBhvr>
                                        <p:cTn id="14" dur="1" fill="hold">
                                          <p:stCondLst>
                                            <p:cond delay="0"/>
                                          </p:stCondLst>
                                        </p:cTn>
                                        <p:tgtEl>
                                          <p:spTgt spid="3">
                                            <p:txEl>
                                              <p:pRg st="1" end="1"/>
                                            </p:txEl>
                                          </p:spTgt>
                                        </p:tgtEl>
                                        <p:attrNameLst>
                                          <p:attrName>style.visibility</p:attrName>
                                        </p:attrNameLst>
                                      </p:cBhvr>
                                      <p:to>
                                        <p:strVal val="visible"/>
                                      </p:to>
                                    </p:set>
                                    <p:set>
                                      <p:cBhvr>
                                        <p:cTn id="15" dur="455" fill="hold">
                                          <p:stCondLst>
                                            <p:cond delay="0"/>
                                          </p:stCondLst>
                                        </p:cTn>
                                        <p:tgtEl>
                                          <p:spTgt spid="3">
                                            <p:txEl>
                                              <p:pRg st="1" end="1"/>
                                            </p:txEl>
                                          </p:spTgt>
                                        </p:tgtEl>
                                        <p:attrNameLst>
                                          <p:attrName>style.rotation</p:attrName>
                                        </p:attrNameLst>
                                      </p:cBhvr>
                                      <p:to>
                                        <p:strVal val="-45.0"/>
                                      </p:to>
                                    </p:set>
                                    <p:anim calcmode="lin" valueType="num">
                                      <p:cBhvr>
                                        <p:cTn id="16"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17"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18"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19"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childTnLst>
                          </p:cTn>
                        </p:par>
                        <p:par>
                          <p:cTn id="20" fill="hold">
                            <p:stCondLst>
                              <p:cond delay="16500"/>
                            </p:stCondLst>
                            <p:childTnLst>
                              <p:par>
                                <p:cTn id="21" presetID="38" presetClass="entr" presetSubtype="0" accel="50000" fill="hold" grpId="0" nodeType="afterEffect">
                                  <p:stCondLst>
                                    <p:cond delay="0"/>
                                  </p:stCondLst>
                                  <p:iterate type="wd">
                                    <p:tmPct val="50000"/>
                                  </p:iterate>
                                  <p:childTnLst>
                                    <p:set>
                                      <p:cBhvr>
                                        <p:cTn id="22" dur="1" fill="hold">
                                          <p:stCondLst>
                                            <p:cond delay="0"/>
                                          </p:stCondLst>
                                        </p:cTn>
                                        <p:tgtEl>
                                          <p:spTgt spid="3">
                                            <p:txEl>
                                              <p:pRg st="2" end="2"/>
                                            </p:txEl>
                                          </p:spTgt>
                                        </p:tgtEl>
                                        <p:attrNameLst>
                                          <p:attrName>style.visibility</p:attrName>
                                        </p:attrNameLst>
                                      </p:cBhvr>
                                      <p:to>
                                        <p:strVal val="visible"/>
                                      </p:to>
                                    </p:set>
                                    <p:set>
                                      <p:cBhvr>
                                        <p:cTn id="23" dur="455" fill="hold">
                                          <p:stCondLst>
                                            <p:cond delay="0"/>
                                          </p:stCondLst>
                                        </p:cTn>
                                        <p:tgtEl>
                                          <p:spTgt spid="3">
                                            <p:txEl>
                                              <p:pRg st="2" end="2"/>
                                            </p:txEl>
                                          </p:spTgt>
                                        </p:tgtEl>
                                        <p:attrNameLst>
                                          <p:attrName>style.rotation</p:attrName>
                                        </p:attrNameLst>
                                      </p:cBhvr>
                                      <p:to>
                                        <p:strVal val="-45.0"/>
                                      </p:to>
                                    </p:set>
                                    <p:anim calcmode="lin" valueType="num">
                                      <p:cBhvr>
                                        <p:cTn id="24" dur="455" fill="hold">
                                          <p:stCondLst>
                                            <p:cond delay="455"/>
                                          </p:stCondLst>
                                        </p:cTn>
                                        <p:tgtEl>
                                          <p:spTgt spid="3">
                                            <p:txEl>
                                              <p:pRg st="2" end="2"/>
                                            </p:txEl>
                                          </p:spTgt>
                                        </p:tgtEl>
                                        <p:attrNameLst>
                                          <p:attrName>style.rotation</p:attrName>
                                        </p:attrNameLst>
                                      </p:cBhvr>
                                      <p:tavLst>
                                        <p:tav tm="0">
                                          <p:val>
                                            <p:fltVal val="-45"/>
                                          </p:val>
                                        </p:tav>
                                        <p:tav tm="69900">
                                          <p:val>
                                            <p:fltVal val="45"/>
                                          </p:val>
                                        </p:tav>
                                        <p:tav tm="100000">
                                          <p:val>
                                            <p:fltVal val="0"/>
                                          </p:val>
                                        </p:tav>
                                      </p:tavLst>
                                    </p:anim>
                                    <p:anim calcmode="lin" valueType="num">
                                      <p:cBhvr>
                                        <p:cTn id="25" dur="455" fill="hold">
                                          <p:stCondLst>
                                            <p:cond delay="0"/>
                                          </p:stCondLst>
                                        </p:cTn>
                                        <p:tgtEl>
                                          <p:spTgt spid="3">
                                            <p:txEl>
                                              <p:pRg st="2" end="2"/>
                                            </p:txEl>
                                          </p:spTgt>
                                        </p:tgtEl>
                                        <p:attrNameLst>
                                          <p:attrName>ppt_y</p:attrName>
                                        </p:attrNameLst>
                                      </p:cBhvr>
                                      <p:tavLst>
                                        <p:tav tm="0">
                                          <p:val>
                                            <p:strVal val="#ppt_y-1"/>
                                          </p:val>
                                        </p:tav>
                                        <p:tav tm="100000">
                                          <p:val>
                                            <p:strVal val="#ppt_y-(0.354*#ppt_w-0.172*#ppt_h)"/>
                                          </p:val>
                                        </p:tav>
                                      </p:tavLst>
                                    </p:anim>
                                    <p:anim calcmode="lin" valueType="num">
                                      <p:cBhvr>
                                        <p:cTn id="26" dur="156" decel="50000" autoRev="1" fill="hold">
                                          <p:stCondLst>
                                            <p:cond delay="455"/>
                                          </p:stCondLst>
                                        </p:cTn>
                                        <p:tgtEl>
                                          <p:spTgt spid="3">
                                            <p:txEl>
                                              <p:pRg st="2" end="2"/>
                                            </p:txEl>
                                          </p:spTgt>
                                        </p:tgtEl>
                                        <p:attrNameLst>
                                          <p:attrName>ppt_y</p:attrName>
                                        </p:attrNameLst>
                                      </p:cBhvr>
                                      <p:tavLst>
                                        <p:tav tm="0">
                                          <p:val>
                                            <p:strVal val="#ppt_y-(0.354*#ppt_w-0.172*#ppt_h)"/>
                                          </p:val>
                                        </p:tav>
                                        <p:tav tm="100000">
                                          <p:val>
                                            <p:strVal val="#ppt_y-(0.354*#ppt_w-0.172*#ppt_h)-#ppt_h/2"/>
                                          </p:val>
                                        </p:tav>
                                      </p:tavLst>
                                    </p:anim>
                                    <p:anim calcmode="lin" valueType="num">
                                      <p:cBhvr>
                                        <p:cTn id="27" dur="136" fill="hold">
                                          <p:stCondLst>
                                            <p:cond delay="864"/>
                                          </p:stCondLst>
                                        </p:cTn>
                                        <p:tgtEl>
                                          <p:spTgt spid="3">
                                            <p:txEl>
                                              <p:pRg st="2" end="2"/>
                                            </p:txEl>
                                          </p:spTgt>
                                        </p:tgtEl>
                                        <p:attrNameLst>
                                          <p:attrName>ppt_y</p:attrName>
                                        </p:attrNameLst>
                                      </p:cBhvr>
                                      <p:tavLst>
                                        <p:tav tm="0">
                                          <p:val>
                                            <p:strVal val="#ppt_y-(0.354*#ppt_w-0.172*#ppt_h)"/>
                                          </p:val>
                                        </p:tav>
                                        <p:tav tm="100000">
                                          <p:val>
                                            <p:strVal val="#ppt_y"/>
                                          </p:val>
                                        </p:tav>
                                      </p:tavLst>
                                    </p:anim>
                                  </p:childTnLst>
                                </p:cTn>
                              </p:par>
                            </p:childTnLst>
                          </p:cTn>
                        </p:par>
                        <p:par>
                          <p:cTn id="28" fill="hold">
                            <p:stCondLst>
                              <p:cond delay="18500"/>
                            </p:stCondLst>
                            <p:childTnLst>
                              <p:par>
                                <p:cTn id="29" presetID="38" presetClass="entr" presetSubtype="0" accel="50000" fill="hold" grpId="0" nodeType="afterEffect">
                                  <p:stCondLst>
                                    <p:cond delay="0"/>
                                  </p:stCondLst>
                                  <p:iterate type="wd">
                                    <p:tmPct val="50000"/>
                                  </p:iterate>
                                  <p:childTnLst>
                                    <p:set>
                                      <p:cBhvr>
                                        <p:cTn id="30" dur="1" fill="hold">
                                          <p:stCondLst>
                                            <p:cond delay="0"/>
                                          </p:stCondLst>
                                        </p:cTn>
                                        <p:tgtEl>
                                          <p:spTgt spid="3">
                                            <p:txEl>
                                              <p:pRg st="3" end="3"/>
                                            </p:txEl>
                                          </p:spTgt>
                                        </p:tgtEl>
                                        <p:attrNameLst>
                                          <p:attrName>style.visibility</p:attrName>
                                        </p:attrNameLst>
                                      </p:cBhvr>
                                      <p:to>
                                        <p:strVal val="visible"/>
                                      </p:to>
                                    </p:set>
                                    <p:set>
                                      <p:cBhvr>
                                        <p:cTn id="31" dur="455" fill="hold">
                                          <p:stCondLst>
                                            <p:cond delay="0"/>
                                          </p:stCondLst>
                                        </p:cTn>
                                        <p:tgtEl>
                                          <p:spTgt spid="3">
                                            <p:txEl>
                                              <p:pRg st="3" end="3"/>
                                            </p:txEl>
                                          </p:spTgt>
                                        </p:tgtEl>
                                        <p:attrNameLst>
                                          <p:attrName>style.rotation</p:attrName>
                                        </p:attrNameLst>
                                      </p:cBhvr>
                                      <p:to>
                                        <p:strVal val="-45.0"/>
                                      </p:to>
                                    </p:set>
                                    <p:anim calcmode="lin" valueType="num">
                                      <p:cBhvr>
                                        <p:cTn id="32" dur="455" fill="hold">
                                          <p:stCondLst>
                                            <p:cond delay="455"/>
                                          </p:stCondLst>
                                        </p:cTn>
                                        <p:tgtEl>
                                          <p:spTgt spid="3">
                                            <p:txEl>
                                              <p:pRg st="3" end="3"/>
                                            </p:txEl>
                                          </p:spTgt>
                                        </p:tgtEl>
                                        <p:attrNameLst>
                                          <p:attrName>style.rotation</p:attrName>
                                        </p:attrNameLst>
                                      </p:cBhvr>
                                      <p:tavLst>
                                        <p:tav tm="0">
                                          <p:val>
                                            <p:fltVal val="-45"/>
                                          </p:val>
                                        </p:tav>
                                        <p:tav tm="69900">
                                          <p:val>
                                            <p:fltVal val="45"/>
                                          </p:val>
                                        </p:tav>
                                        <p:tav tm="100000">
                                          <p:val>
                                            <p:fltVal val="0"/>
                                          </p:val>
                                        </p:tav>
                                      </p:tavLst>
                                    </p:anim>
                                    <p:anim calcmode="lin" valueType="num">
                                      <p:cBhvr>
                                        <p:cTn id="33" dur="455" fill="hold">
                                          <p:stCondLst>
                                            <p:cond delay="0"/>
                                          </p:stCondLst>
                                        </p:cTn>
                                        <p:tgtEl>
                                          <p:spTgt spid="3">
                                            <p:txEl>
                                              <p:pRg st="3" end="3"/>
                                            </p:txEl>
                                          </p:spTgt>
                                        </p:tgtEl>
                                        <p:attrNameLst>
                                          <p:attrName>ppt_y</p:attrName>
                                        </p:attrNameLst>
                                      </p:cBhvr>
                                      <p:tavLst>
                                        <p:tav tm="0">
                                          <p:val>
                                            <p:strVal val="#ppt_y-1"/>
                                          </p:val>
                                        </p:tav>
                                        <p:tav tm="100000">
                                          <p:val>
                                            <p:strVal val="#ppt_y-(0.354*#ppt_w-0.172*#ppt_h)"/>
                                          </p:val>
                                        </p:tav>
                                      </p:tavLst>
                                    </p:anim>
                                    <p:anim calcmode="lin" valueType="num">
                                      <p:cBhvr>
                                        <p:cTn id="34" dur="156" decel="50000" autoRev="1" fill="hold">
                                          <p:stCondLst>
                                            <p:cond delay="455"/>
                                          </p:stCondLst>
                                        </p:cTn>
                                        <p:tgtEl>
                                          <p:spTgt spid="3">
                                            <p:txEl>
                                              <p:pRg st="3" end="3"/>
                                            </p:txEl>
                                          </p:spTgt>
                                        </p:tgtEl>
                                        <p:attrNameLst>
                                          <p:attrName>ppt_y</p:attrName>
                                        </p:attrNameLst>
                                      </p:cBhvr>
                                      <p:tavLst>
                                        <p:tav tm="0">
                                          <p:val>
                                            <p:strVal val="#ppt_y-(0.354*#ppt_w-0.172*#ppt_h)"/>
                                          </p:val>
                                        </p:tav>
                                        <p:tav tm="100000">
                                          <p:val>
                                            <p:strVal val="#ppt_y-(0.354*#ppt_w-0.172*#ppt_h)-#ppt_h/2"/>
                                          </p:val>
                                        </p:tav>
                                      </p:tavLst>
                                    </p:anim>
                                    <p:anim calcmode="lin" valueType="num">
                                      <p:cBhvr>
                                        <p:cTn id="35" dur="136" fill="hold">
                                          <p:stCondLst>
                                            <p:cond delay="864"/>
                                          </p:stCondLst>
                                        </p:cTn>
                                        <p:tgtEl>
                                          <p:spTgt spid="3">
                                            <p:txEl>
                                              <p:pRg st="3" end="3"/>
                                            </p:txEl>
                                          </p:spTgt>
                                        </p:tgtEl>
                                        <p:attrNameLst>
                                          <p:attrName>ppt_y</p:attrName>
                                        </p:attrNameLst>
                                      </p:cBhvr>
                                      <p:tavLst>
                                        <p:tav tm="0">
                                          <p:val>
                                            <p:strVal val="#ppt_y-(0.354*#ppt_w-0.172*#ppt_h)"/>
                                          </p:val>
                                        </p:tav>
                                        <p:tav tm="100000">
                                          <p:val>
                                            <p:strVal val="#ppt_y"/>
                                          </p:val>
                                        </p:tav>
                                      </p:tavLst>
                                    </p:anim>
                                  </p:childTnLst>
                                </p:cTn>
                              </p:par>
                            </p:childTnLst>
                          </p:cTn>
                        </p:par>
                        <p:par>
                          <p:cTn id="36" fill="hold">
                            <p:stCondLst>
                              <p:cond delay="30500"/>
                            </p:stCondLst>
                            <p:childTnLst>
                              <p:par>
                                <p:cTn id="37" presetID="38" presetClass="entr" presetSubtype="0" accel="50000" fill="hold" grpId="0" nodeType="afterEffect">
                                  <p:stCondLst>
                                    <p:cond delay="0"/>
                                  </p:stCondLst>
                                  <p:iterate type="wd">
                                    <p:tmPct val="50000"/>
                                  </p:iterate>
                                  <p:childTnLst>
                                    <p:set>
                                      <p:cBhvr>
                                        <p:cTn id="38" dur="1" fill="hold">
                                          <p:stCondLst>
                                            <p:cond delay="0"/>
                                          </p:stCondLst>
                                        </p:cTn>
                                        <p:tgtEl>
                                          <p:spTgt spid="3">
                                            <p:txEl>
                                              <p:pRg st="4" end="4"/>
                                            </p:txEl>
                                          </p:spTgt>
                                        </p:tgtEl>
                                        <p:attrNameLst>
                                          <p:attrName>style.visibility</p:attrName>
                                        </p:attrNameLst>
                                      </p:cBhvr>
                                      <p:to>
                                        <p:strVal val="visible"/>
                                      </p:to>
                                    </p:set>
                                    <p:set>
                                      <p:cBhvr>
                                        <p:cTn id="39" dur="455" fill="hold">
                                          <p:stCondLst>
                                            <p:cond delay="0"/>
                                          </p:stCondLst>
                                        </p:cTn>
                                        <p:tgtEl>
                                          <p:spTgt spid="3">
                                            <p:txEl>
                                              <p:pRg st="4" end="4"/>
                                            </p:txEl>
                                          </p:spTgt>
                                        </p:tgtEl>
                                        <p:attrNameLst>
                                          <p:attrName>style.rotation</p:attrName>
                                        </p:attrNameLst>
                                      </p:cBhvr>
                                      <p:to>
                                        <p:strVal val="-45.0"/>
                                      </p:to>
                                    </p:set>
                                    <p:anim calcmode="lin" valueType="num">
                                      <p:cBhvr>
                                        <p:cTn id="40" dur="455" fill="hold">
                                          <p:stCondLst>
                                            <p:cond delay="455"/>
                                          </p:stCondLst>
                                        </p:cTn>
                                        <p:tgtEl>
                                          <p:spTgt spid="3">
                                            <p:txEl>
                                              <p:pRg st="4" end="4"/>
                                            </p:txEl>
                                          </p:spTgt>
                                        </p:tgtEl>
                                        <p:attrNameLst>
                                          <p:attrName>style.rotation</p:attrName>
                                        </p:attrNameLst>
                                      </p:cBhvr>
                                      <p:tavLst>
                                        <p:tav tm="0">
                                          <p:val>
                                            <p:fltVal val="-45"/>
                                          </p:val>
                                        </p:tav>
                                        <p:tav tm="69900">
                                          <p:val>
                                            <p:fltVal val="45"/>
                                          </p:val>
                                        </p:tav>
                                        <p:tav tm="100000">
                                          <p:val>
                                            <p:fltVal val="0"/>
                                          </p:val>
                                        </p:tav>
                                      </p:tavLst>
                                    </p:anim>
                                    <p:anim calcmode="lin" valueType="num">
                                      <p:cBhvr>
                                        <p:cTn id="41" dur="455" fill="hold">
                                          <p:stCondLst>
                                            <p:cond delay="0"/>
                                          </p:stCondLst>
                                        </p:cTn>
                                        <p:tgtEl>
                                          <p:spTgt spid="3">
                                            <p:txEl>
                                              <p:pRg st="4" end="4"/>
                                            </p:txEl>
                                          </p:spTgt>
                                        </p:tgtEl>
                                        <p:attrNameLst>
                                          <p:attrName>ppt_y</p:attrName>
                                        </p:attrNameLst>
                                      </p:cBhvr>
                                      <p:tavLst>
                                        <p:tav tm="0">
                                          <p:val>
                                            <p:strVal val="#ppt_y-1"/>
                                          </p:val>
                                        </p:tav>
                                        <p:tav tm="100000">
                                          <p:val>
                                            <p:strVal val="#ppt_y-(0.354*#ppt_w-0.172*#ppt_h)"/>
                                          </p:val>
                                        </p:tav>
                                      </p:tavLst>
                                    </p:anim>
                                    <p:anim calcmode="lin" valueType="num">
                                      <p:cBhvr>
                                        <p:cTn id="42" dur="156" decel="50000" autoRev="1" fill="hold">
                                          <p:stCondLst>
                                            <p:cond delay="455"/>
                                          </p:stCondLst>
                                        </p:cTn>
                                        <p:tgtEl>
                                          <p:spTgt spid="3">
                                            <p:txEl>
                                              <p:pRg st="4" end="4"/>
                                            </p:txEl>
                                          </p:spTgt>
                                        </p:tgtEl>
                                        <p:attrNameLst>
                                          <p:attrName>ppt_y</p:attrName>
                                        </p:attrNameLst>
                                      </p:cBhvr>
                                      <p:tavLst>
                                        <p:tav tm="0">
                                          <p:val>
                                            <p:strVal val="#ppt_y-(0.354*#ppt_w-0.172*#ppt_h)"/>
                                          </p:val>
                                        </p:tav>
                                        <p:tav tm="100000">
                                          <p:val>
                                            <p:strVal val="#ppt_y-(0.354*#ppt_w-0.172*#ppt_h)-#ppt_h/2"/>
                                          </p:val>
                                        </p:tav>
                                      </p:tavLst>
                                    </p:anim>
                                    <p:anim calcmode="lin" valueType="num">
                                      <p:cBhvr>
                                        <p:cTn id="43" dur="136" fill="hold">
                                          <p:stCondLst>
                                            <p:cond delay="864"/>
                                          </p:stCondLst>
                                        </p:cTn>
                                        <p:tgtEl>
                                          <p:spTgt spid="3">
                                            <p:txEl>
                                              <p:pRg st="4" end="4"/>
                                            </p:txEl>
                                          </p:spTgt>
                                        </p:tgtEl>
                                        <p:attrNameLst>
                                          <p:attrName>ppt_y</p:attrName>
                                        </p:attrNameLst>
                                      </p:cBhvr>
                                      <p:tavLst>
                                        <p:tav tm="0">
                                          <p:val>
                                            <p:strVal val="#ppt_y-(0.354*#ppt_w-0.172*#ppt_h)"/>
                                          </p:val>
                                        </p:tav>
                                        <p:tav tm="100000">
                                          <p:val>
                                            <p:strVal val="#ppt_y"/>
                                          </p:val>
                                        </p:tav>
                                      </p:tavLst>
                                    </p:anim>
                                  </p:childTnLst>
                                </p:cTn>
                              </p:par>
                            </p:childTnLst>
                          </p:cTn>
                        </p:par>
                        <p:par>
                          <p:cTn id="44" fill="hold">
                            <p:stCondLst>
                              <p:cond delay="33500"/>
                            </p:stCondLst>
                            <p:childTnLst>
                              <p:par>
                                <p:cTn id="45" presetID="38" presetClass="entr" presetSubtype="0" accel="50000" fill="hold" grpId="0" nodeType="afterEffect">
                                  <p:stCondLst>
                                    <p:cond delay="0"/>
                                  </p:stCondLst>
                                  <p:iterate type="wd">
                                    <p:tmPct val="50000"/>
                                  </p:iterate>
                                  <p:childTnLst>
                                    <p:set>
                                      <p:cBhvr>
                                        <p:cTn id="46" dur="1" fill="hold">
                                          <p:stCondLst>
                                            <p:cond delay="0"/>
                                          </p:stCondLst>
                                        </p:cTn>
                                        <p:tgtEl>
                                          <p:spTgt spid="3">
                                            <p:txEl>
                                              <p:pRg st="5" end="5"/>
                                            </p:txEl>
                                          </p:spTgt>
                                        </p:tgtEl>
                                        <p:attrNameLst>
                                          <p:attrName>style.visibility</p:attrName>
                                        </p:attrNameLst>
                                      </p:cBhvr>
                                      <p:to>
                                        <p:strVal val="visible"/>
                                      </p:to>
                                    </p:set>
                                    <p:set>
                                      <p:cBhvr>
                                        <p:cTn id="47" dur="455" fill="hold">
                                          <p:stCondLst>
                                            <p:cond delay="0"/>
                                          </p:stCondLst>
                                        </p:cTn>
                                        <p:tgtEl>
                                          <p:spTgt spid="3">
                                            <p:txEl>
                                              <p:pRg st="5" end="5"/>
                                            </p:txEl>
                                          </p:spTgt>
                                        </p:tgtEl>
                                        <p:attrNameLst>
                                          <p:attrName>style.rotation</p:attrName>
                                        </p:attrNameLst>
                                      </p:cBhvr>
                                      <p:to>
                                        <p:strVal val="-45.0"/>
                                      </p:to>
                                    </p:set>
                                    <p:anim calcmode="lin" valueType="num">
                                      <p:cBhvr>
                                        <p:cTn id="48" dur="455" fill="hold">
                                          <p:stCondLst>
                                            <p:cond delay="455"/>
                                          </p:stCondLst>
                                        </p:cTn>
                                        <p:tgtEl>
                                          <p:spTgt spid="3">
                                            <p:txEl>
                                              <p:pRg st="5" end="5"/>
                                            </p:txEl>
                                          </p:spTgt>
                                        </p:tgtEl>
                                        <p:attrNameLst>
                                          <p:attrName>style.rotation</p:attrName>
                                        </p:attrNameLst>
                                      </p:cBhvr>
                                      <p:tavLst>
                                        <p:tav tm="0">
                                          <p:val>
                                            <p:fltVal val="-45"/>
                                          </p:val>
                                        </p:tav>
                                        <p:tav tm="69900">
                                          <p:val>
                                            <p:fltVal val="45"/>
                                          </p:val>
                                        </p:tav>
                                        <p:tav tm="100000">
                                          <p:val>
                                            <p:fltVal val="0"/>
                                          </p:val>
                                        </p:tav>
                                      </p:tavLst>
                                    </p:anim>
                                    <p:anim calcmode="lin" valueType="num">
                                      <p:cBhvr>
                                        <p:cTn id="49" dur="455" fill="hold">
                                          <p:stCondLst>
                                            <p:cond delay="0"/>
                                          </p:stCondLst>
                                        </p:cTn>
                                        <p:tgtEl>
                                          <p:spTgt spid="3">
                                            <p:txEl>
                                              <p:pRg st="5" end="5"/>
                                            </p:txEl>
                                          </p:spTgt>
                                        </p:tgtEl>
                                        <p:attrNameLst>
                                          <p:attrName>ppt_y</p:attrName>
                                        </p:attrNameLst>
                                      </p:cBhvr>
                                      <p:tavLst>
                                        <p:tav tm="0">
                                          <p:val>
                                            <p:strVal val="#ppt_y-1"/>
                                          </p:val>
                                        </p:tav>
                                        <p:tav tm="100000">
                                          <p:val>
                                            <p:strVal val="#ppt_y-(0.354*#ppt_w-0.172*#ppt_h)"/>
                                          </p:val>
                                        </p:tav>
                                      </p:tavLst>
                                    </p:anim>
                                    <p:anim calcmode="lin" valueType="num">
                                      <p:cBhvr>
                                        <p:cTn id="50" dur="156" decel="50000" autoRev="1" fill="hold">
                                          <p:stCondLst>
                                            <p:cond delay="455"/>
                                          </p:stCondLst>
                                        </p:cTn>
                                        <p:tgtEl>
                                          <p:spTgt spid="3">
                                            <p:txEl>
                                              <p:pRg st="5" end="5"/>
                                            </p:txEl>
                                          </p:spTgt>
                                        </p:tgtEl>
                                        <p:attrNameLst>
                                          <p:attrName>ppt_y</p:attrName>
                                        </p:attrNameLst>
                                      </p:cBhvr>
                                      <p:tavLst>
                                        <p:tav tm="0">
                                          <p:val>
                                            <p:strVal val="#ppt_y-(0.354*#ppt_w-0.172*#ppt_h)"/>
                                          </p:val>
                                        </p:tav>
                                        <p:tav tm="100000">
                                          <p:val>
                                            <p:strVal val="#ppt_y-(0.354*#ppt_w-0.172*#ppt_h)-#ppt_h/2"/>
                                          </p:val>
                                        </p:tav>
                                      </p:tavLst>
                                    </p:anim>
                                    <p:anim calcmode="lin" valueType="num">
                                      <p:cBhvr>
                                        <p:cTn id="51" dur="136" fill="hold">
                                          <p:stCondLst>
                                            <p:cond delay="864"/>
                                          </p:stCondLst>
                                        </p:cTn>
                                        <p:tgtEl>
                                          <p:spTgt spid="3">
                                            <p:txEl>
                                              <p:pRg st="5" end="5"/>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241410"/>
            <a:ext cx="8534400" cy="6375180"/>
          </a:xfrm>
          <a:solidFill>
            <a:schemeClr val="bg1"/>
          </a:solidFill>
        </p:spPr>
        <p:txBody>
          <a:bodyPr>
            <a:noAutofit/>
          </a:bodyPr>
          <a:lstStyle/>
          <a:p>
            <a:pPr marL="118872" lvl="0" indent="0" algn="just" rtl="1">
              <a:buNone/>
            </a:pPr>
            <a:r>
              <a:rPr lang="en-US" b="1" dirty="0" smtClean="0">
                <a:latin typeface="Arial" pitchFamily="34" charset="0"/>
                <a:cs typeface="Arial" pitchFamily="34" charset="0"/>
              </a:rPr>
              <a:t> </a:t>
            </a:r>
            <a:r>
              <a:rPr lang="ar-SA" sz="3600" b="1" dirty="0" smtClean="0">
                <a:latin typeface="Arial" pitchFamily="34" charset="0"/>
                <a:cs typeface="Arial" pitchFamily="34" charset="0"/>
              </a:rPr>
              <a:t>1- </a:t>
            </a:r>
            <a:r>
              <a:rPr lang="ar-SA" sz="2800" b="1" dirty="0" smtClean="0">
                <a:latin typeface="Arial" pitchFamily="34" charset="0"/>
                <a:cs typeface="Arial" pitchFamily="34" charset="0"/>
              </a:rPr>
              <a:t>الركن </a:t>
            </a:r>
            <a:r>
              <a:rPr lang="ar-SA" sz="2800" b="1" dirty="0">
                <a:latin typeface="Arial" pitchFamily="34" charset="0"/>
                <a:cs typeface="Arial" pitchFamily="34" charset="0"/>
              </a:rPr>
              <a:t>المادي </a:t>
            </a:r>
            <a:endParaRPr lang="en-US" sz="2800" b="1" dirty="0">
              <a:latin typeface="Arial" pitchFamily="34" charset="0"/>
              <a:cs typeface="Arial" pitchFamily="34" charset="0"/>
            </a:endParaRPr>
          </a:p>
          <a:p>
            <a:pPr marL="118872" indent="0" algn="just" rtl="1">
              <a:buNone/>
            </a:pPr>
            <a:r>
              <a:rPr lang="ar-SA" sz="2400" b="1" dirty="0">
                <a:latin typeface="Arial" pitchFamily="34" charset="0"/>
                <a:cs typeface="Arial" pitchFamily="34" charset="0"/>
              </a:rPr>
              <a:t>يتمثل الركن المادي في الفعل الإيجابي أو السلبي الذي يصدر من مراقب الحسابات، فإذا لم يصدر عنه خطأ، ولم يثبت إخلاله بواجبه الوظيفي، أو التزامه المهني، فلا يوجد جريمة تأديبية، ولا يمكن مساءلته تأديبياً . </a:t>
            </a:r>
            <a:endParaRPr lang="en-US" sz="2400" b="1" dirty="0">
              <a:latin typeface="Arial" pitchFamily="34" charset="0"/>
              <a:cs typeface="Arial" pitchFamily="34" charset="0"/>
            </a:endParaRPr>
          </a:p>
          <a:p>
            <a:pPr marL="118872" indent="0" algn="just" rtl="1">
              <a:buNone/>
            </a:pPr>
            <a:r>
              <a:rPr lang="ar-SA" sz="2400" b="1" dirty="0">
                <a:latin typeface="Arial" pitchFamily="34" charset="0"/>
                <a:cs typeface="Arial" pitchFamily="34" charset="0"/>
              </a:rPr>
              <a:t>وجدير بالذكر أن الجريمة التأديبية، وما يترتب عليها من مسئولية تأديبية، تقوم بمجرد وقوع الخطأ الوظيفي، أو المهني، ولو لم يقع ضرر فعلي، ولابد أن يكون الضرر نتيجة للإخلال بواجبات الوظيفة، أو سمعة المهنة، وكرامتها، وشرفها، باعتباره إخلالاً بالصالح العام. </a:t>
            </a:r>
            <a:endParaRPr lang="en-US" sz="2400" b="1" dirty="0">
              <a:latin typeface="Arial" pitchFamily="34" charset="0"/>
              <a:cs typeface="Arial" pitchFamily="34" charset="0"/>
            </a:endParaRPr>
          </a:p>
          <a:p>
            <a:pPr marL="118872" indent="0" algn="just" rtl="1">
              <a:buNone/>
            </a:pPr>
            <a:r>
              <a:rPr lang="ar-SA" sz="2400" b="1" dirty="0">
                <a:latin typeface="Arial" pitchFamily="34" charset="0"/>
                <a:cs typeface="Arial" pitchFamily="34" charset="0"/>
              </a:rPr>
              <a:t>وعلى ذلك فإن الضرر ليس ركناً من أركان المسئولية التأديبية، بخلاف المسئولية المدنية عقدية كانت أو تقصيرية، كما أشرنا إليه، ولمعرفة مدى انحراف المراقب أو خطئه يطبق معيار المراقب المعتاد، كما ينبغي الرجوع إلى قانون الرقابة ودستور مهنة المراجعة في الدولة.</a:t>
            </a:r>
            <a:endParaRPr lang="en-US" sz="2400" b="1" dirty="0">
              <a:latin typeface="Arial" pitchFamily="34" charset="0"/>
              <a:cs typeface="Arial" pitchFamily="34" charset="0"/>
            </a:endParaRPr>
          </a:p>
          <a:p>
            <a:pPr marL="118872" lvl="0" indent="0" algn="just" rtl="1">
              <a:buNone/>
            </a:pPr>
            <a:r>
              <a:rPr lang="ar-SA" b="1" dirty="0" smtClean="0">
                <a:solidFill>
                  <a:srgbClr val="3333FF"/>
                </a:solidFill>
                <a:latin typeface="Arial" pitchFamily="34" charset="0"/>
                <a:cs typeface="Arial" pitchFamily="34" charset="0"/>
              </a:rPr>
              <a:t>2- الركن </a:t>
            </a:r>
            <a:r>
              <a:rPr lang="ar-SA" b="1" dirty="0">
                <a:solidFill>
                  <a:srgbClr val="3333FF"/>
                </a:solidFill>
                <a:latin typeface="Arial" pitchFamily="34" charset="0"/>
                <a:cs typeface="Arial" pitchFamily="34" charset="0"/>
              </a:rPr>
              <a:t>المعنوي </a:t>
            </a:r>
            <a:endParaRPr lang="en-US" b="1" dirty="0">
              <a:solidFill>
                <a:srgbClr val="3333FF"/>
              </a:solidFill>
              <a:latin typeface="Arial" pitchFamily="34" charset="0"/>
              <a:cs typeface="Arial" pitchFamily="34" charset="0"/>
            </a:endParaRPr>
          </a:p>
          <a:p>
            <a:pPr marL="118872" indent="0" algn="just" rtl="1">
              <a:buNone/>
            </a:pPr>
            <a:r>
              <a:rPr lang="ar-SA" sz="2400" b="1" dirty="0">
                <a:solidFill>
                  <a:srgbClr val="3333FF"/>
                </a:solidFill>
                <a:latin typeface="Arial" pitchFamily="34" charset="0"/>
                <a:cs typeface="Arial" pitchFamily="34" charset="0"/>
              </a:rPr>
              <a:t>لا يكفي صدور خطأ تأديبي من المراجع حتى يحاكم تأديبياً، وإنما لابد أن يصدر الفعل الخاطئ عن إرادة آثمة، وهو ما يقال عنه الركن المعنوي للجريمة التأديبية، فإذا تخلف الركن المعنوي لم تكتمل أركان الجريمة وعليه يرتفع العقاب التأديبي عنه.</a:t>
            </a:r>
            <a:endParaRPr lang="en-US" sz="2400" b="1" dirty="0">
              <a:solidFill>
                <a:srgbClr val="3333FF"/>
              </a:solidFill>
              <a:latin typeface="Arial" pitchFamily="34" charset="0"/>
              <a:cs typeface="Arial" pitchFamily="34" charset="0"/>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grpId="0" nodeType="clickEffect">
                                  <p:stCondLst>
                                    <p:cond delay="0"/>
                                  </p:stCondLst>
                                  <p:iterate type="wd">
                                    <p:tmPct val="50000"/>
                                  </p:iterate>
                                  <p:childTnLst>
                                    <p:set>
                                      <p:cBhvr>
                                        <p:cTn id="24" dur="1" fill="hold">
                                          <p:stCondLst>
                                            <p:cond delay="0"/>
                                          </p:stCondLst>
                                        </p:cTn>
                                        <p:tgtEl>
                                          <p:spTgt spid="3">
                                            <p:txEl>
                                              <p:pRg st="1" end="1"/>
                                            </p:txEl>
                                          </p:spTgt>
                                        </p:tgtEl>
                                        <p:attrNameLst>
                                          <p:attrName>style.visibility</p:attrName>
                                        </p:attrNameLst>
                                      </p:cBhvr>
                                      <p:to>
                                        <p:strVal val="visible"/>
                                      </p:to>
                                    </p:set>
                                    <p:set>
                                      <p:cBhvr>
                                        <p:cTn id="25" dur="455" fill="hold">
                                          <p:stCondLst>
                                            <p:cond delay="0"/>
                                          </p:stCondLst>
                                        </p:cTn>
                                        <p:tgtEl>
                                          <p:spTgt spid="3">
                                            <p:txEl>
                                              <p:pRg st="1" end="1"/>
                                            </p:txEl>
                                          </p:spTgt>
                                        </p:tgtEl>
                                        <p:attrNameLst>
                                          <p:attrName>style.rotation</p:attrName>
                                        </p:attrNameLst>
                                      </p:cBhvr>
                                      <p:to>
                                        <p:strVal val="-45.0"/>
                                      </p:to>
                                    </p:set>
                                    <p:anim calcmode="lin" valueType="num">
                                      <p:cBhvr>
                                        <p:cTn id="26"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38" presetClass="entr" presetSubtype="0" accel="50000" fill="hold" grpId="0" nodeType="clickEffect">
                                  <p:stCondLst>
                                    <p:cond delay="0"/>
                                  </p:stCondLst>
                                  <p:iterate type="wd">
                                    <p:tmPct val="50000"/>
                                  </p:iterate>
                                  <p:childTnLst>
                                    <p:set>
                                      <p:cBhvr>
                                        <p:cTn id="33" dur="1" fill="hold">
                                          <p:stCondLst>
                                            <p:cond delay="0"/>
                                          </p:stCondLst>
                                        </p:cTn>
                                        <p:tgtEl>
                                          <p:spTgt spid="3">
                                            <p:txEl>
                                              <p:pRg st="2" end="2"/>
                                            </p:txEl>
                                          </p:spTgt>
                                        </p:tgtEl>
                                        <p:attrNameLst>
                                          <p:attrName>style.visibility</p:attrName>
                                        </p:attrNameLst>
                                      </p:cBhvr>
                                      <p:to>
                                        <p:strVal val="visible"/>
                                      </p:to>
                                    </p:set>
                                    <p:set>
                                      <p:cBhvr>
                                        <p:cTn id="34" dur="455" fill="hold">
                                          <p:stCondLst>
                                            <p:cond delay="0"/>
                                          </p:stCondLst>
                                        </p:cTn>
                                        <p:tgtEl>
                                          <p:spTgt spid="3">
                                            <p:txEl>
                                              <p:pRg st="2" end="2"/>
                                            </p:txEl>
                                          </p:spTgt>
                                        </p:tgtEl>
                                        <p:attrNameLst>
                                          <p:attrName>style.rotation</p:attrName>
                                        </p:attrNameLst>
                                      </p:cBhvr>
                                      <p:to>
                                        <p:strVal val="-45.0"/>
                                      </p:to>
                                    </p:set>
                                    <p:anim calcmode="lin" valueType="num">
                                      <p:cBhvr>
                                        <p:cTn id="35" dur="455" fill="hold">
                                          <p:stCondLst>
                                            <p:cond delay="455"/>
                                          </p:stCondLst>
                                        </p:cTn>
                                        <p:tgtEl>
                                          <p:spTgt spid="3">
                                            <p:txEl>
                                              <p:pRg st="2" end="2"/>
                                            </p:txEl>
                                          </p:spTgt>
                                        </p:tgtEl>
                                        <p:attrNameLst>
                                          <p:attrName>style.rotation</p:attrName>
                                        </p:attrNameLst>
                                      </p:cBhvr>
                                      <p:tavLst>
                                        <p:tav tm="0">
                                          <p:val>
                                            <p:fltVal val="-45"/>
                                          </p:val>
                                        </p:tav>
                                        <p:tav tm="69900">
                                          <p:val>
                                            <p:fltVal val="45"/>
                                          </p:val>
                                        </p:tav>
                                        <p:tav tm="100000">
                                          <p:val>
                                            <p:fltVal val="0"/>
                                          </p:val>
                                        </p:tav>
                                      </p:tavLst>
                                    </p:anim>
                                    <p:anim calcmode="lin" valueType="num">
                                      <p:cBhvr>
                                        <p:cTn id="36" dur="455" fill="hold">
                                          <p:stCondLst>
                                            <p:cond delay="0"/>
                                          </p:stCondLst>
                                        </p:cTn>
                                        <p:tgtEl>
                                          <p:spTgt spid="3">
                                            <p:txEl>
                                              <p:pRg st="2" end="2"/>
                                            </p:txEl>
                                          </p:spTgt>
                                        </p:tgtEl>
                                        <p:attrNameLst>
                                          <p:attrName>ppt_y</p:attrName>
                                        </p:attrNameLst>
                                      </p:cBhvr>
                                      <p:tavLst>
                                        <p:tav tm="0">
                                          <p:val>
                                            <p:strVal val="#ppt_y-1"/>
                                          </p:val>
                                        </p:tav>
                                        <p:tav tm="100000">
                                          <p:val>
                                            <p:strVal val="#ppt_y-(0.354*#ppt_w-0.172*#ppt_h)"/>
                                          </p:val>
                                        </p:tav>
                                      </p:tavLst>
                                    </p:anim>
                                    <p:anim calcmode="lin" valueType="num">
                                      <p:cBhvr>
                                        <p:cTn id="37" dur="156" decel="50000" autoRev="1" fill="hold">
                                          <p:stCondLst>
                                            <p:cond delay="455"/>
                                          </p:stCondLst>
                                        </p:cTn>
                                        <p:tgtEl>
                                          <p:spTgt spid="3">
                                            <p:txEl>
                                              <p:pRg st="2" end="2"/>
                                            </p:txEl>
                                          </p:spTgt>
                                        </p:tgtEl>
                                        <p:attrNameLst>
                                          <p:attrName>ppt_y</p:attrName>
                                        </p:attrNameLst>
                                      </p:cBhvr>
                                      <p:tavLst>
                                        <p:tav tm="0">
                                          <p:val>
                                            <p:strVal val="#ppt_y-(0.354*#ppt_w-0.172*#ppt_h)"/>
                                          </p:val>
                                        </p:tav>
                                        <p:tav tm="100000">
                                          <p:val>
                                            <p:strVal val="#ppt_y-(0.354*#ppt_w-0.172*#ppt_h)-#ppt_h/2"/>
                                          </p:val>
                                        </p:tav>
                                      </p:tavLst>
                                    </p:anim>
                                    <p:anim calcmode="lin" valueType="num">
                                      <p:cBhvr>
                                        <p:cTn id="38" dur="136" fill="hold">
                                          <p:stCondLst>
                                            <p:cond delay="864"/>
                                          </p:stCondLst>
                                        </p:cTn>
                                        <p:tgtEl>
                                          <p:spTgt spid="3">
                                            <p:txEl>
                                              <p:pRg st="2" end="2"/>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8" presetClass="entr" presetSubtype="0" accel="50000" fill="hold" grpId="0" nodeType="clickEffect">
                                  <p:stCondLst>
                                    <p:cond delay="0"/>
                                  </p:stCondLst>
                                  <p:iterate type="wd">
                                    <p:tmPct val="50000"/>
                                  </p:iterate>
                                  <p:childTnLst>
                                    <p:set>
                                      <p:cBhvr>
                                        <p:cTn id="42" dur="1" fill="hold">
                                          <p:stCondLst>
                                            <p:cond delay="0"/>
                                          </p:stCondLst>
                                        </p:cTn>
                                        <p:tgtEl>
                                          <p:spTgt spid="3">
                                            <p:txEl>
                                              <p:pRg st="3" end="3"/>
                                            </p:txEl>
                                          </p:spTgt>
                                        </p:tgtEl>
                                        <p:attrNameLst>
                                          <p:attrName>style.visibility</p:attrName>
                                        </p:attrNameLst>
                                      </p:cBhvr>
                                      <p:to>
                                        <p:strVal val="visible"/>
                                      </p:to>
                                    </p:set>
                                    <p:set>
                                      <p:cBhvr>
                                        <p:cTn id="43" dur="455" fill="hold">
                                          <p:stCondLst>
                                            <p:cond delay="0"/>
                                          </p:stCondLst>
                                        </p:cTn>
                                        <p:tgtEl>
                                          <p:spTgt spid="3">
                                            <p:txEl>
                                              <p:pRg st="3" end="3"/>
                                            </p:txEl>
                                          </p:spTgt>
                                        </p:tgtEl>
                                        <p:attrNameLst>
                                          <p:attrName>style.rotation</p:attrName>
                                        </p:attrNameLst>
                                      </p:cBhvr>
                                      <p:to>
                                        <p:strVal val="-45.0"/>
                                      </p:to>
                                    </p:set>
                                    <p:anim calcmode="lin" valueType="num">
                                      <p:cBhvr>
                                        <p:cTn id="44" dur="455" fill="hold">
                                          <p:stCondLst>
                                            <p:cond delay="455"/>
                                          </p:stCondLst>
                                        </p:cTn>
                                        <p:tgtEl>
                                          <p:spTgt spid="3">
                                            <p:txEl>
                                              <p:pRg st="3" end="3"/>
                                            </p:txEl>
                                          </p:spTgt>
                                        </p:tgtEl>
                                        <p:attrNameLst>
                                          <p:attrName>style.rotation</p:attrName>
                                        </p:attrNameLst>
                                      </p:cBhvr>
                                      <p:tavLst>
                                        <p:tav tm="0">
                                          <p:val>
                                            <p:fltVal val="-45"/>
                                          </p:val>
                                        </p:tav>
                                        <p:tav tm="69900">
                                          <p:val>
                                            <p:fltVal val="45"/>
                                          </p:val>
                                        </p:tav>
                                        <p:tav tm="100000">
                                          <p:val>
                                            <p:fltVal val="0"/>
                                          </p:val>
                                        </p:tav>
                                      </p:tavLst>
                                    </p:anim>
                                    <p:anim calcmode="lin" valueType="num">
                                      <p:cBhvr>
                                        <p:cTn id="45" dur="455" fill="hold">
                                          <p:stCondLst>
                                            <p:cond delay="0"/>
                                          </p:stCondLst>
                                        </p:cTn>
                                        <p:tgtEl>
                                          <p:spTgt spid="3">
                                            <p:txEl>
                                              <p:pRg st="3" end="3"/>
                                            </p:txEl>
                                          </p:spTgt>
                                        </p:tgtEl>
                                        <p:attrNameLst>
                                          <p:attrName>ppt_y</p:attrName>
                                        </p:attrNameLst>
                                      </p:cBhvr>
                                      <p:tavLst>
                                        <p:tav tm="0">
                                          <p:val>
                                            <p:strVal val="#ppt_y-1"/>
                                          </p:val>
                                        </p:tav>
                                        <p:tav tm="100000">
                                          <p:val>
                                            <p:strVal val="#ppt_y-(0.354*#ppt_w-0.172*#ppt_h)"/>
                                          </p:val>
                                        </p:tav>
                                      </p:tavLst>
                                    </p:anim>
                                    <p:anim calcmode="lin" valueType="num">
                                      <p:cBhvr>
                                        <p:cTn id="46" dur="156" decel="50000" autoRev="1" fill="hold">
                                          <p:stCondLst>
                                            <p:cond delay="455"/>
                                          </p:stCondLst>
                                        </p:cTn>
                                        <p:tgtEl>
                                          <p:spTgt spid="3">
                                            <p:txEl>
                                              <p:pRg st="3" end="3"/>
                                            </p:txEl>
                                          </p:spTgt>
                                        </p:tgtEl>
                                        <p:attrNameLst>
                                          <p:attrName>ppt_y</p:attrName>
                                        </p:attrNameLst>
                                      </p:cBhvr>
                                      <p:tavLst>
                                        <p:tav tm="0">
                                          <p:val>
                                            <p:strVal val="#ppt_y-(0.354*#ppt_w-0.172*#ppt_h)"/>
                                          </p:val>
                                        </p:tav>
                                        <p:tav tm="100000">
                                          <p:val>
                                            <p:strVal val="#ppt_y-(0.354*#ppt_w-0.172*#ppt_h)-#ppt_h/2"/>
                                          </p:val>
                                        </p:tav>
                                      </p:tavLst>
                                    </p:anim>
                                    <p:anim calcmode="lin" valueType="num">
                                      <p:cBhvr>
                                        <p:cTn id="47" dur="136" fill="hold">
                                          <p:stCondLst>
                                            <p:cond delay="864"/>
                                          </p:stCondLst>
                                        </p:cTn>
                                        <p:tgtEl>
                                          <p:spTgt spid="3">
                                            <p:txEl>
                                              <p:pRg st="3" end="3"/>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38" presetClass="entr" presetSubtype="0" accel="50000" fill="hold" grpId="0" nodeType="clickEffect">
                                  <p:stCondLst>
                                    <p:cond delay="0"/>
                                  </p:stCondLst>
                                  <p:iterate type="wd">
                                    <p:tmPct val="50000"/>
                                  </p:iterate>
                                  <p:childTnLst>
                                    <p:set>
                                      <p:cBhvr>
                                        <p:cTn id="51" dur="1" fill="hold">
                                          <p:stCondLst>
                                            <p:cond delay="0"/>
                                          </p:stCondLst>
                                        </p:cTn>
                                        <p:tgtEl>
                                          <p:spTgt spid="3">
                                            <p:txEl>
                                              <p:pRg st="4" end="4"/>
                                            </p:txEl>
                                          </p:spTgt>
                                        </p:tgtEl>
                                        <p:attrNameLst>
                                          <p:attrName>style.visibility</p:attrName>
                                        </p:attrNameLst>
                                      </p:cBhvr>
                                      <p:to>
                                        <p:strVal val="visible"/>
                                      </p:to>
                                    </p:set>
                                    <p:set>
                                      <p:cBhvr>
                                        <p:cTn id="52" dur="455" fill="hold">
                                          <p:stCondLst>
                                            <p:cond delay="0"/>
                                          </p:stCondLst>
                                        </p:cTn>
                                        <p:tgtEl>
                                          <p:spTgt spid="3">
                                            <p:txEl>
                                              <p:pRg st="4" end="4"/>
                                            </p:txEl>
                                          </p:spTgt>
                                        </p:tgtEl>
                                        <p:attrNameLst>
                                          <p:attrName>style.rotation</p:attrName>
                                        </p:attrNameLst>
                                      </p:cBhvr>
                                      <p:to>
                                        <p:strVal val="-45.0"/>
                                      </p:to>
                                    </p:set>
                                    <p:anim calcmode="lin" valueType="num">
                                      <p:cBhvr>
                                        <p:cTn id="53" dur="455" fill="hold">
                                          <p:stCondLst>
                                            <p:cond delay="455"/>
                                          </p:stCondLst>
                                        </p:cTn>
                                        <p:tgtEl>
                                          <p:spTgt spid="3">
                                            <p:txEl>
                                              <p:pRg st="4" end="4"/>
                                            </p:txEl>
                                          </p:spTgt>
                                        </p:tgtEl>
                                        <p:attrNameLst>
                                          <p:attrName>style.rotation</p:attrName>
                                        </p:attrNameLst>
                                      </p:cBhvr>
                                      <p:tavLst>
                                        <p:tav tm="0">
                                          <p:val>
                                            <p:fltVal val="-45"/>
                                          </p:val>
                                        </p:tav>
                                        <p:tav tm="69900">
                                          <p:val>
                                            <p:fltVal val="45"/>
                                          </p:val>
                                        </p:tav>
                                        <p:tav tm="100000">
                                          <p:val>
                                            <p:fltVal val="0"/>
                                          </p:val>
                                        </p:tav>
                                      </p:tavLst>
                                    </p:anim>
                                    <p:anim calcmode="lin" valueType="num">
                                      <p:cBhvr>
                                        <p:cTn id="54" dur="455" fill="hold">
                                          <p:stCondLst>
                                            <p:cond delay="0"/>
                                          </p:stCondLst>
                                        </p:cTn>
                                        <p:tgtEl>
                                          <p:spTgt spid="3">
                                            <p:txEl>
                                              <p:pRg st="4" end="4"/>
                                            </p:txEl>
                                          </p:spTgt>
                                        </p:tgtEl>
                                        <p:attrNameLst>
                                          <p:attrName>ppt_y</p:attrName>
                                        </p:attrNameLst>
                                      </p:cBhvr>
                                      <p:tavLst>
                                        <p:tav tm="0">
                                          <p:val>
                                            <p:strVal val="#ppt_y-1"/>
                                          </p:val>
                                        </p:tav>
                                        <p:tav tm="100000">
                                          <p:val>
                                            <p:strVal val="#ppt_y-(0.354*#ppt_w-0.172*#ppt_h)"/>
                                          </p:val>
                                        </p:tav>
                                      </p:tavLst>
                                    </p:anim>
                                    <p:anim calcmode="lin" valueType="num">
                                      <p:cBhvr>
                                        <p:cTn id="55" dur="156" decel="50000" autoRev="1" fill="hold">
                                          <p:stCondLst>
                                            <p:cond delay="455"/>
                                          </p:stCondLst>
                                        </p:cTn>
                                        <p:tgtEl>
                                          <p:spTgt spid="3">
                                            <p:txEl>
                                              <p:pRg st="4" end="4"/>
                                            </p:txEl>
                                          </p:spTgt>
                                        </p:tgtEl>
                                        <p:attrNameLst>
                                          <p:attrName>ppt_y</p:attrName>
                                        </p:attrNameLst>
                                      </p:cBhvr>
                                      <p:tavLst>
                                        <p:tav tm="0">
                                          <p:val>
                                            <p:strVal val="#ppt_y-(0.354*#ppt_w-0.172*#ppt_h)"/>
                                          </p:val>
                                        </p:tav>
                                        <p:tav tm="100000">
                                          <p:val>
                                            <p:strVal val="#ppt_y-(0.354*#ppt_w-0.172*#ppt_h)-#ppt_h/2"/>
                                          </p:val>
                                        </p:tav>
                                      </p:tavLst>
                                    </p:anim>
                                    <p:anim calcmode="lin" valueType="num">
                                      <p:cBhvr>
                                        <p:cTn id="56" dur="136" fill="hold">
                                          <p:stCondLst>
                                            <p:cond delay="864"/>
                                          </p:stCondLst>
                                        </p:cTn>
                                        <p:tgtEl>
                                          <p:spTgt spid="3">
                                            <p:txEl>
                                              <p:pRg st="4" end="4"/>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38" presetClass="entr" presetSubtype="0" accel="50000" fill="hold" grpId="0" nodeType="clickEffect">
                                  <p:stCondLst>
                                    <p:cond delay="0"/>
                                  </p:stCondLst>
                                  <p:iterate type="wd">
                                    <p:tmPct val="50000"/>
                                  </p:iterate>
                                  <p:childTnLst>
                                    <p:set>
                                      <p:cBhvr>
                                        <p:cTn id="60" dur="1" fill="hold">
                                          <p:stCondLst>
                                            <p:cond delay="0"/>
                                          </p:stCondLst>
                                        </p:cTn>
                                        <p:tgtEl>
                                          <p:spTgt spid="3">
                                            <p:txEl>
                                              <p:pRg st="5" end="5"/>
                                            </p:txEl>
                                          </p:spTgt>
                                        </p:tgtEl>
                                        <p:attrNameLst>
                                          <p:attrName>style.visibility</p:attrName>
                                        </p:attrNameLst>
                                      </p:cBhvr>
                                      <p:to>
                                        <p:strVal val="visible"/>
                                      </p:to>
                                    </p:set>
                                    <p:set>
                                      <p:cBhvr>
                                        <p:cTn id="61" dur="455" fill="hold">
                                          <p:stCondLst>
                                            <p:cond delay="0"/>
                                          </p:stCondLst>
                                        </p:cTn>
                                        <p:tgtEl>
                                          <p:spTgt spid="3">
                                            <p:txEl>
                                              <p:pRg st="5" end="5"/>
                                            </p:txEl>
                                          </p:spTgt>
                                        </p:tgtEl>
                                        <p:attrNameLst>
                                          <p:attrName>style.rotation</p:attrName>
                                        </p:attrNameLst>
                                      </p:cBhvr>
                                      <p:to>
                                        <p:strVal val="-45.0"/>
                                      </p:to>
                                    </p:set>
                                    <p:anim calcmode="lin" valueType="num">
                                      <p:cBhvr>
                                        <p:cTn id="62" dur="455" fill="hold">
                                          <p:stCondLst>
                                            <p:cond delay="455"/>
                                          </p:stCondLst>
                                        </p:cTn>
                                        <p:tgtEl>
                                          <p:spTgt spid="3">
                                            <p:txEl>
                                              <p:pRg st="5" end="5"/>
                                            </p:txEl>
                                          </p:spTgt>
                                        </p:tgtEl>
                                        <p:attrNameLst>
                                          <p:attrName>style.rotation</p:attrName>
                                        </p:attrNameLst>
                                      </p:cBhvr>
                                      <p:tavLst>
                                        <p:tav tm="0">
                                          <p:val>
                                            <p:fltVal val="-45"/>
                                          </p:val>
                                        </p:tav>
                                        <p:tav tm="69900">
                                          <p:val>
                                            <p:fltVal val="45"/>
                                          </p:val>
                                        </p:tav>
                                        <p:tav tm="100000">
                                          <p:val>
                                            <p:fltVal val="0"/>
                                          </p:val>
                                        </p:tav>
                                      </p:tavLst>
                                    </p:anim>
                                    <p:anim calcmode="lin" valueType="num">
                                      <p:cBhvr>
                                        <p:cTn id="63" dur="455" fill="hold">
                                          <p:stCondLst>
                                            <p:cond delay="0"/>
                                          </p:stCondLst>
                                        </p:cTn>
                                        <p:tgtEl>
                                          <p:spTgt spid="3">
                                            <p:txEl>
                                              <p:pRg st="5" end="5"/>
                                            </p:txEl>
                                          </p:spTgt>
                                        </p:tgtEl>
                                        <p:attrNameLst>
                                          <p:attrName>ppt_y</p:attrName>
                                        </p:attrNameLst>
                                      </p:cBhvr>
                                      <p:tavLst>
                                        <p:tav tm="0">
                                          <p:val>
                                            <p:strVal val="#ppt_y-1"/>
                                          </p:val>
                                        </p:tav>
                                        <p:tav tm="100000">
                                          <p:val>
                                            <p:strVal val="#ppt_y-(0.354*#ppt_w-0.172*#ppt_h)"/>
                                          </p:val>
                                        </p:tav>
                                      </p:tavLst>
                                    </p:anim>
                                    <p:anim calcmode="lin" valueType="num">
                                      <p:cBhvr>
                                        <p:cTn id="64" dur="156" decel="50000" autoRev="1" fill="hold">
                                          <p:stCondLst>
                                            <p:cond delay="455"/>
                                          </p:stCondLst>
                                        </p:cTn>
                                        <p:tgtEl>
                                          <p:spTgt spid="3">
                                            <p:txEl>
                                              <p:pRg st="5" end="5"/>
                                            </p:txEl>
                                          </p:spTgt>
                                        </p:tgtEl>
                                        <p:attrNameLst>
                                          <p:attrName>ppt_y</p:attrName>
                                        </p:attrNameLst>
                                      </p:cBhvr>
                                      <p:tavLst>
                                        <p:tav tm="0">
                                          <p:val>
                                            <p:strVal val="#ppt_y-(0.354*#ppt_w-0.172*#ppt_h)"/>
                                          </p:val>
                                        </p:tav>
                                        <p:tav tm="100000">
                                          <p:val>
                                            <p:strVal val="#ppt_y-(0.354*#ppt_w-0.172*#ppt_h)-#ppt_h/2"/>
                                          </p:val>
                                        </p:tav>
                                      </p:tavLst>
                                    </p:anim>
                                    <p:anim calcmode="lin" valueType="num">
                                      <p:cBhvr>
                                        <p:cTn id="65" dur="136" fill="hold">
                                          <p:stCondLst>
                                            <p:cond delay="864"/>
                                          </p:stCondLst>
                                        </p:cTn>
                                        <p:tgtEl>
                                          <p:spTgt spid="3">
                                            <p:txEl>
                                              <p:pRg st="5" end="5"/>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2417" name="Rectangle 1"/>
          <p:cNvSpPr>
            <a:spLocks noChangeArrowheads="1"/>
          </p:cNvSpPr>
          <p:nvPr/>
        </p:nvSpPr>
        <p:spPr bwMode="auto">
          <a:xfrm>
            <a:off x="457200" y="689092"/>
            <a:ext cx="8458200" cy="5016758"/>
          </a:xfrm>
          <a:prstGeom prst="rect">
            <a:avLst/>
          </a:prstGeom>
          <a:solidFill>
            <a:srgbClr val="A9C6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ar-SA" sz="3200" b="1" dirty="0"/>
              <a:t>ويعتبر مراقب الحسابات مخلاً بالآداب، والأمانة المهنية إذا:</a:t>
            </a:r>
            <a:endParaRPr lang="en-US" sz="3200" dirty="0"/>
          </a:p>
          <a:p>
            <a:pPr marL="342900" lvl="0" indent="-342900">
              <a:buFont typeface="Wingdings" pitchFamily="2" charset="2"/>
              <a:buChar char="ü"/>
            </a:pPr>
            <a:r>
              <a:rPr lang="ar-SA" sz="3200" dirty="0"/>
              <a:t>لم يكشف عن حقيقة مادية علمها أثناء أداء مهمته، ولا تفصح عنها الأوراق التي يشهد بصحتها، إذا كان الإفصاح عن هذه الحقيقية أمراً ضرورياً.</a:t>
            </a:r>
            <a:endParaRPr lang="en-US" sz="3200" dirty="0"/>
          </a:p>
          <a:p>
            <a:pPr marL="342900" lvl="0" indent="-342900">
              <a:buFont typeface="Wingdings" pitchFamily="2" charset="2"/>
              <a:buChar char="ü"/>
            </a:pPr>
            <a:r>
              <a:rPr lang="ar-SA" sz="3200" dirty="0"/>
              <a:t>إذا أهمل في خطوة فحصه، أو تقديره عن هذا الفحص . </a:t>
            </a:r>
            <a:endParaRPr lang="en-US" sz="3200" dirty="0"/>
          </a:p>
          <a:p>
            <a:pPr marL="342900" lvl="0" indent="-342900">
              <a:buFont typeface="Wingdings" pitchFamily="2" charset="2"/>
              <a:buChar char="ü"/>
            </a:pPr>
            <a:r>
              <a:rPr lang="ar-SA" sz="3200" dirty="0"/>
              <a:t>إذا أبدى رأياً بعدم حصوله على البيانات الكافية لتأييد هذه الأمر، ولم يشر إلى ذلك في تقديره.</a:t>
            </a:r>
            <a:endParaRPr lang="en-US" sz="3200" dirty="0"/>
          </a:p>
          <a:p>
            <a:pPr marL="342900" lvl="0" indent="-342900">
              <a:buFont typeface="Wingdings" pitchFamily="2" charset="2"/>
              <a:buChar char="ü"/>
            </a:pPr>
            <a:r>
              <a:rPr lang="ar-SA" sz="3200" dirty="0"/>
              <a:t>إذا وقَّع تقريراً بيده عن حسابات لم تفحص بمعرفته، أو بمعرفة زميله، أو بمعرفة </a:t>
            </a:r>
            <a:r>
              <a:rPr lang="ar-SA" sz="3200" dirty="0" err="1"/>
              <a:t>مندوبيه</a:t>
            </a:r>
            <a:r>
              <a:rPr lang="ar-SA" sz="3200" dirty="0"/>
              <a:t> الذين هم تحت إشرافه وتوجيهه، أو المندوبين المشتركين معه في عملية المراجعة</a:t>
            </a:r>
            <a:r>
              <a:rPr lang="ar-SA" sz="3200" dirty="0" smtClean="0"/>
              <a:t>.</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572417"/>
                                        </p:tgtEl>
                                        <p:attrNameLst>
                                          <p:attrName>style.visibility</p:attrName>
                                        </p:attrNameLst>
                                      </p:cBhvr>
                                      <p:to>
                                        <p:strVal val="visible"/>
                                      </p:to>
                                    </p:set>
                                    <p:anim calcmode="lin" valueType="num">
                                      <p:cBhvr>
                                        <p:cTn id="7" dur="500" fill="hold"/>
                                        <p:tgtEl>
                                          <p:spTgt spid="572417"/>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72417"/>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72417"/>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724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241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81000"/>
            <a:ext cx="8686800" cy="6172200"/>
          </a:xfrm>
          <a:solidFill>
            <a:schemeClr val="bg1"/>
          </a:solidFill>
        </p:spPr>
        <p:txBody>
          <a:bodyPr>
            <a:noAutofit/>
          </a:bodyPr>
          <a:lstStyle/>
          <a:p>
            <a:pPr marL="342900" lvl="0" indent="-342900" algn="just" rtl="1">
              <a:buFont typeface="Wingdings" pitchFamily="2" charset="2"/>
              <a:buChar char="ü"/>
            </a:pPr>
            <a:r>
              <a:rPr lang="ar-SA" sz="4800" b="1" dirty="0" smtClean="0">
                <a:solidFill>
                  <a:srgbClr val="3333FF"/>
                </a:solidFill>
                <a:latin typeface="Sakkal Majalla" pitchFamily="2" charset="-78"/>
                <a:cs typeface="AF_Hijaz" pitchFamily="2" charset="-78"/>
              </a:rPr>
              <a:t> </a:t>
            </a:r>
            <a:r>
              <a:rPr lang="ar-SA" sz="4800" dirty="0">
                <a:cs typeface="AF_Hijaz" pitchFamily="2" charset="-78"/>
              </a:rPr>
              <a:t>إذا تغاضى عن الحصول على إيضاحات كان يمكنه الحصول عليها أثناء المراجعة، وكان من شأنها أن تؤدي إلى اكتشاف خطأ، أو غش وقع في الحسابات.</a:t>
            </a:r>
            <a:endParaRPr lang="en-US" sz="4800" dirty="0">
              <a:cs typeface="AF_Hijaz" pitchFamily="2" charset="-78"/>
            </a:endParaRPr>
          </a:p>
          <a:p>
            <a:pPr marL="342900" indent="-342900" algn="just" rtl="1">
              <a:buFont typeface="Wingdings" pitchFamily="2" charset="2"/>
              <a:buChar char="ü"/>
            </a:pPr>
            <a:r>
              <a:rPr lang="ar-SA" sz="4800" dirty="0">
                <a:solidFill>
                  <a:srgbClr val="3333FF"/>
                </a:solidFill>
                <a:cs typeface="AF_Hijaz" pitchFamily="2" charset="-78"/>
              </a:rPr>
              <a:t>إذا اكتفى في تقريره بالإشارة إلى قيام أشخاص بجرد بعض الأصول أو تقويمها في وقت يتوافر لديه الشك في نوايا هؤلاء الأشخاص، أو كفاءتهم، ولم يقم بتحقيق هذا الجرد، أو التقويم، أو يورد بشأنه تحفظاً خاصاً.</a:t>
            </a:r>
            <a:endParaRPr lang="en-US" sz="5400" dirty="0">
              <a:solidFill>
                <a:srgbClr val="3333FF"/>
              </a:solidFill>
              <a:cs typeface="AF_Hijaz" pitchFamily="2" charset="-78"/>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grpId="0" nodeType="clickEffect">
                                  <p:stCondLst>
                                    <p:cond delay="0"/>
                                  </p:stCondLst>
                                  <p:iterate type="wd">
                                    <p:tmPct val="50000"/>
                                  </p:iterate>
                                  <p:childTnLst>
                                    <p:set>
                                      <p:cBhvr>
                                        <p:cTn id="24" dur="1" fill="hold">
                                          <p:stCondLst>
                                            <p:cond delay="0"/>
                                          </p:stCondLst>
                                        </p:cTn>
                                        <p:tgtEl>
                                          <p:spTgt spid="3">
                                            <p:txEl>
                                              <p:pRg st="1" end="1"/>
                                            </p:txEl>
                                          </p:spTgt>
                                        </p:tgtEl>
                                        <p:attrNameLst>
                                          <p:attrName>style.visibility</p:attrName>
                                        </p:attrNameLst>
                                      </p:cBhvr>
                                      <p:to>
                                        <p:strVal val="visible"/>
                                      </p:to>
                                    </p:set>
                                    <p:set>
                                      <p:cBhvr>
                                        <p:cTn id="25" dur="455" fill="hold">
                                          <p:stCondLst>
                                            <p:cond delay="0"/>
                                          </p:stCondLst>
                                        </p:cTn>
                                        <p:tgtEl>
                                          <p:spTgt spid="3">
                                            <p:txEl>
                                              <p:pRg st="1" end="1"/>
                                            </p:txEl>
                                          </p:spTgt>
                                        </p:tgtEl>
                                        <p:attrNameLst>
                                          <p:attrName>style.rotation</p:attrName>
                                        </p:attrNameLst>
                                      </p:cBhvr>
                                      <p:to>
                                        <p:strVal val="-45.0"/>
                                      </p:to>
                                    </p:set>
                                    <p:anim calcmode="lin" valueType="num">
                                      <p:cBhvr>
                                        <p:cTn id="26"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81000"/>
            <a:ext cx="8686800" cy="6172200"/>
          </a:xfrm>
          <a:solidFill>
            <a:schemeClr val="bg1"/>
          </a:solidFill>
        </p:spPr>
        <p:txBody>
          <a:bodyPr>
            <a:noAutofit/>
          </a:bodyPr>
          <a:lstStyle/>
          <a:p>
            <a:pPr marL="114300" indent="4763" algn="just" rtl="1">
              <a:buNone/>
            </a:pPr>
            <a:r>
              <a:rPr lang="ar-SA" sz="4800" b="1" dirty="0" smtClean="0">
                <a:latin typeface="Sakkal Majalla" pitchFamily="2" charset="-78"/>
                <a:cs typeface="Sakkal Majalla" pitchFamily="2" charset="-78"/>
              </a:rPr>
              <a:t>ج. يُعتبر مراجع الحسابات الخارجي مسئولاً عن فحص وتقويم نظام لضبط الداخلي والذي يهدف إلى حماية أصول المنشأة من الاختلاس التلاعب وسوء الاستعمال، وفي ضوء ما هو متعارف عليه فإن مراجع لحسابات الخارجي يكون مسئولاً عن </a:t>
            </a:r>
            <a:r>
              <a:rPr lang="ar-SA" sz="4800" b="1" dirty="0" err="1" smtClean="0">
                <a:latin typeface="Sakkal Majalla" pitchFamily="2" charset="-78"/>
                <a:cs typeface="Sakkal Majalla" pitchFamily="2" charset="-78"/>
              </a:rPr>
              <a:t>أكتشاف</a:t>
            </a:r>
            <a:r>
              <a:rPr lang="ar-SA" sz="4800" b="1" dirty="0" smtClean="0">
                <a:latin typeface="Sakkal Majalla" pitchFamily="2" charset="-78"/>
                <a:cs typeface="Sakkal Majalla" pitchFamily="2" charset="-78"/>
              </a:rPr>
              <a:t> ما قد يوجد من اختلاس أو تلاعب بأصول المنشأة محل المراجعة .</a:t>
            </a:r>
            <a:endParaRPr lang="en-US" sz="4800" b="1" dirty="0">
              <a:latin typeface="Sakkal Majalla" pitchFamily="2" charset="-78"/>
              <a:cs typeface="Sakkal Majalla" pitchFamily="2" charset="-78"/>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a:solidFill>
            <a:schemeClr val="bg1"/>
          </a:solidFill>
          <a:scene3d>
            <a:camera prst="orthographicFront"/>
            <a:lightRig rig="threePt" dir="t"/>
          </a:scene3d>
          <a:sp3d>
            <a:bevelT w="114300" prst="artDeco"/>
          </a:sp3d>
        </p:spPr>
        <p:txBody>
          <a:bodyPr>
            <a:normAutofit/>
          </a:bodyPr>
          <a:lstStyle/>
          <a:p>
            <a:pPr algn="ctr" rtl="1"/>
            <a:r>
              <a:rPr lang="ar-SA" sz="4000" dirty="0" smtClean="0">
                <a:solidFill>
                  <a:srgbClr val="3333FF"/>
                </a:solidFill>
              </a:rPr>
              <a:t>أساليب فحص وتقويم نظام الرقابة الداخلية</a:t>
            </a:r>
            <a:endParaRPr lang="en-US" sz="4000" dirty="0">
              <a:solidFill>
                <a:srgbClr val="3333FF"/>
              </a:solidFill>
              <a:latin typeface="Arial" pitchFamily="34" charset="0"/>
              <a:cs typeface="Arial" pitchFamily="34" charset="0"/>
            </a:endParaRPr>
          </a:p>
        </p:txBody>
      </p:sp>
      <p:sp>
        <p:nvSpPr>
          <p:cNvPr id="3" name="Content Placeholder 2"/>
          <p:cNvSpPr>
            <a:spLocks noGrp="1"/>
          </p:cNvSpPr>
          <p:nvPr>
            <p:ph idx="1"/>
          </p:nvPr>
        </p:nvSpPr>
        <p:spPr>
          <a:xfrm>
            <a:off x="228600" y="1600200"/>
            <a:ext cx="8686800" cy="4953000"/>
          </a:xfrm>
          <a:solidFill>
            <a:srgbClr val="FFFF00"/>
          </a:solidFill>
        </p:spPr>
        <p:txBody>
          <a:bodyPr>
            <a:noAutofit/>
          </a:bodyPr>
          <a:lstStyle/>
          <a:p>
            <a:pPr algn="just" rtl="1">
              <a:buClrTx/>
              <a:buSzPct val="100000"/>
              <a:buNone/>
            </a:pPr>
            <a:r>
              <a:rPr lang="ar-SA" sz="4000" b="1" dirty="0" smtClean="0">
                <a:solidFill>
                  <a:srgbClr val="3333FF"/>
                </a:solidFill>
                <a:latin typeface="Sakkal Majalla" pitchFamily="2" charset="-78"/>
                <a:cs typeface="Sakkal Majalla" pitchFamily="2" charset="-78"/>
              </a:rPr>
              <a:t>هناك عدة أساليب لتقييم نظام الرقابة الداخلية تتمثل فيما </a:t>
            </a:r>
            <a:r>
              <a:rPr lang="ar-SA" sz="4000" b="1" dirty="0" err="1" smtClean="0">
                <a:solidFill>
                  <a:srgbClr val="3333FF"/>
                </a:solidFill>
                <a:latin typeface="Sakkal Majalla" pitchFamily="2" charset="-78"/>
                <a:cs typeface="Sakkal Majalla" pitchFamily="2" charset="-78"/>
              </a:rPr>
              <a:t>يلى</a:t>
            </a:r>
            <a:r>
              <a:rPr lang="ar-SA" sz="4000" b="1" dirty="0" smtClean="0">
                <a:solidFill>
                  <a:srgbClr val="3333FF"/>
                </a:solidFill>
                <a:latin typeface="Sakkal Majalla" pitchFamily="2" charset="-78"/>
                <a:cs typeface="Sakkal Majalla" pitchFamily="2" charset="-78"/>
              </a:rPr>
              <a:t>: </a:t>
            </a:r>
            <a:endParaRPr lang="en-US" sz="4000" b="1" dirty="0" smtClean="0">
              <a:solidFill>
                <a:srgbClr val="3333FF"/>
              </a:solidFill>
              <a:latin typeface="Sakkal Majalla" pitchFamily="2" charset="-78"/>
              <a:cs typeface="Sakkal Majalla" pitchFamily="2" charset="-78"/>
            </a:endParaRPr>
          </a:p>
          <a:p>
            <a:pPr lvl="0" algn="just" rtl="1">
              <a:buClrTx/>
              <a:buSzPct val="100000"/>
              <a:buFont typeface="Wingdings" pitchFamily="2" charset="2"/>
              <a:buChar char="q"/>
            </a:pPr>
            <a:r>
              <a:rPr lang="ar-SA" sz="4000" b="1" dirty="0" smtClean="0">
                <a:latin typeface="Sakkal Majalla" pitchFamily="2" charset="-78"/>
                <a:cs typeface="Sakkal Majalla" pitchFamily="2" charset="-78"/>
              </a:rPr>
              <a:t>فحص وتقويم </a:t>
            </a:r>
            <a:r>
              <a:rPr lang="ar-SA" sz="4000" b="1" dirty="0" err="1" smtClean="0">
                <a:latin typeface="Sakkal Majalla" pitchFamily="2" charset="-78"/>
                <a:cs typeface="Sakkal Majalla" pitchFamily="2" charset="-78"/>
              </a:rPr>
              <a:t>انظمة</a:t>
            </a:r>
            <a:r>
              <a:rPr lang="ar-SA" sz="4000" b="1" dirty="0" smtClean="0">
                <a:latin typeface="Sakkal Majalla" pitchFamily="2" charset="-78"/>
                <a:cs typeface="Sakkal Majalla" pitchFamily="2" charset="-78"/>
              </a:rPr>
              <a:t> الرقابة الداخلية الموضوعة بواسطة إدارة المنشأة محل  المراجعة وذلك بهدف التأكد من مدى كفاءتها </a:t>
            </a:r>
            <a:endParaRPr lang="en-US" sz="4000" b="1" dirty="0" smtClean="0">
              <a:latin typeface="Sakkal Majalla" pitchFamily="2" charset="-78"/>
              <a:cs typeface="Sakkal Majalla" pitchFamily="2" charset="-78"/>
            </a:endParaRPr>
          </a:p>
          <a:p>
            <a:pPr lvl="0" algn="just" rtl="1">
              <a:buClrTx/>
              <a:buSzPct val="100000"/>
              <a:buFont typeface="Wingdings" pitchFamily="2" charset="2"/>
              <a:buChar char="q"/>
            </a:pPr>
            <a:r>
              <a:rPr lang="ar-SA" sz="4000" b="1" dirty="0" smtClean="0">
                <a:latin typeface="Sakkal Majalla" pitchFamily="2" charset="-78"/>
                <a:cs typeface="Sakkal Majalla" pitchFamily="2" charset="-78"/>
              </a:rPr>
              <a:t>فحص وتقويم أنظمة الرقابة الداخلية المنفذة فعلاً وذلك بهدف التأكد من أن وسائل وخطوات الرقابة الداخلية الموضوعة مطبقة فعلاً </a:t>
            </a:r>
            <a:endParaRPr lang="en-US" sz="4000" b="1" dirty="0" smtClean="0">
              <a:latin typeface="Sakkal Majalla" pitchFamily="2" charset="-78"/>
              <a:cs typeface="Sakkal Majalla" pitchFamily="2" charset="-78"/>
            </a:endParaRPr>
          </a:p>
          <a:p>
            <a:pPr marL="114300" indent="4763" algn="just" rtl="1">
              <a:buNone/>
            </a:pPr>
            <a:endParaRPr lang="en-US" sz="4000" b="1" dirty="0">
              <a:latin typeface="Sakkal Majalla" pitchFamily="2" charset="-78"/>
              <a:cs typeface="Sakkal Majalla" pitchFamily="2" charset="-78"/>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grpId="0" nodeType="clickEffect">
                                  <p:stCondLst>
                                    <p:cond delay="0"/>
                                  </p:stCondLst>
                                  <p:iterate type="wd">
                                    <p:tmPct val="50000"/>
                                  </p:iterate>
                                  <p:childTnLst>
                                    <p:set>
                                      <p:cBhvr>
                                        <p:cTn id="24" dur="1" fill="hold">
                                          <p:stCondLst>
                                            <p:cond delay="0"/>
                                          </p:stCondLst>
                                        </p:cTn>
                                        <p:tgtEl>
                                          <p:spTgt spid="3">
                                            <p:txEl>
                                              <p:pRg st="1" end="1"/>
                                            </p:txEl>
                                          </p:spTgt>
                                        </p:tgtEl>
                                        <p:attrNameLst>
                                          <p:attrName>style.visibility</p:attrName>
                                        </p:attrNameLst>
                                      </p:cBhvr>
                                      <p:to>
                                        <p:strVal val="visible"/>
                                      </p:to>
                                    </p:set>
                                    <p:set>
                                      <p:cBhvr>
                                        <p:cTn id="25" dur="455" fill="hold">
                                          <p:stCondLst>
                                            <p:cond delay="0"/>
                                          </p:stCondLst>
                                        </p:cTn>
                                        <p:tgtEl>
                                          <p:spTgt spid="3">
                                            <p:txEl>
                                              <p:pRg st="1" end="1"/>
                                            </p:txEl>
                                          </p:spTgt>
                                        </p:tgtEl>
                                        <p:attrNameLst>
                                          <p:attrName>style.rotation</p:attrName>
                                        </p:attrNameLst>
                                      </p:cBhvr>
                                      <p:to>
                                        <p:strVal val="-45.0"/>
                                      </p:to>
                                    </p:set>
                                    <p:anim calcmode="lin" valueType="num">
                                      <p:cBhvr>
                                        <p:cTn id="26"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38" presetClass="entr" presetSubtype="0" accel="50000" fill="hold" grpId="0" nodeType="clickEffect">
                                  <p:stCondLst>
                                    <p:cond delay="0"/>
                                  </p:stCondLst>
                                  <p:iterate type="wd">
                                    <p:tmPct val="50000"/>
                                  </p:iterate>
                                  <p:childTnLst>
                                    <p:set>
                                      <p:cBhvr>
                                        <p:cTn id="33" dur="1" fill="hold">
                                          <p:stCondLst>
                                            <p:cond delay="0"/>
                                          </p:stCondLst>
                                        </p:cTn>
                                        <p:tgtEl>
                                          <p:spTgt spid="3">
                                            <p:txEl>
                                              <p:pRg st="2" end="2"/>
                                            </p:txEl>
                                          </p:spTgt>
                                        </p:tgtEl>
                                        <p:attrNameLst>
                                          <p:attrName>style.visibility</p:attrName>
                                        </p:attrNameLst>
                                      </p:cBhvr>
                                      <p:to>
                                        <p:strVal val="visible"/>
                                      </p:to>
                                    </p:set>
                                    <p:set>
                                      <p:cBhvr>
                                        <p:cTn id="34" dur="455" fill="hold">
                                          <p:stCondLst>
                                            <p:cond delay="0"/>
                                          </p:stCondLst>
                                        </p:cTn>
                                        <p:tgtEl>
                                          <p:spTgt spid="3">
                                            <p:txEl>
                                              <p:pRg st="2" end="2"/>
                                            </p:txEl>
                                          </p:spTgt>
                                        </p:tgtEl>
                                        <p:attrNameLst>
                                          <p:attrName>style.rotation</p:attrName>
                                        </p:attrNameLst>
                                      </p:cBhvr>
                                      <p:to>
                                        <p:strVal val="-45.0"/>
                                      </p:to>
                                    </p:set>
                                    <p:anim calcmode="lin" valueType="num">
                                      <p:cBhvr>
                                        <p:cTn id="35" dur="455" fill="hold">
                                          <p:stCondLst>
                                            <p:cond delay="455"/>
                                          </p:stCondLst>
                                        </p:cTn>
                                        <p:tgtEl>
                                          <p:spTgt spid="3">
                                            <p:txEl>
                                              <p:pRg st="2" end="2"/>
                                            </p:txEl>
                                          </p:spTgt>
                                        </p:tgtEl>
                                        <p:attrNameLst>
                                          <p:attrName>style.rotation</p:attrName>
                                        </p:attrNameLst>
                                      </p:cBhvr>
                                      <p:tavLst>
                                        <p:tav tm="0">
                                          <p:val>
                                            <p:fltVal val="-45"/>
                                          </p:val>
                                        </p:tav>
                                        <p:tav tm="69900">
                                          <p:val>
                                            <p:fltVal val="45"/>
                                          </p:val>
                                        </p:tav>
                                        <p:tav tm="100000">
                                          <p:val>
                                            <p:fltVal val="0"/>
                                          </p:val>
                                        </p:tav>
                                      </p:tavLst>
                                    </p:anim>
                                    <p:anim calcmode="lin" valueType="num">
                                      <p:cBhvr>
                                        <p:cTn id="36" dur="455" fill="hold">
                                          <p:stCondLst>
                                            <p:cond delay="0"/>
                                          </p:stCondLst>
                                        </p:cTn>
                                        <p:tgtEl>
                                          <p:spTgt spid="3">
                                            <p:txEl>
                                              <p:pRg st="2" end="2"/>
                                            </p:txEl>
                                          </p:spTgt>
                                        </p:tgtEl>
                                        <p:attrNameLst>
                                          <p:attrName>ppt_y</p:attrName>
                                        </p:attrNameLst>
                                      </p:cBhvr>
                                      <p:tavLst>
                                        <p:tav tm="0">
                                          <p:val>
                                            <p:strVal val="#ppt_y-1"/>
                                          </p:val>
                                        </p:tav>
                                        <p:tav tm="100000">
                                          <p:val>
                                            <p:strVal val="#ppt_y-(0.354*#ppt_w-0.172*#ppt_h)"/>
                                          </p:val>
                                        </p:tav>
                                      </p:tavLst>
                                    </p:anim>
                                    <p:anim calcmode="lin" valueType="num">
                                      <p:cBhvr>
                                        <p:cTn id="37" dur="156" decel="50000" autoRev="1" fill="hold">
                                          <p:stCondLst>
                                            <p:cond delay="455"/>
                                          </p:stCondLst>
                                        </p:cTn>
                                        <p:tgtEl>
                                          <p:spTgt spid="3">
                                            <p:txEl>
                                              <p:pRg st="2" end="2"/>
                                            </p:txEl>
                                          </p:spTgt>
                                        </p:tgtEl>
                                        <p:attrNameLst>
                                          <p:attrName>ppt_y</p:attrName>
                                        </p:attrNameLst>
                                      </p:cBhvr>
                                      <p:tavLst>
                                        <p:tav tm="0">
                                          <p:val>
                                            <p:strVal val="#ppt_y-(0.354*#ppt_w-0.172*#ppt_h)"/>
                                          </p:val>
                                        </p:tav>
                                        <p:tav tm="100000">
                                          <p:val>
                                            <p:strVal val="#ppt_y-(0.354*#ppt_w-0.172*#ppt_h)-#ppt_h/2"/>
                                          </p:val>
                                        </p:tav>
                                      </p:tavLst>
                                    </p:anim>
                                    <p:anim calcmode="lin" valueType="num">
                                      <p:cBhvr>
                                        <p:cTn id="38" dur="136" fill="hold">
                                          <p:stCondLst>
                                            <p:cond delay="864"/>
                                          </p:stCondLst>
                                        </p:cTn>
                                        <p:tgtEl>
                                          <p:spTgt spid="3">
                                            <p:txEl>
                                              <p:pRg st="2" end="2"/>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a:solidFill>
            <a:srgbClr val="DD9FAF"/>
          </a:solidFill>
          <a:scene3d>
            <a:camera prst="orthographicFront"/>
            <a:lightRig rig="threePt" dir="t"/>
          </a:scene3d>
          <a:sp3d>
            <a:bevelT w="114300" prst="artDeco"/>
          </a:sp3d>
        </p:spPr>
        <p:txBody>
          <a:bodyPr>
            <a:normAutofit/>
          </a:bodyPr>
          <a:lstStyle/>
          <a:p>
            <a:pPr lvl="1" algn="ctr" rtl="1">
              <a:spcBef>
                <a:spcPct val="0"/>
              </a:spcBef>
            </a:pPr>
            <a:r>
              <a:rPr lang="ar-SA" sz="5400" b="1" dirty="0"/>
              <a:t>وسائل فحص وتقويم أنظمة الرقابة</a:t>
            </a:r>
            <a:endParaRPr lang="en-US" sz="5400" b="1" dirty="0">
              <a:solidFill>
                <a:srgbClr val="3333FF"/>
              </a:solidFill>
              <a:latin typeface="Arial" pitchFamily="34" charset="0"/>
              <a:cs typeface="Arial" pitchFamily="34" charset="0"/>
            </a:endParaRPr>
          </a:p>
        </p:txBody>
      </p:sp>
      <p:sp>
        <p:nvSpPr>
          <p:cNvPr id="3" name="Content Placeholder 2"/>
          <p:cNvSpPr>
            <a:spLocks noGrp="1"/>
          </p:cNvSpPr>
          <p:nvPr>
            <p:ph idx="1"/>
          </p:nvPr>
        </p:nvSpPr>
        <p:spPr>
          <a:xfrm>
            <a:off x="228600" y="2057400"/>
            <a:ext cx="8686800" cy="2667000"/>
          </a:xfrm>
          <a:solidFill>
            <a:srgbClr val="FFFF00"/>
          </a:solidFill>
        </p:spPr>
        <p:txBody>
          <a:bodyPr>
            <a:noAutofit/>
          </a:bodyPr>
          <a:lstStyle/>
          <a:p>
            <a:pPr marL="114300" indent="4763" algn="just" rtl="1">
              <a:buNone/>
            </a:pPr>
            <a:r>
              <a:rPr lang="ar-SA" sz="8000" b="1" dirty="0" smtClean="0">
                <a:solidFill>
                  <a:srgbClr val="3333FF"/>
                </a:solidFill>
                <a:latin typeface="Sakkal Majalla" pitchFamily="2" charset="-78"/>
                <a:cs typeface="Sakkal Majalla" pitchFamily="2" charset="-78"/>
              </a:rPr>
              <a:t>هنالك عدة وسائل لفحص وتقويم أنظمة الرقابة أهمها:</a:t>
            </a:r>
            <a:endParaRPr lang="en-US" sz="8000" b="1" dirty="0" smtClean="0">
              <a:solidFill>
                <a:srgbClr val="3333FF"/>
              </a:solidFill>
              <a:latin typeface="Sakkal Majalla" pitchFamily="2" charset="-78"/>
              <a:cs typeface="Sakkal Majalla" pitchFamily="2" charset="-78"/>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81000"/>
            <a:ext cx="8686800" cy="6172200"/>
          </a:xfrm>
          <a:solidFill>
            <a:schemeClr val="bg1"/>
          </a:solidFill>
        </p:spPr>
        <p:txBody>
          <a:bodyPr>
            <a:noAutofit/>
          </a:bodyPr>
          <a:lstStyle/>
          <a:p>
            <a:pPr algn="just" rtl="1">
              <a:buNone/>
            </a:pPr>
            <a:r>
              <a:rPr lang="ar-SA" sz="4000" b="1" dirty="0" smtClean="0">
                <a:latin typeface="Arial" pitchFamily="34" charset="0"/>
                <a:cs typeface="Arial" pitchFamily="34" charset="0"/>
              </a:rPr>
              <a:t>1 الاستفسارات </a:t>
            </a:r>
            <a:endParaRPr lang="en-US" sz="4000" dirty="0" smtClean="0">
              <a:latin typeface="Arial" pitchFamily="34" charset="0"/>
              <a:cs typeface="Arial" pitchFamily="34" charset="0"/>
            </a:endParaRPr>
          </a:p>
          <a:p>
            <a:pPr algn="just" rtl="1">
              <a:buNone/>
            </a:pPr>
            <a:r>
              <a:rPr lang="ar-SA" sz="4000" dirty="0" smtClean="0">
                <a:latin typeface="Arial" pitchFamily="34" charset="0"/>
                <a:cs typeface="Arial" pitchFamily="34" charset="0"/>
              </a:rPr>
              <a:t>حيث يوجه مراجع الحسابات الخارجي بعض الأسئلة إلى إدارة المنشأة وبناءً على ما يتلقاه من إجابات يصل إلى رأى عن مدى كفاءة نظام الرقابة الداخلية، وتتخذ هذه الاستفسارات أحد شكلين هما الاستفسارات الشفهية والاستفسارات المكتوبة </a:t>
            </a:r>
            <a:endParaRPr lang="en-US" sz="4000" dirty="0" smtClean="0">
              <a:latin typeface="Arial" pitchFamily="34" charset="0"/>
              <a:cs typeface="Arial" pitchFamily="34" charset="0"/>
            </a:endParaRPr>
          </a:p>
          <a:p>
            <a:pPr algn="just" rtl="1">
              <a:buNone/>
            </a:pPr>
            <a:r>
              <a:rPr lang="ar-SA" sz="4000" b="1" dirty="0" smtClean="0">
                <a:latin typeface="Arial" pitchFamily="34" charset="0"/>
                <a:cs typeface="Arial" pitchFamily="34" charset="0"/>
              </a:rPr>
              <a:t>2 التقرير الوصفي</a:t>
            </a:r>
            <a:endParaRPr lang="en-US" sz="4000" dirty="0" smtClean="0">
              <a:latin typeface="Arial" pitchFamily="34" charset="0"/>
              <a:cs typeface="Arial" pitchFamily="34" charset="0"/>
            </a:endParaRPr>
          </a:p>
          <a:p>
            <a:pPr algn="just" rtl="1">
              <a:buNone/>
            </a:pPr>
            <a:r>
              <a:rPr lang="ar-SA" sz="4000" dirty="0" smtClean="0">
                <a:latin typeface="Arial" pitchFamily="34" charset="0"/>
                <a:cs typeface="Arial" pitchFamily="34" charset="0"/>
              </a:rPr>
              <a:t>حيث يُقدم أحد </a:t>
            </a:r>
            <a:r>
              <a:rPr lang="ar-SA" sz="4000" dirty="0" err="1" smtClean="0">
                <a:latin typeface="Arial" pitchFamily="34" charset="0"/>
                <a:cs typeface="Arial" pitchFamily="34" charset="0"/>
              </a:rPr>
              <a:t>مساعدى</a:t>
            </a:r>
            <a:r>
              <a:rPr lang="ar-SA" sz="4000" dirty="0" smtClean="0">
                <a:latin typeface="Arial" pitchFamily="34" charset="0"/>
                <a:cs typeface="Arial" pitchFamily="34" charset="0"/>
              </a:rPr>
              <a:t> مراجع الحسابات تقريراً تفصيلياً عن وسائل ومقاييس الرقابة الداخلية الموضوعة والمتبعة وتبيان مواقع الضعف فيها .</a:t>
            </a:r>
            <a:endParaRPr lang="en-US" sz="4000" dirty="0">
              <a:latin typeface="Arial" pitchFamily="34" charset="0"/>
              <a:cs typeface="Arial" pitchFamily="34" charset="0"/>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grpId="0" nodeType="clickEffect">
                                  <p:stCondLst>
                                    <p:cond delay="0"/>
                                  </p:stCondLst>
                                  <p:iterate type="wd">
                                    <p:tmPct val="50000"/>
                                  </p:iterate>
                                  <p:childTnLst>
                                    <p:set>
                                      <p:cBhvr>
                                        <p:cTn id="24" dur="1" fill="hold">
                                          <p:stCondLst>
                                            <p:cond delay="0"/>
                                          </p:stCondLst>
                                        </p:cTn>
                                        <p:tgtEl>
                                          <p:spTgt spid="3">
                                            <p:txEl>
                                              <p:pRg st="1" end="1"/>
                                            </p:txEl>
                                          </p:spTgt>
                                        </p:tgtEl>
                                        <p:attrNameLst>
                                          <p:attrName>style.visibility</p:attrName>
                                        </p:attrNameLst>
                                      </p:cBhvr>
                                      <p:to>
                                        <p:strVal val="visible"/>
                                      </p:to>
                                    </p:set>
                                    <p:set>
                                      <p:cBhvr>
                                        <p:cTn id="25" dur="455" fill="hold">
                                          <p:stCondLst>
                                            <p:cond delay="0"/>
                                          </p:stCondLst>
                                        </p:cTn>
                                        <p:tgtEl>
                                          <p:spTgt spid="3">
                                            <p:txEl>
                                              <p:pRg st="1" end="1"/>
                                            </p:txEl>
                                          </p:spTgt>
                                        </p:tgtEl>
                                        <p:attrNameLst>
                                          <p:attrName>style.rotation</p:attrName>
                                        </p:attrNameLst>
                                      </p:cBhvr>
                                      <p:to>
                                        <p:strVal val="-45.0"/>
                                      </p:to>
                                    </p:set>
                                    <p:anim calcmode="lin" valueType="num">
                                      <p:cBhvr>
                                        <p:cTn id="26"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38" presetClass="entr" presetSubtype="0" accel="50000" fill="hold" grpId="0" nodeType="clickEffect">
                                  <p:stCondLst>
                                    <p:cond delay="0"/>
                                  </p:stCondLst>
                                  <p:iterate type="wd">
                                    <p:tmPct val="50000"/>
                                  </p:iterate>
                                  <p:childTnLst>
                                    <p:set>
                                      <p:cBhvr>
                                        <p:cTn id="33" dur="1" fill="hold">
                                          <p:stCondLst>
                                            <p:cond delay="0"/>
                                          </p:stCondLst>
                                        </p:cTn>
                                        <p:tgtEl>
                                          <p:spTgt spid="3">
                                            <p:txEl>
                                              <p:pRg st="2" end="2"/>
                                            </p:txEl>
                                          </p:spTgt>
                                        </p:tgtEl>
                                        <p:attrNameLst>
                                          <p:attrName>style.visibility</p:attrName>
                                        </p:attrNameLst>
                                      </p:cBhvr>
                                      <p:to>
                                        <p:strVal val="visible"/>
                                      </p:to>
                                    </p:set>
                                    <p:set>
                                      <p:cBhvr>
                                        <p:cTn id="34" dur="455" fill="hold">
                                          <p:stCondLst>
                                            <p:cond delay="0"/>
                                          </p:stCondLst>
                                        </p:cTn>
                                        <p:tgtEl>
                                          <p:spTgt spid="3">
                                            <p:txEl>
                                              <p:pRg st="2" end="2"/>
                                            </p:txEl>
                                          </p:spTgt>
                                        </p:tgtEl>
                                        <p:attrNameLst>
                                          <p:attrName>style.rotation</p:attrName>
                                        </p:attrNameLst>
                                      </p:cBhvr>
                                      <p:to>
                                        <p:strVal val="-45.0"/>
                                      </p:to>
                                    </p:set>
                                    <p:anim calcmode="lin" valueType="num">
                                      <p:cBhvr>
                                        <p:cTn id="35" dur="455" fill="hold">
                                          <p:stCondLst>
                                            <p:cond delay="455"/>
                                          </p:stCondLst>
                                        </p:cTn>
                                        <p:tgtEl>
                                          <p:spTgt spid="3">
                                            <p:txEl>
                                              <p:pRg st="2" end="2"/>
                                            </p:txEl>
                                          </p:spTgt>
                                        </p:tgtEl>
                                        <p:attrNameLst>
                                          <p:attrName>style.rotation</p:attrName>
                                        </p:attrNameLst>
                                      </p:cBhvr>
                                      <p:tavLst>
                                        <p:tav tm="0">
                                          <p:val>
                                            <p:fltVal val="-45"/>
                                          </p:val>
                                        </p:tav>
                                        <p:tav tm="69900">
                                          <p:val>
                                            <p:fltVal val="45"/>
                                          </p:val>
                                        </p:tav>
                                        <p:tav tm="100000">
                                          <p:val>
                                            <p:fltVal val="0"/>
                                          </p:val>
                                        </p:tav>
                                      </p:tavLst>
                                    </p:anim>
                                    <p:anim calcmode="lin" valueType="num">
                                      <p:cBhvr>
                                        <p:cTn id="36" dur="455" fill="hold">
                                          <p:stCondLst>
                                            <p:cond delay="0"/>
                                          </p:stCondLst>
                                        </p:cTn>
                                        <p:tgtEl>
                                          <p:spTgt spid="3">
                                            <p:txEl>
                                              <p:pRg st="2" end="2"/>
                                            </p:txEl>
                                          </p:spTgt>
                                        </p:tgtEl>
                                        <p:attrNameLst>
                                          <p:attrName>ppt_y</p:attrName>
                                        </p:attrNameLst>
                                      </p:cBhvr>
                                      <p:tavLst>
                                        <p:tav tm="0">
                                          <p:val>
                                            <p:strVal val="#ppt_y-1"/>
                                          </p:val>
                                        </p:tav>
                                        <p:tav tm="100000">
                                          <p:val>
                                            <p:strVal val="#ppt_y-(0.354*#ppt_w-0.172*#ppt_h)"/>
                                          </p:val>
                                        </p:tav>
                                      </p:tavLst>
                                    </p:anim>
                                    <p:anim calcmode="lin" valueType="num">
                                      <p:cBhvr>
                                        <p:cTn id="37" dur="156" decel="50000" autoRev="1" fill="hold">
                                          <p:stCondLst>
                                            <p:cond delay="455"/>
                                          </p:stCondLst>
                                        </p:cTn>
                                        <p:tgtEl>
                                          <p:spTgt spid="3">
                                            <p:txEl>
                                              <p:pRg st="2" end="2"/>
                                            </p:txEl>
                                          </p:spTgt>
                                        </p:tgtEl>
                                        <p:attrNameLst>
                                          <p:attrName>ppt_y</p:attrName>
                                        </p:attrNameLst>
                                      </p:cBhvr>
                                      <p:tavLst>
                                        <p:tav tm="0">
                                          <p:val>
                                            <p:strVal val="#ppt_y-(0.354*#ppt_w-0.172*#ppt_h)"/>
                                          </p:val>
                                        </p:tav>
                                        <p:tav tm="100000">
                                          <p:val>
                                            <p:strVal val="#ppt_y-(0.354*#ppt_w-0.172*#ppt_h)-#ppt_h/2"/>
                                          </p:val>
                                        </p:tav>
                                      </p:tavLst>
                                    </p:anim>
                                    <p:anim calcmode="lin" valueType="num">
                                      <p:cBhvr>
                                        <p:cTn id="38" dur="136" fill="hold">
                                          <p:stCondLst>
                                            <p:cond delay="864"/>
                                          </p:stCondLst>
                                        </p:cTn>
                                        <p:tgtEl>
                                          <p:spTgt spid="3">
                                            <p:txEl>
                                              <p:pRg st="2" end="2"/>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8" presetClass="entr" presetSubtype="0" accel="50000" fill="hold" grpId="0" nodeType="clickEffect">
                                  <p:stCondLst>
                                    <p:cond delay="0"/>
                                  </p:stCondLst>
                                  <p:iterate type="wd">
                                    <p:tmPct val="50000"/>
                                  </p:iterate>
                                  <p:childTnLst>
                                    <p:set>
                                      <p:cBhvr>
                                        <p:cTn id="42" dur="1" fill="hold">
                                          <p:stCondLst>
                                            <p:cond delay="0"/>
                                          </p:stCondLst>
                                        </p:cTn>
                                        <p:tgtEl>
                                          <p:spTgt spid="3">
                                            <p:txEl>
                                              <p:pRg st="3" end="3"/>
                                            </p:txEl>
                                          </p:spTgt>
                                        </p:tgtEl>
                                        <p:attrNameLst>
                                          <p:attrName>style.visibility</p:attrName>
                                        </p:attrNameLst>
                                      </p:cBhvr>
                                      <p:to>
                                        <p:strVal val="visible"/>
                                      </p:to>
                                    </p:set>
                                    <p:set>
                                      <p:cBhvr>
                                        <p:cTn id="43" dur="455" fill="hold">
                                          <p:stCondLst>
                                            <p:cond delay="0"/>
                                          </p:stCondLst>
                                        </p:cTn>
                                        <p:tgtEl>
                                          <p:spTgt spid="3">
                                            <p:txEl>
                                              <p:pRg st="3" end="3"/>
                                            </p:txEl>
                                          </p:spTgt>
                                        </p:tgtEl>
                                        <p:attrNameLst>
                                          <p:attrName>style.rotation</p:attrName>
                                        </p:attrNameLst>
                                      </p:cBhvr>
                                      <p:to>
                                        <p:strVal val="-45.0"/>
                                      </p:to>
                                    </p:set>
                                    <p:anim calcmode="lin" valueType="num">
                                      <p:cBhvr>
                                        <p:cTn id="44" dur="455" fill="hold">
                                          <p:stCondLst>
                                            <p:cond delay="455"/>
                                          </p:stCondLst>
                                        </p:cTn>
                                        <p:tgtEl>
                                          <p:spTgt spid="3">
                                            <p:txEl>
                                              <p:pRg st="3" end="3"/>
                                            </p:txEl>
                                          </p:spTgt>
                                        </p:tgtEl>
                                        <p:attrNameLst>
                                          <p:attrName>style.rotation</p:attrName>
                                        </p:attrNameLst>
                                      </p:cBhvr>
                                      <p:tavLst>
                                        <p:tav tm="0">
                                          <p:val>
                                            <p:fltVal val="-45"/>
                                          </p:val>
                                        </p:tav>
                                        <p:tav tm="69900">
                                          <p:val>
                                            <p:fltVal val="45"/>
                                          </p:val>
                                        </p:tav>
                                        <p:tav tm="100000">
                                          <p:val>
                                            <p:fltVal val="0"/>
                                          </p:val>
                                        </p:tav>
                                      </p:tavLst>
                                    </p:anim>
                                    <p:anim calcmode="lin" valueType="num">
                                      <p:cBhvr>
                                        <p:cTn id="45" dur="455" fill="hold">
                                          <p:stCondLst>
                                            <p:cond delay="0"/>
                                          </p:stCondLst>
                                        </p:cTn>
                                        <p:tgtEl>
                                          <p:spTgt spid="3">
                                            <p:txEl>
                                              <p:pRg st="3" end="3"/>
                                            </p:txEl>
                                          </p:spTgt>
                                        </p:tgtEl>
                                        <p:attrNameLst>
                                          <p:attrName>ppt_y</p:attrName>
                                        </p:attrNameLst>
                                      </p:cBhvr>
                                      <p:tavLst>
                                        <p:tav tm="0">
                                          <p:val>
                                            <p:strVal val="#ppt_y-1"/>
                                          </p:val>
                                        </p:tav>
                                        <p:tav tm="100000">
                                          <p:val>
                                            <p:strVal val="#ppt_y-(0.354*#ppt_w-0.172*#ppt_h)"/>
                                          </p:val>
                                        </p:tav>
                                      </p:tavLst>
                                    </p:anim>
                                    <p:anim calcmode="lin" valueType="num">
                                      <p:cBhvr>
                                        <p:cTn id="46" dur="156" decel="50000" autoRev="1" fill="hold">
                                          <p:stCondLst>
                                            <p:cond delay="455"/>
                                          </p:stCondLst>
                                        </p:cTn>
                                        <p:tgtEl>
                                          <p:spTgt spid="3">
                                            <p:txEl>
                                              <p:pRg st="3" end="3"/>
                                            </p:txEl>
                                          </p:spTgt>
                                        </p:tgtEl>
                                        <p:attrNameLst>
                                          <p:attrName>ppt_y</p:attrName>
                                        </p:attrNameLst>
                                      </p:cBhvr>
                                      <p:tavLst>
                                        <p:tav tm="0">
                                          <p:val>
                                            <p:strVal val="#ppt_y-(0.354*#ppt_w-0.172*#ppt_h)"/>
                                          </p:val>
                                        </p:tav>
                                        <p:tav tm="100000">
                                          <p:val>
                                            <p:strVal val="#ppt_y-(0.354*#ppt_w-0.172*#ppt_h)-#ppt_h/2"/>
                                          </p:val>
                                        </p:tav>
                                      </p:tavLst>
                                    </p:anim>
                                    <p:anim calcmode="lin" valueType="num">
                                      <p:cBhvr>
                                        <p:cTn id="47" dur="136" fill="hold">
                                          <p:stCondLst>
                                            <p:cond delay="864"/>
                                          </p:stCondLst>
                                        </p:cTn>
                                        <p:tgtEl>
                                          <p:spTgt spid="3">
                                            <p:txEl>
                                              <p:pRg st="3" end="3"/>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a:solidFill>
            <a:srgbClr val="DD9FAF"/>
          </a:solidFill>
          <a:scene3d>
            <a:camera prst="orthographicFront"/>
            <a:lightRig rig="threePt" dir="t"/>
          </a:scene3d>
          <a:sp3d>
            <a:bevelT w="114300" prst="artDeco"/>
          </a:sp3d>
        </p:spPr>
        <p:txBody>
          <a:bodyPr>
            <a:normAutofit/>
          </a:bodyPr>
          <a:lstStyle/>
          <a:p>
            <a:pPr lvl="1" algn="ctr" rtl="1">
              <a:spcBef>
                <a:spcPct val="0"/>
              </a:spcBef>
            </a:pPr>
            <a:r>
              <a:rPr lang="ar-SA" sz="5400" b="1" dirty="0" smtClean="0"/>
              <a:t>التأهيل العلمي</a:t>
            </a:r>
            <a:endParaRPr lang="en-US" sz="5400" b="1" dirty="0">
              <a:solidFill>
                <a:srgbClr val="3333FF"/>
              </a:solidFill>
              <a:latin typeface="Arial" pitchFamily="34" charset="0"/>
              <a:cs typeface="Arial" pitchFamily="34" charset="0"/>
            </a:endParaRPr>
          </a:p>
        </p:txBody>
      </p:sp>
      <p:sp>
        <p:nvSpPr>
          <p:cNvPr id="3" name="Content Placeholder 2"/>
          <p:cNvSpPr>
            <a:spLocks noGrp="1"/>
          </p:cNvSpPr>
          <p:nvPr>
            <p:ph idx="1"/>
          </p:nvPr>
        </p:nvSpPr>
        <p:spPr>
          <a:xfrm>
            <a:off x="228600" y="1600200"/>
            <a:ext cx="8686800" cy="4495800"/>
          </a:xfrm>
          <a:solidFill>
            <a:srgbClr val="FFFF00"/>
          </a:solidFill>
        </p:spPr>
        <p:txBody>
          <a:bodyPr>
            <a:noAutofit/>
          </a:bodyPr>
          <a:lstStyle/>
          <a:p>
            <a:pPr marL="114300" indent="4763" algn="just" rtl="1">
              <a:buNone/>
            </a:pPr>
            <a:r>
              <a:rPr lang="ar-SA" sz="3600" b="1" dirty="0" smtClean="0">
                <a:latin typeface="Castellar" pitchFamily="18" charset="0"/>
              </a:rPr>
              <a:t>تواجه مراجع الحسابات أثناء عمله كثير من المسائل والمشاكل المحاسبية والقانونية والاقتصادية مما يستوجب تأهيله </a:t>
            </a:r>
            <a:r>
              <a:rPr lang="ar-SA" sz="3600" b="1" dirty="0" err="1" smtClean="0">
                <a:latin typeface="Castellar" pitchFamily="18" charset="0"/>
              </a:rPr>
              <a:t>العلمى</a:t>
            </a:r>
            <a:r>
              <a:rPr lang="ar-SA" sz="3600" b="1" dirty="0" smtClean="0">
                <a:latin typeface="Castellar" pitchFamily="18" charset="0"/>
              </a:rPr>
              <a:t> في هذه النواحي، وكثيراً ما </a:t>
            </a:r>
            <a:r>
              <a:rPr lang="ar-SA" sz="3600" b="1" dirty="0" err="1" smtClean="0">
                <a:latin typeface="Castellar" pitchFamily="18" charset="0"/>
              </a:rPr>
              <a:t>ينص</a:t>
            </a:r>
            <a:r>
              <a:rPr lang="ar-SA" sz="3600" b="1" dirty="0" smtClean="0">
                <a:latin typeface="Castellar" pitchFamily="18" charset="0"/>
              </a:rPr>
              <a:t> على ضرورة حصوله على </a:t>
            </a:r>
            <a:r>
              <a:rPr lang="ar-SA" sz="3600" b="1" dirty="0" err="1" smtClean="0">
                <a:latin typeface="Castellar" pitchFamily="18" charset="0"/>
              </a:rPr>
              <a:t>بكالريوس</a:t>
            </a:r>
            <a:r>
              <a:rPr lang="ar-SA" sz="3600" b="1" dirty="0" smtClean="0">
                <a:latin typeface="Castellar" pitchFamily="18" charset="0"/>
              </a:rPr>
              <a:t> التجارة تحديداً وفي بعض الأحيان لا تقبل المنظمات المهنية إلا </a:t>
            </a:r>
            <a:r>
              <a:rPr lang="ar-SA" sz="3600" b="1" dirty="0" err="1" smtClean="0">
                <a:latin typeface="Castellar" pitchFamily="18" charset="0"/>
              </a:rPr>
              <a:t>خريجى</a:t>
            </a:r>
            <a:r>
              <a:rPr lang="ar-SA" sz="3600" b="1" dirty="0" smtClean="0">
                <a:latin typeface="Castellar" pitchFamily="18" charset="0"/>
              </a:rPr>
              <a:t> شعبة المحاسبة بل</a:t>
            </a:r>
            <a:endParaRPr lang="en-US" sz="3600" b="1" dirty="0" smtClean="0">
              <a:solidFill>
                <a:srgbClr val="3333FF"/>
              </a:solidFill>
              <a:latin typeface="Castellar" pitchFamily="18" charset="0"/>
              <a:cs typeface="Sakkal Majalla" pitchFamily="2" charset="-78"/>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5867400"/>
          </a:xfrm>
          <a:solidFill>
            <a:schemeClr val="bg1"/>
          </a:solidFill>
        </p:spPr>
        <p:txBody>
          <a:bodyPr>
            <a:noAutofit/>
          </a:bodyPr>
          <a:lstStyle/>
          <a:p>
            <a:pPr algn="just" rtl="1">
              <a:buNone/>
            </a:pPr>
            <a:r>
              <a:rPr lang="ar-SA" sz="3600" b="1" dirty="0" smtClean="0">
                <a:cs typeface="Akhbar MT" pitchFamily="2" charset="-78"/>
              </a:rPr>
              <a:t>3. دراسة الخرائط التنظيمية للمنشأة</a:t>
            </a:r>
            <a:endParaRPr lang="en-US" sz="3600" dirty="0" smtClean="0">
              <a:cs typeface="Akhbar MT" pitchFamily="2" charset="-78"/>
            </a:endParaRPr>
          </a:p>
          <a:p>
            <a:pPr marL="114300" indent="4763" algn="just" rtl="1">
              <a:buNone/>
            </a:pPr>
            <a:r>
              <a:rPr lang="ar-SA" sz="3600" dirty="0" err="1" smtClean="0">
                <a:cs typeface="Akhbar MT" pitchFamily="2" charset="-78"/>
              </a:rPr>
              <a:t>والتى</a:t>
            </a:r>
            <a:r>
              <a:rPr lang="ar-SA" sz="3600" dirty="0" smtClean="0">
                <a:cs typeface="Akhbar MT" pitchFamily="2" charset="-78"/>
              </a:rPr>
              <a:t> تشمل الخرائط التنظيمية العامة للمنشأة وخرائط الدورات </a:t>
            </a:r>
            <a:r>
              <a:rPr lang="ar-SA" sz="3600" dirty="0" err="1" smtClean="0">
                <a:cs typeface="Akhbar MT" pitchFamily="2" charset="-78"/>
              </a:rPr>
              <a:t>المستندية</a:t>
            </a:r>
            <a:r>
              <a:rPr lang="ar-SA" sz="3600" dirty="0" smtClean="0">
                <a:cs typeface="Akhbar MT" pitchFamily="2" charset="-78"/>
              </a:rPr>
              <a:t>، وهذه الدراسة تهدف إلى اكتشاف التداخل في الاختصاصات أو عدم الدقة في تحديد الواجبات مما يؤثر على كفاءة الرقابة الداخلية .</a:t>
            </a:r>
            <a:endParaRPr lang="en-US" sz="3600" dirty="0" smtClean="0">
              <a:cs typeface="Akhbar MT" pitchFamily="2" charset="-78"/>
            </a:endParaRPr>
          </a:p>
          <a:p>
            <a:pPr marL="114300" indent="4763" algn="just" rtl="1">
              <a:buNone/>
            </a:pPr>
            <a:r>
              <a:rPr lang="ar-SA" sz="3600" b="1" dirty="0" smtClean="0">
                <a:cs typeface="Akhbar MT" pitchFamily="2" charset="-78"/>
              </a:rPr>
              <a:t>4. فحص النظام المحاسبي</a:t>
            </a:r>
            <a:endParaRPr lang="en-US" sz="3600" dirty="0" smtClean="0">
              <a:cs typeface="Akhbar MT" pitchFamily="2" charset="-78"/>
            </a:endParaRPr>
          </a:p>
          <a:p>
            <a:pPr marL="114300" indent="4763" algn="just" rtl="1">
              <a:buNone/>
            </a:pPr>
            <a:r>
              <a:rPr lang="ar-SA" sz="3600" dirty="0" smtClean="0">
                <a:cs typeface="Akhbar MT" pitchFamily="2" charset="-78"/>
              </a:rPr>
              <a:t>إن فحص النظام المحاسبي لهو من أهم واجبات مراجع الحسابات الخارجي، إضافة إلى ذلك فإن عليه أن يتأكد من تطبيق مبدأ الفصل بين الوظائف المحاسبية المختلفة بحيث لا يؤدى موظف واحد عملية محاسبية كاملة، والذي هو من القرائن الدالة على سلامة نظام الرقابة الداخلية.</a:t>
            </a:r>
            <a:endParaRPr lang="en-US" sz="3600" dirty="0">
              <a:cs typeface="Akhbar MT" pitchFamily="2" charset="-78"/>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grpId="0" nodeType="clickEffect">
                                  <p:stCondLst>
                                    <p:cond delay="0"/>
                                  </p:stCondLst>
                                  <p:iterate type="wd">
                                    <p:tmPct val="50000"/>
                                  </p:iterate>
                                  <p:childTnLst>
                                    <p:set>
                                      <p:cBhvr>
                                        <p:cTn id="24" dur="1" fill="hold">
                                          <p:stCondLst>
                                            <p:cond delay="0"/>
                                          </p:stCondLst>
                                        </p:cTn>
                                        <p:tgtEl>
                                          <p:spTgt spid="3">
                                            <p:txEl>
                                              <p:pRg st="1" end="1"/>
                                            </p:txEl>
                                          </p:spTgt>
                                        </p:tgtEl>
                                        <p:attrNameLst>
                                          <p:attrName>style.visibility</p:attrName>
                                        </p:attrNameLst>
                                      </p:cBhvr>
                                      <p:to>
                                        <p:strVal val="visible"/>
                                      </p:to>
                                    </p:set>
                                    <p:set>
                                      <p:cBhvr>
                                        <p:cTn id="25" dur="455" fill="hold">
                                          <p:stCondLst>
                                            <p:cond delay="0"/>
                                          </p:stCondLst>
                                        </p:cTn>
                                        <p:tgtEl>
                                          <p:spTgt spid="3">
                                            <p:txEl>
                                              <p:pRg st="1" end="1"/>
                                            </p:txEl>
                                          </p:spTgt>
                                        </p:tgtEl>
                                        <p:attrNameLst>
                                          <p:attrName>style.rotation</p:attrName>
                                        </p:attrNameLst>
                                      </p:cBhvr>
                                      <p:to>
                                        <p:strVal val="-45.0"/>
                                      </p:to>
                                    </p:set>
                                    <p:anim calcmode="lin" valueType="num">
                                      <p:cBhvr>
                                        <p:cTn id="26"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38" presetClass="entr" presetSubtype="0" accel="50000" fill="hold" grpId="0" nodeType="clickEffect">
                                  <p:stCondLst>
                                    <p:cond delay="0"/>
                                  </p:stCondLst>
                                  <p:iterate type="wd">
                                    <p:tmPct val="50000"/>
                                  </p:iterate>
                                  <p:childTnLst>
                                    <p:set>
                                      <p:cBhvr>
                                        <p:cTn id="33" dur="1" fill="hold">
                                          <p:stCondLst>
                                            <p:cond delay="0"/>
                                          </p:stCondLst>
                                        </p:cTn>
                                        <p:tgtEl>
                                          <p:spTgt spid="3">
                                            <p:txEl>
                                              <p:pRg st="2" end="2"/>
                                            </p:txEl>
                                          </p:spTgt>
                                        </p:tgtEl>
                                        <p:attrNameLst>
                                          <p:attrName>style.visibility</p:attrName>
                                        </p:attrNameLst>
                                      </p:cBhvr>
                                      <p:to>
                                        <p:strVal val="visible"/>
                                      </p:to>
                                    </p:set>
                                    <p:set>
                                      <p:cBhvr>
                                        <p:cTn id="34" dur="455" fill="hold">
                                          <p:stCondLst>
                                            <p:cond delay="0"/>
                                          </p:stCondLst>
                                        </p:cTn>
                                        <p:tgtEl>
                                          <p:spTgt spid="3">
                                            <p:txEl>
                                              <p:pRg st="2" end="2"/>
                                            </p:txEl>
                                          </p:spTgt>
                                        </p:tgtEl>
                                        <p:attrNameLst>
                                          <p:attrName>style.rotation</p:attrName>
                                        </p:attrNameLst>
                                      </p:cBhvr>
                                      <p:to>
                                        <p:strVal val="-45.0"/>
                                      </p:to>
                                    </p:set>
                                    <p:anim calcmode="lin" valueType="num">
                                      <p:cBhvr>
                                        <p:cTn id="35" dur="455" fill="hold">
                                          <p:stCondLst>
                                            <p:cond delay="455"/>
                                          </p:stCondLst>
                                        </p:cTn>
                                        <p:tgtEl>
                                          <p:spTgt spid="3">
                                            <p:txEl>
                                              <p:pRg st="2" end="2"/>
                                            </p:txEl>
                                          </p:spTgt>
                                        </p:tgtEl>
                                        <p:attrNameLst>
                                          <p:attrName>style.rotation</p:attrName>
                                        </p:attrNameLst>
                                      </p:cBhvr>
                                      <p:tavLst>
                                        <p:tav tm="0">
                                          <p:val>
                                            <p:fltVal val="-45"/>
                                          </p:val>
                                        </p:tav>
                                        <p:tav tm="69900">
                                          <p:val>
                                            <p:fltVal val="45"/>
                                          </p:val>
                                        </p:tav>
                                        <p:tav tm="100000">
                                          <p:val>
                                            <p:fltVal val="0"/>
                                          </p:val>
                                        </p:tav>
                                      </p:tavLst>
                                    </p:anim>
                                    <p:anim calcmode="lin" valueType="num">
                                      <p:cBhvr>
                                        <p:cTn id="36" dur="455" fill="hold">
                                          <p:stCondLst>
                                            <p:cond delay="0"/>
                                          </p:stCondLst>
                                        </p:cTn>
                                        <p:tgtEl>
                                          <p:spTgt spid="3">
                                            <p:txEl>
                                              <p:pRg st="2" end="2"/>
                                            </p:txEl>
                                          </p:spTgt>
                                        </p:tgtEl>
                                        <p:attrNameLst>
                                          <p:attrName>ppt_y</p:attrName>
                                        </p:attrNameLst>
                                      </p:cBhvr>
                                      <p:tavLst>
                                        <p:tav tm="0">
                                          <p:val>
                                            <p:strVal val="#ppt_y-1"/>
                                          </p:val>
                                        </p:tav>
                                        <p:tav tm="100000">
                                          <p:val>
                                            <p:strVal val="#ppt_y-(0.354*#ppt_w-0.172*#ppt_h)"/>
                                          </p:val>
                                        </p:tav>
                                      </p:tavLst>
                                    </p:anim>
                                    <p:anim calcmode="lin" valueType="num">
                                      <p:cBhvr>
                                        <p:cTn id="37" dur="156" decel="50000" autoRev="1" fill="hold">
                                          <p:stCondLst>
                                            <p:cond delay="455"/>
                                          </p:stCondLst>
                                        </p:cTn>
                                        <p:tgtEl>
                                          <p:spTgt spid="3">
                                            <p:txEl>
                                              <p:pRg st="2" end="2"/>
                                            </p:txEl>
                                          </p:spTgt>
                                        </p:tgtEl>
                                        <p:attrNameLst>
                                          <p:attrName>ppt_y</p:attrName>
                                        </p:attrNameLst>
                                      </p:cBhvr>
                                      <p:tavLst>
                                        <p:tav tm="0">
                                          <p:val>
                                            <p:strVal val="#ppt_y-(0.354*#ppt_w-0.172*#ppt_h)"/>
                                          </p:val>
                                        </p:tav>
                                        <p:tav tm="100000">
                                          <p:val>
                                            <p:strVal val="#ppt_y-(0.354*#ppt_w-0.172*#ppt_h)-#ppt_h/2"/>
                                          </p:val>
                                        </p:tav>
                                      </p:tavLst>
                                    </p:anim>
                                    <p:anim calcmode="lin" valueType="num">
                                      <p:cBhvr>
                                        <p:cTn id="38" dur="136" fill="hold">
                                          <p:stCondLst>
                                            <p:cond delay="864"/>
                                          </p:stCondLst>
                                        </p:cTn>
                                        <p:tgtEl>
                                          <p:spTgt spid="3">
                                            <p:txEl>
                                              <p:pRg st="2" end="2"/>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8" presetClass="entr" presetSubtype="0" accel="50000" fill="hold" grpId="0" nodeType="clickEffect">
                                  <p:stCondLst>
                                    <p:cond delay="0"/>
                                  </p:stCondLst>
                                  <p:iterate type="wd">
                                    <p:tmPct val="50000"/>
                                  </p:iterate>
                                  <p:childTnLst>
                                    <p:set>
                                      <p:cBhvr>
                                        <p:cTn id="42" dur="1" fill="hold">
                                          <p:stCondLst>
                                            <p:cond delay="0"/>
                                          </p:stCondLst>
                                        </p:cTn>
                                        <p:tgtEl>
                                          <p:spTgt spid="3">
                                            <p:txEl>
                                              <p:pRg st="3" end="3"/>
                                            </p:txEl>
                                          </p:spTgt>
                                        </p:tgtEl>
                                        <p:attrNameLst>
                                          <p:attrName>style.visibility</p:attrName>
                                        </p:attrNameLst>
                                      </p:cBhvr>
                                      <p:to>
                                        <p:strVal val="visible"/>
                                      </p:to>
                                    </p:set>
                                    <p:set>
                                      <p:cBhvr>
                                        <p:cTn id="43" dur="455" fill="hold">
                                          <p:stCondLst>
                                            <p:cond delay="0"/>
                                          </p:stCondLst>
                                        </p:cTn>
                                        <p:tgtEl>
                                          <p:spTgt spid="3">
                                            <p:txEl>
                                              <p:pRg st="3" end="3"/>
                                            </p:txEl>
                                          </p:spTgt>
                                        </p:tgtEl>
                                        <p:attrNameLst>
                                          <p:attrName>style.rotation</p:attrName>
                                        </p:attrNameLst>
                                      </p:cBhvr>
                                      <p:to>
                                        <p:strVal val="-45.0"/>
                                      </p:to>
                                    </p:set>
                                    <p:anim calcmode="lin" valueType="num">
                                      <p:cBhvr>
                                        <p:cTn id="44" dur="455" fill="hold">
                                          <p:stCondLst>
                                            <p:cond delay="455"/>
                                          </p:stCondLst>
                                        </p:cTn>
                                        <p:tgtEl>
                                          <p:spTgt spid="3">
                                            <p:txEl>
                                              <p:pRg st="3" end="3"/>
                                            </p:txEl>
                                          </p:spTgt>
                                        </p:tgtEl>
                                        <p:attrNameLst>
                                          <p:attrName>style.rotation</p:attrName>
                                        </p:attrNameLst>
                                      </p:cBhvr>
                                      <p:tavLst>
                                        <p:tav tm="0">
                                          <p:val>
                                            <p:fltVal val="-45"/>
                                          </p:val>
                                        </p:tav>
                                        <p:tav tm="69900">
                                          <p:val>
                                            <p:fltVal val="45"/>
                                          </p:val>
                                        </p:tav>
                                        <p:tav tm="100000">
                                          <p:val>
                                            <p:fltVal val="0"/>
                                          </p:val>
                                        </p:tav>
                                      </p:tavLst>
                                    </p:anim>
                                    <p:anim calcmode="lin" valueType="num">
                                      <p:cBhvr>
                                        <p:cTn id="45" dur="455" fill="hold">
                                          <p:stCondLst>
                                            <p:cond delay="0"/>
                                          </p:stCondLst>
                                        </p:cTn>
                                        <p:tgtEl>
                                          <p:spTgt spid="3">
                                            <p:txEl>
                                              <p:pRg st="3" end="3"/>
                                            </p:txEl>
                                          </p:spTgt>
                                        </p:tgtEl>
                                        <p:attrNameLst>
                                          <p:attrName>ppt_y</p:attrName>
                                        </p:attrNameLst>
                                      </p:cBhvr>
                                      <p:tavLst>
                                        <p:tav tm="0">
                                          <p:val>
                                            <p:strVal val="#ppt_y-1"/>
                                          </p:val>
                                        </p:tav>
                                        <p:tav tm="100000">
                                          <p:val>
                                            <p:strVal val="#ppt_y-(0.354*#ppt_w-0.172*#ppt_h)"/>
                                          </p:val>
                                        </p:tav>
                                      </p:tavLst>
                                    </p:anim>
                                    <p:anim calcmode="lin" valueType="num">
                                      <p:cBhvr>
                                        <p:cTn id="46" dur="156" decel="50000" autoRev="1" fill="hold">
                                          <p:stCondLst>
                                            <p:cond delay="455"/>
                                          </p:stCondLst>
                                        </p:cTn>
                                        <p:tgtEl>
                                          <p:spTgt spid="3">
                                            <p:txEl>
                                              <p:pRg st="3" end="3"/>
                                            </p:txEl>
                                          </p:spTgt>
                                        </p:tgtEl>
                                        <p:attrNameLst>
                                          <p:attrName>ppt_y</p:attrName>
                                        </p:attrNameLst>
                                      </p:cBhvr>
                                      <p:tavLst>
                                        <p:tav tm="0">
                                          <p:val>
                                            <p:strVal val="#ppt_y-(0.354*#ppt_w-0.172*#ppt_h)"/>
                                          </p:val>
                                        </p:tav>
                                        <p:tav tm="100000">
                                          <p:val>
                                            <p:strVal val="#ppt_y-(0.354*#ppt_w-0.172*#ppt_h)-#ppt_h/2"/>
                                          </p:val>
                                        </p:tav>
                                      </p:tavLst>
                                    </p:anim>
                                    <p:anim calcmode="lin" valueType="num">
                                      <p:cBhvr>
                                        <p:cTn id="47" dur="136" fill="hold">
                                          <p:stCondLst>
                                            <p:cond delay="864"/>
                                          </p:stCondLst>
                                        </p:cTn>
                                        <p:tgtEl>
                                          <p:spTgt spid="3">
                                            <p:txEl>
                                              <p:pRg st="3" end="3"/>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0000"/>
            </a:gs>
            <a:gs pos="13000">
              <a:srgbClr val="F8B049"/>
            </a:gs>
            <a:gs pos="21001">
              <a:srgbClr val="F8B049"/>
            </a:gs>
            <a:gs pos="63000">
              <a:srgbClr val="FEE7F2"/>
            </a:gs>
            <a:gs pos="67000">
              <a:srgbClr val="F952A0"/>
            </a:gs>
            <a:gs pos="69000">
              <a:srgbClr val="C50849"/>
            </a:gs>
            <a:gs pos="82001">
              <a:srgbClr val="B43E85"/>
            </a:gs>
            <a:gs pos="100000">
              <a:srgbClr val="F8B049"/>
            </a:gs>
          </a:gsLst>
          <a:lin ang="135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28800" y="274638"/>
            <a:ext cx="6248400" cy="1143000"/>
          </a:xfrm>
          <a:solidFill>
            <a:srgbClr val="3333FF"/>
          </a:solidFill>
        </p:spPr>
        <p:txBody>
          <a:bodyPr>
            <a:normAutofit/>
          </a:bodyPr>
          <a:lstStyle/>
          <a:p>
            <a:r>
              <a:rPr lang="ar-SA" sz="5400" dirty="0" smtClean="0">
                <a:solidFill>
                  <a:schemeClr val="bg1"/>
                </a:solidFill>
                <a:cs typeface="MCS Hor 1 S_I Snail 2000" pitchFamily="2" charset="-78"/>
              </a:rPr>
              <a:t>ولكم خالص شكري</a:t>
            </a:r>
            <a:endParaRPr lang="ar-SA" sz="5400" dirty="0">
              <a:solidFill>
                <a:schemeClr val="bg1"/>
              </a:solidFill>
              <a:cs typeface="MCS Hor 1 S_I Snail 2000" pitchFamily="2" charset="-78"/>
            </a:endParaRPr>
          </a:p>
        </p:txBody>
      </p:sp>
      <p:pic>
        <p:nvPicPr>
          <p:cNvPr id="660482" name="Picture 2" descr="C:\Program Files\Microsoft Office\MEDIA\CAGCAT10\j0281904.wmf"/>
          <p:cNvPicPr>
            <a:picLocks noChangeAspect="1" noChangeArrowheads="1"/>
          </p:cNvPicPr>
          <p:nvPr/>
        </p:nvPicPr>
        <p:blipFill>
          <a:blip r:embed="rId2" cstate="print"/>
          <a:srcRect/>
          <a:stretch>
            <a:fillRect/>
          </a:stretch>
        </p:blipFill>
        <p:spPr bwMode="auto">
          <a:xfrm>
            <a:off x="838200" y="1676400"/>
            <a:ext cx="7696200" cy="4572000"/>
          </a:xfrm>
          <a:prstGeom prst="rect">
            <a:avLst/>
          </a:prstGeom>
          <a:noFill/>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mph" presetSubtype="0" fill="hold" grpId="0" nodeType="afterEffect">
                                  <p:stCondLst>
                                    <p:cond delay="0"/>
                                  </p:stCondLst>
                                  <p:childTnLst>
                                    <p:animClr clrSpc="hsl" dir="cw">
                                      <p:cBhvr override="childStyle">
                                        <p:cTn id="6" dur="500" fill="hold"/>
                                        <p:tgtEl>
                                          <p:spTgt spid="2"/>
                                        </p:tgtEl>
                                        <p:attrNameLst>
                                          <p:attrName>style.color</p:attrName>
                                        </p:attrNameLst>
                                      </p:cBhvr>
                                      <p:by>
                                        <p:hsl h="-7200000" s="0" l="0"/>
                                      </p:by>
                                    </p:animClr>
                                    <p:animClr clrSpc="hsl" dir="cw">
                                      <p:cBhvr>
                                        <p:cTn id="7" dur="500" fill="hold"/>
                                        <p:tgtEl>
                                          <p:spTgt spid="2"/>
                                        </p:tgtEl>
                                        <p:attrNameLst>
                                          <p:attrName>fillcolor</p:attrName>
                                        </p:attrNameLst>
                                      </p:cBhvr>
                                      <p:by>
                                        <p:hsl h="-7200000" s="0" l="0"/>
                                      </p:by>
                                    </p:animClr>
                                    <p:animClr clrSpc="hsl" dir="cw">
                                      <p:cBhvr>
                                        <p:cTn id="8" dur="500" fill="hold"/>
                                        <p:tgtEl>
                                          <p:spTgt spid="2"/>
                                        </p:tgtEl>
                                        <p:attrNameLst>
                                          <p:attrName>stroke.color</p:attrName>
                                        </p:attrNameLst>
                                      </p:cBhvr>
                                      <p:by>
                                        <p:hsl h="-7200000" s="0" l="0"/>
                                      </p:by>
                                    </p:animClr>
                                    <p:set>
                                      <p:cBhvr>
                                        <p:cTn id="9" dur="500" fill="hold"/>
                                        <p:tgtEl>
                                          <p:spTgt spid="2"/>
                                        </p:tgtEl>
                                        <p:attrNameLst>
                                          <p:attrName>fill.type</p:attrName>
                                        </p:attrNameLst>
                                      </p:cBhvr>
                                      <p:to>
                                        <p:strVal val="solid"/>
                                      </p:to>
                                    </p:set>
                                  </p:childTnLst>
                                </p:cTn>
                              </p:par>
                            </p:childTnLst>
                          </p:cTn>
                        </p:par>
                        <p:par>
                          <p:cTn id="10" fill="hold">
                            <p:stCondLst>
                              <p:cond delay="500"/>
                            </p:stCondLst>
                            <p:childTnLst>
                              <p:par>
                                <p:cTn id="11" presetID="26" presetClass="emph" presetSubtype="0" fill="hold" nodeType="afterEffect">
                                  <p:stCondLst>
                                    <p:cond delay="0"/>
                                  </p:stCondLst>
                                  <p:childTnLst>
                                    <p:animEffect transition="out" filter="fade">
                                      <p:cBhvr>
                                        <p:cTn id="12" dur="500" tmFilter="0, 0; .2, .5; .8, .5; 1, 0"/>
                                        <p:tgtEl>
                                          <p:spTgt spid="660482"/>
                                        </p:tgtEl>
                                      </p:cBhvr>
                                    </p:animEffect>
                                    <p:animScale>
                                      <p:cBhvr>
                                        <p:cTn id="13" dur="250" autoRev="1" fill="hold"/>
                                        <p:tgtEl>
                                          <p:spTgt spid="66048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4724400"/>
          </a:xfrm>
          <a:solidFill>
            <a:schemeClr val="bg1"/>
          </a:solidFill>
        </p:spPr>
        <p:txBody>
          <a:bodyPr>
            <a:noAutofit/>
          </a:bodyPr>
          <a:lstStyle/>
          <a:p>
            <a:pPr marL="171450" indent="-52388" algn="just" rtl="1">
              <a:buNone/>
            </a:pPr>
            <a:r>
              <a:rPr lang="ar-SA" sz="4000" b="1" dirty="0" smtClean="0">
                <a:latin typeface="Microsoft Sans Serif" pitchFamily="34" charset="0"/>
                <a:cs typeface="Microsoft Sans Serif" pitchFamily="34" charset="0"/>
              </a:rPr>
              <a:t>إن بعضها كمجمع المحاسبين القانونيين بانجلترا وويلز يشترط أن تكون المواد </a:t>
            </a:r>
            <a:r>
              <a:rPr lang="ar-SA" sz="4000" b="1" dirty="0" err="1" smtClean="0">
                <a:latin typeface="Microsoft Sans Serif" pitchFamily="34" charset="0"/>
                <a:cs typeface="Microsoft Sans Serif" pitchFamily="34" charset="0"/>
              </a:rPr>
              <a:t>التى</a:t>
            </a:r>
            <a:r>
              <a:rPr lang="ar-SA" sz="4000" b="1" dirty="0" smtClean="0">
                <a:latin typeface="Microsoft Sans Serif" pitchFamily="34" charset="0"/>
                <a:cs typeface="Microsoft Sans Serif" pitchFamily="34" charset="0"/>
              </a:rPr>
              <a:t> يدرسها الطالب الذي يريد أن يمتهن المحاسبة والمراجعة محددة بدقة حيث يؤهله ذلك للحصول على الإعفاء من </a:t>
            </a:r>
            <a:r>
              <a:rPr lang="ar-SA" sz="4000" b="1" dirty="0" err="1" smtClean="0">
                <a:latin typeface="Microsoft Sans Serif" pitchFamily="34" charset="0"/>
                <a:cs typeface="Microsoft Sans Serif" pitchFamily="34" charset="0"/>
              </a:rPr>
              <a:t>الإمتحان</a:t>
            </a:r>
            <a:r>
              <a:rPr lang="ar-SA" sz="4000" b="1" dirty="0" smtClean="0">
                <a:latin typeface="Microsoft Sans Serif" pitchFamily="34" charset="0"/>
                <a:cs typeface="Microsoft Sans Serif" pitchFamily="34" charset="0"/>
              </a:rPr>
              <a:t> المتوسط الذي يعقده المجمع . أما المجمع العربي للمحاسبين القانونيين فيشترط للمراجع أن يكون مؤهلاً تأهيلاً علمياً بأن يلم بحد أدني على ما يلي:   </a:t>
            </a:r>
            <a:endParaRPr lang="en-US" sz="4000" b="1" dirty="0">
              <a:latin typeface="Microsoft Sans Serif" pitchFamily="34" charset="0"/>
              <a:cs typeface="Microsoft Sans Serif" pitchFamily="34" charset="0"/>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019800"/>
          </a:xfrm>
          <a:solidFill>
            <a:schemeClr val="bg1"/>
          </a:solidFill>
        </p:spPr>
        <p:txBody>
          <a:bodyPr>
            <a:noAutofit/>
          </a:bodyPr>
          <a:lstStyle/>
          <a:p>
            <a:pPr marL="742950" lvl="0" indent="-742950" algn="just" rtl="1">
              <a:buFont typeface="+mj-lt"/>
              <a:buAutoNum type="arabicPeriod"/>
            </a:pPr>
            <a:r>
              <a:rPr lang="ar-SA" sz="3600" b="1" dirty="0" smtClean="0"/>
              <a:t>نظريات ومبادئ وتطبيقات علم المحاسبة، وأصول ومبادئ المراجعة وتطبيقاتها </a:t>
            </a:r>
            <a:r>
              <a:rPr lang="ar-SA" sz="3600" b="1" dirty="0" err="1" smtClean="0"/>
              <a:t>واساليبها</a:t>
            </a:r>
            <a:r>
              <a:rPr lang="ar-SA" sz="3600" b="1" dirty="0" smtClean="0"/>
              <a:t> المعاصرة، ومبادئ علم إدارة الأعمال وعلم الاقتصاد وعلم السياسة والعلوم السلوكية وعلم القانون وقوانين الضرائب والجمارك والمبيعات وغيرها.</a:t>
            </a:r>
            <a:endParaRPr lang="en-US" sz="3600" b="1" dirty="0" smtClean="0"/>
          </a:p>
          <a:p>
            <a:pPr marL="742950" lvl="0" indent="-742950" algn="just" rtl="1">
              <a:buFont typeface="+mj-lt"/>
              <a:buAutoNum type="arabicPeriod"/>
            </a:pPr>
            <a:r>
              <a:rPr lang="ar-SA" sz="3600" b="1" dirty="0" smtClean="0">
                <a:solidFill>
                  <a:srgbClr val="FF0000"/>
                </a:solidFill>
              </a:rPr>
              <a:t>محاسبة التكاليف ونظرياتها وتطبيقاتها، وكذلك المحاسبة </a:t>
            </a:r>
            <a:r>
              <a:rPr lang="ar-SA" sz="3600" b="1" dirty="0" err="1" smtClean="0">
                <a:solidFill>
                  <a:srgbClr val="FF0000"/>
                </a:solidFill>
              </a:rPr>
              <a:t>الادارية</a:t>
            </a:r>
            <a:r>
              <a:rPr lang="ar-SA" sz="3600" b="1" dirty="0" smtClean="0">
                <a:solidFill>
                  <a:srgbClr val="FF0000"/>
                </a:solidFill>
              </a:rPr>
              <a:t> .</a:t>
            </a:r>
            <a:endParaRPr lang="en-US" sz="3600" b="1" dirty="0" smtClean="0">
              <a:solidFill>
                <a:srgbClr val="FF0000"/>
              </a:solidFill>
            </a:endParaRPr>
          </a:p>
          <a:p>
            <a:pPr marL="742950" lvl="0" indent="-742950" algn="just" rtl="1">
              <a:buFont typeface="+mj-lt"/>
              <a:buAutoNum type="arabicPeriod"/>
            </a:pPr>
            <a:r>
              <a:rPr lang="ar-SA" sz="3600" b="1" dirty="0" err="1" smtClean="0"/>
              <a:t>الاساليب</a:t>
            </a:r>
            <a:r>
              <a:rPr lang="ar-SA" sz="3600" b="1" dirty="0" smtClean="0"/>
              <a:t> الإحصائية والرياضية وبحوث العمليات وأساليب الحاسوب وتطبيقاتها في المحاسبة والمراجعة .</a:t>
            </a:r>
            <a:endParaRPr lang="en-US" sz="3600" b="1" dirty="0"/>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grpId="0" nodeType="clickEffect">
                                  <p:stCondLst>
                                    <p:cond delay="0"/>
                                  </p:stCondLst>
                                  <p:iterate type="wd">
                                    <p:tmPct val="50000"/>
                                  </p:iterate>
                                  <p:childTnLst>
                                    <p:set>
                                      <p:cBhvr>
                                        <p:cTn id="24" dur="1" fill="hold">
                                          <p:stCondLst>
                                            <p:cond delay="0"/>
                                          </p:stCondLst>
                                        </p:cTn>
                                        <p:tgtEl>
                                          <p:spTgt spid="3">
                                            <p:txEl>
                                              <p:pRg st="1" end="1"/>
                                            </p:txEl>
                                          </p:spTgt>
                                        </p:tgtEl>
                                        <p:attrNameLst>
                                          <p:attrName>style.visibility</p:attrName>
                                        </p:attrNameLst>
                                      </p:cBhvr>
                                      <p:to>
                                        <p:strVal val="visible"/>
                                      </p:to>
                                    </p:set>
                                    <p:set>
                                      <p:cBhvr>
                                        <p:cTn id="25" dur="455" fill="hold">
                                          <p:stCondLst>
                                            <p:cond delay="0"/>
                                          </p:stCondLst>
                                        </p:cTn>
                                        <p:tgtEl>
                                          <p:spTgt spid="3">
                                            <p:txEl>
                                              <p:pRg st="1" end="1"/>
                                            </p:txEl>
                                          </p:spTgt>
                                        </p:tgtEl>
                                        <p:attrNameLst>
                                          <p:attrName>style.rotation</p:attrName>
                                        </p:attrNameLst>
                                      </p:cBhvr>
                                      <p:to>
                                        <p:strVal val="-45.0"/>
                                      </p:to>
                                    </p:set>
                                    <p:anim calcmode="lin" valueType="num">
                                      <p:cBhvr>
                                        <p:cTn id="26"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38" presetClass="entr" presetSubtype="0" accel="50000" fill="hold" grpId="0" nodeType="clickEffect">
                                  <p:stCondLst>
                                    <p:cond delay="0"/>
                                  </p:stCondLst>
                                  <p:iterate type="wd">
                                    <p:tmPct val="50000"/>
                                  </p:iterate>
                                  <p:childTnLst>
                                    <p:set>
                                      <p:cBhvr>
                                        <p:cTn id="33" dur="1" fill="hold">
                                          <p:stCondLst>
                                            <p:cond delay="0"/>
                                          </p:stCondLst>
                                        </p:cTn>
                                        <p:tgtEl>
                                          <p:spTgt spid="3">
                                            <p:txEl>
                                              <p:pRg st="2" end="2"/>
                                            </p:txEl>
                                          </p:spTgt>
                                        </p:tgtEl>
                                        <p:attrNameLst>
                                          <p:attrName>style.visibility</p:attrName>
                                        </p:attrNameLst>
                                      </p:cBhvr>
                                      <p:to>
                                        <p:strVal val="visible"/>
                                      </p:to>
                                    </p:set>
                                    <p:set>
                                      <p:cBhvr>
                                        <p:cTn id="34" dur="455" fill="hold">
                                          <p:stCondLst>
                                            <p:cond delay="0"/>
                                          </p:stCondLst>
                                        </p:cTn>
                                        <p:tgtEl>
                                          <p:spTgt spid="3">
                                            <p:txEl>
                                              <p:pRg st="2" end="2"/>
                                            </p:txEl>
                                          </p:spTgt>
                                        </p:tgtEl>
                                        <p:attrNameLst>
                                          <p:attrName>style.rotation</p:attrName>
                                        </p:attrNameLst>
                                      </p:cBhvr>
                                      <p:to>
                                        <p:strVal val="-45.0"/>
                                      </p:to>
                                    </p:set>
                                    <p:anim calcmode="lin" valueType="num">
                                      <p:cBhvr>
                                        <p:cTn id="35" dur="455" fill="hold">
                                          <p:stCondLst>
                                            <p:cond delay="455"/>
                                          </p:stCondLst>
                                        </p:cTn>
                                        <p:tgtEl>
                                          <p:spTgt spid="3">
                                            <p:txEl>
                                              <p:pRg st="2" end="2"/>
                                            </p:txEl>
                                          </p:spTgt>
                                        </p:tgtEl>
                                        <p:attrNameLst>
                                          <p:attrName>style.rotation</p:attrName>
                                        </p:attrNameLst>
                                      </p:cBhvr>
                                      <p:tavLst>
                                        <p:tav tm="0">
                                          <p:val>
                                            <p:fltVal val="-45"/>
                                          </p:val>
                                        </p:tav>
                                        <p:tav tm="69900">
                                          <p:val>
                                            <p:fltVal val="45"/>
                                          </p:val>
                                        </p:tav>
                                        <p:tav tm="100000">
                                          <p:val>
                                            <p:fltVal val="0"/>
                                          </p:val>
                                        </p:tav>
                                      </p:tavLst>
                                    </p:anim>
                                    <p:anim calcmode="lin" valueType="num">
                                      <p:cBhvr>
                                        <p:cTn id="36" dur="455" fill="hold">
                                          <p:stCondLst>
                                            <p:cond delay="0"/>
                                          </p:stCondLst>
                                        </p:cTn>
                                        <p:tgtEl>
                                          <p:spTgt spid="3">
                                            <p:txEl>
                                              <p:pRg st="2" end="2"/>
                                            </p:txEl>
                                          </p:spTgt>
                                        </p:tgtEl>
                                        <p:attrNameLst>
                                          <p:attrName>ppt_y</p:attrName>
                                        </p:attrNameLst>
                                      </p:cBhvr>
                                      <p:tavLst>
                                        <p:tav tm="0">
                                          <p:val>
                                            <p:strVal val="#ppt_y-1"/>
                                          </p:val>
                                        </p:tav>
                                        <p:tav tm="100000">
                                          <p:val>
                                            <p:strVal val="#ppt_y-(0.354*#ppt_w-0.172*#ppt_h)"/>
                                          </p:val>
                                        </p:tav>
                                      </p:tavLst>
                                    </p:anim>
                                    <p:anim calcmode="lin" valueType="num">
                                      <p:cBhvr>
                                        <p:cTn id="37" dur="156" decel="50000" autoRev="1" fill="hold">
                                          <p:stCondLst>
                                            <p:cond delay="455"/>
                                          </p:stCondLst>
                                        </p:cTn>
                                        <p:tgtEl>
                                          <p:spTgt spid="3">
                                            <p:txEl>
                                              <p:pRg st="2" end="2"/>
                                            </p:txEl>
                                          </p:spTgt>
                                        </p:tgtEl>
                                        <p:attrNameLst>
                                          <p:attrName>ppt_y</p:attrName>
                                        </p:attrNameLst>
                                      </p:cBhvr>
                                      <p:tavLst>
                                        <p:tav tm="0">
                                          <p:val>
                                            <p:strVal val="#ppt_y-(0.354*#ppt_w-0.172*#ppt_h)"/>
                                          </p:val>
                                        </p:tav>
                                        <p:tav tm="100000">
                                          <p:val>
                                            <p:strVal val="#ppt_y-(0.354*#ppt_w-0.172*#ppt_h)-#ppt_h/2"/>
                                          </p:val>
                                        </p:tav>
                                      </p:tavLst>
                                    </p:anim>
                                    <p:anim calcmode="lin" valueType="num">
                                      <p:cBhvr>
                                        <p:cTn id="38" dur="136" fill="hold">
                                          <p:stCondLst>
                                            <p:cond delay="864"/>
                                          </p:stCondLst>
                                        </p:cTn>
                                        <p:tgtEl>
                                          <p:spTgt spid="3">
                                            <p:txEl>
                                              <p:pRg st="2" end="2"/>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019800"/>
          </a:xfrm>
          <a:solidFill>
            <a:schemeClr val="bg1"/>
          </a:solidFill>
        </p:spPr>
        <p:txBody>
          <a:bodyPr>
            <a:noAutofit/>
          </a:bodyPr>
          <a:lstStyle/>
          <a:p>
            <a:pPr marL="742950" lvl="0" indent="-742950" algn="just">
              <a:buFont typeface="+mj-lt"/>
              <a:buAutoNum type="arabicPeriod" startAt="4"/>
            </a:pPr>
            <a:r>
              <a:rPr lang="ar-SA" sz="4800" b="1" dirty="0" smtClean="0">
                <a:solidFill>
                  <a:srgbClr val="3333FF"/>
                </a:solidFill>
              </a:rPr>
              <a:t>تتبع التطورات والبحوث الحديثة في العلوم المختلفة السابقة وكذلك التعديلات المتتابعة في مختلف القوانين ذات الصلة بعمله .</a:t>
            </a:r>
            <a:endParaRPr lang="en-US" sz="4800" b="1" dirty="0" smtClean="0">
              <a:solidFill>
                <a:srgbClr val="3333FF"/>
              </a:solidFill>
            </a:endParaRPr>
          </a:p>
          <a:p>
            <a:pPr marL="742950" lvl="0" indent="-742950" algn="just">
              <a:buFont typeface="+mj-lt"/>
              <a:buAutoNum type="arabicPeriod" startAt="4"/>
            </a:pPr>
            <a:r>
              <a:rPr lang="ar-SA" sz="4800" b="1" dirty="0" err="1" smtClean="0"/>
              <a:t>الادارة</a:t>
            </a:r>
            <a:r>
              <a:rPr lang="ar-SA" sz="4800" b="1" dirty="0" smtClean="0"/>
              <a:t> المالية .</a:t>
            </a:r>
            <a:endParaRPr lang="en-US" sz="4800" b="1" dirty="0" smtClean="0"/>
          </a:p>
          <a:p>
            <a:pPr marL="742950" lvl="0" indent="-742950" algn="just">
              <a:buFont typeface="+mj-lt"/>
              <a:buAutoNum type="arabicPeriod" startAt="4"/>
            </a:pPr>
            <a:r>
              <a:rPr lang="ar-SA" sz="4800" b="1" dirty="0" smtClean="0">
                <a:solidFill>
                  <a:srgbClr val="3333FF"/>
                </a:solidFill>
              </a:rPr>
              <a:t>اللغات المختلفة كالانجليزية والفرنسية وغيرها .</a:t>
            </a:r>
            <a:endParaRPr lang="en-US" sz="4800" b="1" dirty="0">
              <a:solidFill>
                <a:srgbClr val="3333FF"/>
              </a:solidFill>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grpId="0" nodeType="clickEffect">
                                  <p:stCondLst>
                                    <p:cond delay="0"/>
                                  </p:stCondLst>
                                  <p:iterate type="wd">
                                    <p:tmPct val="50000"/>
                                  </p:iterate>
                                  <p:childTnLst>
                                    <p:set>
                                      <p:cBhvr>
                                        <p:cTn id="24" dur="1" fill="hold">
                                          <p:stCondLst>
                                            <p:cond delay="0"/>
                                          </p:stCondLst>
                                        </p:cTn>
                                        <p:tgtEl>
                                          <p:spTgt spid="3">
                                            <p:txEl>
                                              <p:pRg st="1" end="1"/>
                                            </p:txEl>
                                          </p:spTgt>
                                        </p:tgtEl>
                                        <p:attrNameLst>
                                          <p:attrName>style.visibility</p:attrName>
                                        </p:attrNameLst>
                                      </p:cBhvr>
                                      <p:to>
                                        <p:strVal val="visible"/>
                                      </p:to>
                                    </p:set>
                                    <p:set>
                                      <p:cBhvr>
                                        <p:cTn id="25" dur="455" fill="hold">
                                          <p:stCondLst>
                                            <p:cond delay="0"/>
                                          </p:stCondLst>
                                        </p:cTn>
                                        <p:tgtEl>
                                          <p:spTgt spid="3">
                                            <p:txEl>
                                              <p:pRg st="1" end="1"/>
                                            </p:txEl>
                                          </p:spTgt>
                                        </p:tgtEl>
                                        <p:attrNameLst>
                                          <p:attrName>style.rotation</p:attrName>
                                        </p:attrNameLst>
                                      </p:cBhvr>
                                      <p:to>
                                        <p:strVal val="-45.0"/>
                                      </p:to>
                                    </p:set>
                                    <p:anim calcmode="lin" valueType="num">
                                      <p:cBhvr>
                                        <p:cTn id="26"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38" presetClass="entr" presetSubtype="0" accel="50000" fill="hold" grpId="0" nodeType="clickEffect">
                                  <p:stCondLst>
                                    <p:cond delay="0"/>
                                  </p:stCondLst>
                                  <p:iterate type="wd">
                                    <p:tmPct val="50000"/>
                                  </p:iterate>
                                  <p:childTnLst>
                                    <p:set>
                                      <p:cBhvr>
                                        <p:cTn id="33" dur="1" fill="hold">
                                          <p:stCondLst>
                                            <p:cond delay="0"/>
                                          </p:stCondLst>
                                        </p:cTn>
                                        <p:tgtEl>
                                          <p:spTgt spid="3">
                                            <p:txEl>
                                              <p:pRg st="2" end="2"/>
                                            </p:txEl>
                                          </p:spTgt>
                                        </p:tgtEl>
                                        <p:attrNameLst>
                                          <p:attrName>style.visibility</p:attrName>
                                        </p:attrNameLst>
                                      </p:cBhvr>
                                      <p:to>
                                        <p:strVal val="visible"/>
                                      </p:to>
                                    </p:set>
                                    <p:set>
                                      <p:cBhvr>
                                        <p:cTn id="34" dur="455" fill="hold">
                                          <p:stCondLst>
                                            <p:cond delay="0"/>
                                          </p:stCondLst>
                                        </p:cTn>
                                        <p:tgtEl>
                                          <p:spTgt spid="3">
                                            <p:txEl>
                                              <p:pRg st="2" end="2"/>
                                            </p:txEl>
                                          </p:spTgt>
                                        </p:tgtEl>
                                        <p:attrNameLst>
                                          <p:attrName>style.rotation</p:attrName>
                                        </p:attrNameLst>
                                      </p:cBhvr>
                                      <p:to>
                                        <p:strVal val="-45.0"/>
                                      </p:to>
                                    </p:set>
                                    <p:anim calcmode="lin" valueType="num">
                                      <p:cBhvr>
                                        <p:cTn id="35" dur="455" fill="hold">
                                          <p:stCondLst>
                                            <p:cond delay="455"/>
                                          </p:stCondLst>
                                        </p:cTn>
                                        <p:tgtEl>
                                          <p:spTgt spid="3">
                                            <p:txEl>
                                              <p:pRg st="2" end="2"/>
                                            </p:txEl>
                                          </p:spTgt>
                                        </p:tgtEl>
                                        <p:attrNameLst>
                                          <p:attrName>style.rotation</p:attrName>
                                        </p:attrNameLst>
                                      </p:cBhvr>
                                      <p:tavLst>
                                        <p:tav tm="0">
                                          <p:val>
                                            <p:fltVal val="-45"/>
                                          </p:val>
                                        </p:tav>
                                        <p:tav tm="69900">
                                          <p:val>
                                            <p:fltVal val="45"/>
                                          </p:val>
                                        </p:tav>
                                        <p:tav tm="100000">
                                          <p:val>
                                            <p:fltVal val="0"/>
                                          </p:val>
                                        </p:tav>
                                      </p:tavLst>
                                    </p:anim>
                                    <p:anim calcmode="lin" valueType="num">
                                      <p:cBhvr>
                                        <p:cTn id="36" dur="455" fill="hold">
                                          <p:stCondLst>
                                            <p:cond delay="0"/>
                                          </p:stCondLst>
                                        </p:cTn>
                                        <p:tgtEl>
                                          <p:spTgt spid="3">
                                            <p:txEl>
                                              <p:pRg st="2" end="2"/>
                                            </p:txEl>
                                          </p:spTgt>
                                        </p:tgtEl>
                                        <p:attrNameLst>
                                          <p:attrName>ppt_y</p:attrName>
                                        </p:attrNameLst>
                                      </p:cBhvr>
                                      <p:tavLst>
                                        <p:tav tm="0">
                                          <p:val>
                                            <p:strVal val="#ppt_y-1"/>
                                          </p:val>
                                        </p:tav>
                                        <p:tav tm="100000">
                                          <p:val>
                                            <p:strVal val="#ppt_y-(0.354*#ppt_w-0.172*#ppt_h)"/>
                                          </p:val>
                                        </p:tav>
                                      </p:tavLst>
                                    </p:anim>
                                    <p:anim calcmode="lin" valueType="num">
                                      <p:cBhvr>
                                        <p:cTn id="37" dur="156" decel="50000" autoRev="1" fill="hold">
                                          <p:stCondLst>
                                            <p:cond delay="455"/>
                                          </p:stCondLst>
                                        </p:cTn>
                                        <p:tgtEl>
                                          <p:spTgt spid="3">
                                            <p:txEl>
                                              <p:pRg st="2" end="2"/>
                                            </p:txEl>
                                          </p:spTgt>
                                        </p:tgtEl>
                                        <p:attrNameLst>
                                          <p:attrName>ppt_y</p:attrName>
                                        </p:attrNameLst>
                                      </p:cBhvr>
                                      <p:tavLst>
                                        <p:tav tm="0">
                                          <p:val>
                                            <p:strVal val="#ppt_y-(0.354*#ppt_w-0.172*#ppt_h)"/>
                                          </p:val>
                                        </p:tav>
                                        <p:tav tm="100000">
                                          <p:val>
                                            <p:strVal val="#ppt_y-(0.354*#ppt_w-0.172*#ppt_h)-#ppt_h/2"/>
                                          </p:val>
                                        </p:tav>
                                      </p:tavLst>
                                    </p:anim>
                                    <p:anim calcmode="lin" valueType="num">
                                      <p:cBhvr>
                                        <p:cTn id="38" dur="136" fill="hold">
                                          <p:stCondLst>
                                            <p:cond delay="864"/>
                                          </p:stCondLst>
                                        </p:cTn>
                                        <p:tgtEl>
                                          <p:spTgt spid="3">
                                            <p:txEl>
                                              <p:pRg st="2" end="2"/>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a:solidFill>
            <a:srgbClr val="DD9FAF"/>
          </a:solidFill>
          <a:scene3d>
            <a:camera prst="orthographicFront"/>
            <a:lightRig rig="threePt" dir="t"/>
          </a:scene3d>
          <a:sp3d>
            <a:bevelT w="114300" prst="artDeco"/>
          </a:sp3d>
        </p:spPr>
        <p:txBody>
          <a:bodyPr>
            <a:normAutofit/>
          </a:bodyPr>
          <a:lstStyle/>
          <a:p>
            <a:pPr lvl="1" algn="ctr" rtl="1">
              <a:spcBef>
                <a:spcPct val="0"/>
              </a:spcBef>
            </a:pPr>
            <a:r>
              <a:rPr lang="ar-SA" sz="5400" b="1" dirty="0" smtClean="0"/>
              <a:t>التأهيل العملي</a:t>
            </a:r>
            <a:endParaRPr lang="en-US" sz="5400" b="1" dirty="0">
              <a:solidFill>
                <a:srgbClr val="3333FF"/>
              </a:solidFill>
              <a:latin typeface="Arial" pitchFamily="34" charset="0"/>
              <a:cs typeface="Arial" pitchFamily="34" charset="0"/>
            </a:endParaRPr>
          </a:p>
        </p:txBody>
      </p:sp>
      <p:sp>
        <p:nvSpPr>
          <p:cNvPr id="3" name="Content Placeholder 2"/>
          <p:cNvSpPr>
            <a:spLocks noGrp="1"/>
          </p:cNvSpPr>
          <p:nvPr>
            <p:ph idx="1"/>
          </p:nvPr>
        </p:nvSpPr>
        <p:spPr>
          <a:xfrm>
            <a:off x="228600" y="1600200"/>
            <a:ext cx="8686800" cy="4495800"/>
          </a:xfrm>
          <a:solidFill>
            <a:srgbClr val="FFFF00"/>
          </a:solidFill>
        </p:spPr>
        <p:txBody>
          <a:bodyPr>
            <a:noAutofit/>
          </a:bodyPr>
          <a:lstStyle/>
          <a:p>
            <a:pPr algn="just">
              <a:buNone/>
            </a:pPr>
            <a:r>
              <a:rPr lang="ar-SA" sz="3600" b="1" dirty="0" smtClean="0"/>
              <a:t>نتيجة للتطور المطّرد في الحياة الاقتصادية يجب </a:t>
            </a:r>
            <a:r>
              <a:rPr lang="ar-SA" sz="3600" b="1" dirty="0" err="1" smtClean="0"/>
              <a:t>ان</a:t>
            </a:r>
            <a:r>
              <a:rPr lang="ar-SA" sz="3600" b="1" dirty="0" smtClean="0"/>
              <a:t> يهتم من يريد </a:t>
            </a:r>
            <a:r>
              <a:rPr lang="ar-SA" sz="3600" b="1" dirty="0" err="1" smtClean="0"/>
              <a:t>ان</a:t>
            </a:r>
            <a:r>
              <a:rPr lang="ar-SA" sz="3600" b="1" dirty="0" smtClean="0"/>
              <a:t> يمتهن مهنة المراجعة بالتدريب </a:t>
            </a:r>
            <a:r>
              <a:rPr lang="ar-SA" sz="3600" b="1" dirty="0" err="1" smtClean="0"/>
              <a:t>العملى</a:t>
            </a:r>
            <a:r>
              <a:rPr lang="ar-SA" sz="3600" b="1" dirty="0" smtClean="0"/>
              <a:t> ليسهل عليه ممارسة المهنة في الحياة العملية، فالتدريب </a:t>
            </a:r>
            <a:r>
              <a:rPr lang="ar-SA" sz="3600" b="1" dirty="0" err="1" smtClean="0"/>
              <a:t>العملى</a:t>
            </a:r>
            <a:r>
              <a:rPr lang="ar-SA" sz="3600" b="1" dirty="0" smtClean="0"/>
              <a:t> عنصر مهم في مهنة المراجعة إذ أن الحياة العملية هي </a:t>
            </a:r>
            <a:r>
              <a:rPr lang="ar-SA" sz="3600" b="1" dirty="0" err="1" smtClean="0"/>
              <a:t>التى</a:t>
            </a:r>
            <a:r>
              <a:rPr lang="ar-SA" sz="3600" b="1" dirty="0" smtClean="0"/>
              <a:t> تتيح فرصة الاتصالات مع رجال الأعمال، وفرصة الاطلاع على دفاتر منشآت مختلفة ذات نظم محاسبية مختلفة ونظم مراقبة داخلية مختلفة إضافة إلى فرصة التعرف على المشاكل والاحتكاك </a:t>
            </a:r>
            <a:r>
              <a:rPr lang="ar-SA" sz="3600" b="1" dirty="0" err="1" smtClean="0"/>
              <a:t>بها</a:t>
            </a:r>
            <a:r>
              <a:rPr lang="ar-SA" sz="3600" b="1" dirty="0" smtClean="0"/>
              <a:t>.</a:t>
            </a:r>
            <a:endParaRPr lang="en-US" sz="3600" b="1" dirty="0"/>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019800"/>
          </a:xfrm>
          <a:solidFill>
            <a:schemeClr val="bg1"/>
          </a:solidFill>
        </p:spPr>
        <p:txBody>
          <a:bodyPr>
            <a:noAutofit/>
          </a:bodyPr>
          <a:lstStyle/>
          <a:p>
            <a:pPr algn="just">
              <a:buNone/>
            </a:pPr>
            <a:r>
              <a:rPr lang="ar-SA" sz="4400" b="1" dirty="0" smtClean="0"/>
              <a:t>إن معظم جمعيات ومعاهد المحاسبة في العالم تطلب فترة تمرين عملي </a:t>
            </a:r>
            <a:r>
              <a:rPr lang="ar-SA" sz="4400" b="1" dirty="0" err="1" smtClean="0"/>
              <a:t>لاتقل</a:t>
            </a:r>
            <a:r>
              <a:rPr lang="ar-SA" sz="4400" b="1" dirty="0" smtClean="0"/>
              <a:t> عن ثلاث سنوات، ففي المملكة المتحدة فان مجمع المحاسبين القانونيين بانجلترا وويلز يشترط أن يتقدم الطالب للامتحان النهائي بعد </a:t>
            </a:r>
            <a:r>
              <a:rPr lang="ar-SA" sz="4400" b="1" dirty="0" err="1" smtClean="0"/>
              <a:t>قضائة</a:t>
            </a:r>
            <a:r>
              <a:rPr lang="ar-SA" sz="4400" b="1" dirty="0" smtClean="0"/>
              <a:t> فترة التمرين العملي لمدة ثلاث سنوات، وفي جمهورية مصر العربية فان المادة الثامنة من القانون (133) لسنة 1951م تشترط لنقل </a:t>
            </a:r>
            <a:endParaRPr lang="en-US" sz="4400" b="1" dirty="0"/>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019800"/>
          </a:xfrm>
          <a:solidFill>
            <a:schemeClr val="bg1"/>
          </a:solidFill>
        </p:spPr>
        <p:txBody>
          <a:bodyPr>
            <a:noAutofit/>
          </a:bodyPr>
          <a:lstStyle/>
          <a:p>
            <a:pPr marL="57150" indent="-57150" algn="just">
              <a:buNone/>
            </a:pPr>
            <a:r>
              <a:rPr lang="ar-SA" sz="3600" b="1" dirty="0" smtClean="0"/>
              <a:t>اسم الطالب الحاصل على المؤهل المطلوب من سجل المحاسبين والمراجعين تحت التمرين إلى سجل المحاسبين والمراجعين أن يكون قد </a:t>
            </a:r>
            <a:r>
              <a:rPr lang="ar-SA" sz="3600" b="1" dirty="0" err="1" smtClean="0"/>
              <a:t>امضى</a:t>
            </a:r>
            <a:r>
              <a:rPr lang="ar-SA" sz="3600" b="1" dirty="0" smtClean="0"/>
              <a:t> مدة تمرين قدرها ثلاث سنوات على الأقل في أعمال المحاسبة والمراجعة، وليحقق التدريب العملي أهدافه فيشترط </a:t>
            </a:r>
            <a:r>
              <a:rPr lang="ar-SA" sz="3600" b="1" dirty="0" err="1" smtClean="0"/>
              <a:t>ان</a:t>
            </a:r>
            <a:r>
              <a:rPr lang="ar-SA" sz="3600" b="1" dirty="0" smtClean="0"/>
              <a:t> يكون الطالب قد زاول أعمال المحاسبة والمراجعة بصورة جدية وبدون انقطاع طوال المدة المحددة في مكتب احد المحاسبين أو المراجعين المقيدين في السجل وأن يعتمد التمرين شهادة من المحاسب أو المراجع الذي قضى الطالب مدة التمرين بمكتبه . </a:t>
            </a:r>
            <a:endParaRPr lang="en-US" sz="3600" b="1" dirty="0"/>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3.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4.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7058</TotalTime>
  <Words>2041</Words>
  <Application>Microsoft Office PowerPoint</Application>
  <PresentationFormat>On-screen Show (4:3)</PresentationFormat>
  <Paragraphs>93</Paragraphs>
  <Slides>31</Slides>
  <Notes>3</Notes>
  <HiddenSlides>0</HiddenSlides>
  <MMClips>0</MMClips>
  <ScaleCrop>false</ScaleCrop>
  <HeadingPairs>
    <vt:vector size="4" baseType="variant">
      <vt:variant>
        <vt:lpstr>Theme</vt:lpstr>
      </vt:variant>
      <vt:variant>
        <vt:i4>4</vt:i4>
      </vt:variant>
      <vt:variant>
        <vt:lpstr>Slide Titles</vt:lpstr>
      </vt:variant>
      <vt:variant>
        <vt:i4>31</vt:i4>
      </vt:variant>
    </vt:vector>
  </HeadingPairs>
  <TitlesOfParts>
    <vt:vector size="35" baseType="lpstr">
      <vt:lpstr>Office Theme</vt:lpstr>
      <vt:lpstr>Module</vt:lpstr>
      <vt:lpstr>Foundry</vt:lpstr>
      <vt:lpstr>سمة Office</vt:lpstr>
      <vt:lpstr>PowerPoint Presentation</vt:lpstr>
      <vt:lpstr>PowerPoint Presentation</vt:lpstr>
      <vt:lpstr>التأهيل العلمي</vt:lpstr>
      <vt:lpstr>PowerPoint Presentation</vt:lpstr>
      <vt:lpstr>PowerPoint Presentation</vt:lpstr>
      <vt:lpstr>PowerPoint Presentation</vt:lpstr>
      <vt:lpstr>التأهيل العملي</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مسئولية المراقب عن أعمال المساعدين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أساليب فحص وتقويم نظام الرقابة الداخلية</vt:lpstr>
      <vt:lpstr>وسائل فحص وتقويم أنظمة الرقابة</vt:lpstr>
      <vt:lpstr>PowerPoint Presentation</vt:lpstr>
      <vt:lpstr>PowerPoint Presentation</vt:lpstr>
      <vt:lpstr>ولكم خالص شكري</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 YASER</dc:creator>
  <cp:lastModifiedBy>ALI SAHIUNY</cp:lastModifiedBy>
  <cp:revision>1334</cp:revision>
  <cp:lastPrinted>1601-01-01T00:00:00Z</cp:lastPrinted>
  <dcterms:created xsi:type="dcterms:W3CDTF">1601-01-01T00:00:00Z</dcterms:created>
  <dcterms:modified xsi:type="dcterms:W3CDTF">2021-05-23T18:00:37Z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