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5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9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1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89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8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77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89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0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2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847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F0554-094D-4749-8082-67FB5D507735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1773-03F5-4F83-82C4-C85AA4CC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44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3" descr="economics%20graphic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2400" y="152400"/>
            <a:ext cx="87630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4"/>
          <p:cNvSpPr/>
          <p:nvPr/>
        </p:nvSpPr>
        <p:spPr>
          <a:xfrm>
            <a:off x="6781800" y="457200"/>
            <a:ext cx="2133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+mj-cs"/>
              </a:rPr>
              <a:t>الاقتصاد الإداري</a:t>
            </a:r>
          </a:p>
        </p:txBody>
      </p:sp>
      <p:sp>
        <p:nvSpPr>
          <p:cNvPr id="9" name="مستطيل 6"/>
          <p:cNvSpPr/>
          <p:nvPr/>
        </p:nvSpPr>
        <p:spPr>
          <a:xfrm>
            <a:off x="152400" y="533400"/>
            <a:ext cx="3276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j-cs"/>
              </a:rPr>
              <a:t>Managerial Economics</a:t>
            </a:r>
            <a:endParaRPr lang="ar-SA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6891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200" dirty="0" smtClean="0"/>
              <a:t>كلية النبلاء للعلوم والتكنولوجيا</a:t>
            </a:r>
            <a:br>
              <a:rPr lang="ar-SA" sz="3200" dirty="0" smtClean="0"/>
            </a:br>
            <a:r>
              <a:rPr lang="ar-SA" sz="3200" dirty="0" smtClean="0"/>
              <a:t>برنامج العلوم الإدارية </a:t>
            </a:r>
            <a:br>
              <a:rPr lang="ar-SA" sz="3200" dirty="0" smtClean="0"/>
            </a:br>
            <a:r>
              <a:rPr lang="ar-SA" sz="3200" dirty="0" smtClean="0"/>
              <a:t>المستوى الثالث</a:t>
            </a:r>
            <a:br>
              <a:rPr lang="ar-SA" sz="3200" dirty="0" smtClean="0"/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smtClean="0"/>
              <a:t>المحاضرة</a:t>
            </a:r>
            <a:br>
              <a:rPr lang="ar-SA" sz="3200" dirty="0" smtClean="0"/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smtClean="0"/>
              <a:t>(  </a:t>
            </a:r>
            <a:r>
              <a:rPr lang="ar-SA" sz="3200" smtClean="0"/>
              <a:t>14  </a:t>
            </a:r>
            <a:r>
              <a:rPr lang="ar-SA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25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Flowchart: Terminator 3"/>
          <p:cNvSpPr/>
          <p:nvPr/>
        </p:nvSpPr>
        <p:spPr>
          <a:xfrm>
            <a:off x="838200" y="2209800"/>
            <a:ext cx="7239000" cy="2743200"/>
          </a:xfrm>
          <a:prstGeom prst="flowChartTermina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dirty="0" smtClean="0"/>
              <a:t>الأمثلية المقيدة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5225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/>
              <a:t>الأمثلية المقيدة :</a:t>
            </a:r>
          </a:p>
          <a:p>
            <a:pPr marL="0" indent="0" algn="r">
              <a:buNone/>
            </a:pPr>
            <a:r>
              <a:rPr lang="ar-SA" sz="2400" dirty="0" smtClean="0"/>
              <a:t>يواجه المديرون بقيود محدده على سبيل المثال يواجة مدير الإنتاج بتخفيض تكاليف الإنتاج إلى أدنى حد ممكن مع الإلتزام  بإنتاج كميات محددة من كل نوع  من السلع المنتجة بواسطة المنشأة .</a:t>
            </a:r>
          </a:p>
          <a:p>
            <a:pPr marL="0" indent="0" algn="r">
              <a:buNone/>
            </a:pPr>
            <a:r>
              <a:rPr lang="ar-SA" sz="2400" dirty="0" smtClean="0"/>
              <a:t>من ناحية أخرى قد يطلب من مدير الإنتاج تعظيم الإنتاج في شعبة معينة مع وجود قيد على عوامل الإنتاج مثل العمل أو المعدات المتوفرة لدى المنشأة .</a:t>
            </a:r>
          </a:p>
          <a:p>
            <a:pPr marL="0" indent="0" algn="r">
              <a:buNone/>
            </a:pPr>
            <a:endParaRPr lang="ar-SA" sz="2400" dirty="0" smtClean="0"/>
          </a:p>
          <a:p>
            <a:pPr marL="0" indent="0" algn="r">
              <a:buNone/>
            </a:pPr>
            <a:r>
              <a:rPr lang="ar-SA" sz="2800" dirty="0" smtClean="0"/>
              <a:t>توجد عدة طرق لحل مشكلة الأمثلية المقيدة</a:t>
            </a:r>
          </a:p>
          <a:p>
            <a:pPr marL="0" indent="0" algn="r">
              <a:buNone/>
            </a:pPr>
            <a:r>
              <a:rPr lang="ar-SA" sz="2800" dirty="0" smtClean="0"/>
              <a:t>طريقة التعويض :</a:t>
            </a:r>
          </a:p>
          <a:p>
            <a:pPr marL="0" indent="0" algn="r">
              <a:buNone/>
            </a:pPr>
            <a:r>
              <a:rPr lang="ar-SA" sz="2400" dirty="0" smtClean="0"/>
              <a:t>بالنسبة للأمثلية البسيطة غير المعقدة أو المعادلات البسيطة يمكن حلها بإيجاد قيمة المتغير الأول بدلالة المتغير الثاني ثم تعوض قيمة ذلك المتغير في المعادلة لإيجاد</a:t>
            </a:r>
          </a:p>
          <a:p>
            <a:pPr marL="0" indent="0" algn="r">
              <a:buNone/>
            </a:pPr>
            <a:r>
              <a:rPr lang="ar-SA" sz="2400" dirty="0" smtClean="0"/>
              <a:t>قيمة المتغير الثاني . بإستخدام هذه الطريقة يمكن تحويل الأمثلية المقيدة إلى أمثلية غير مقيدة وبالتالي يمكن حلها بنفس الطريقة السابقة .</a:t>
            </a:r>
            <a:r>
              <a:rPr lang="ar-SA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37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57200"/>
                <a:ext cx="8229600" cy="6096000"/>
              </a:xfr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ar-SA" dirty="0" smtClean="0"/>
                  <a:t>مثال :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افترض أن المنشأة تنتج بخطين للإنتاج وتعمل وفق معادلة التكلفة الكلية التالية :</a:t>
                </a:r>
              </a:p>
              <a:p>
                <a:pPr marL="0" indent="0" algn="r">
                  <a:buNone/>
                </a:pPr>
                <a:endParaRPr lang="ar-SA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T</a:t>
                </a:r>
                <a:r>
                  <a:rPr lang="en-US" sz="2400" dirty="0" smtClean="0"/>
                  <a:t>C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6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−×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𝛾</m:t>
                    </m:r>
                  </m:oMath>
                </a14:m>
                <a:r>
                  <a:rPr lang="en-US" sz="2400" dirty="0" smtClean="0"/>
                  <a:t>   </a:t>
                </a:r>
              </a:p>
              <a:p>
                <a:pPr marL="0" indent="0" algn="r">
                  <a:buNone/>
                </a:pPr>
                <a:endParaRPr lang="ar-SA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حيث      تمثل السلع المنتجة في واحد من خطوط الإنتاج </a:t>
                </a:r>
              </a:p>
              <a:p>
                <a:pPr marL="0" indent="0" algn="r">
                  <a:buNone/>
                </a:pPr>
                <a:r>
                  <a:rPr lang="ar-SA" sz="2400" dirty="0"/>
                  <a:t> </a:t>
                </a:r>
                <a:r>
                  <a:rPr lang="ar-SA" sz="2400" dirty="0" smtClean="0"/>
                  <a:t>     السلع المنتجة في الخط الأخر</a:t>
                </a:r>
                <a:endParaRPr lang="en-US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والإدارة  ترغب في تحديد الكميات التي يمكن إنتاجها من خطي الإنتاج بأقل تكلفة ممكنة بشرط ألا يقل الإنتاج الكلي عن 20 وحدة .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الأمثلية المقيدة يمكن كتابتها كلأتي :</a:t>
                </a:r>
              </a:p>
              <a:p>
                <a:pPr marL="0" indent="0" algn="ctr">
                  <a:buNone/>
                </a:pPr>
                <a:r>
                  <a:rPr lang="ar-SA" sz="2400" dirty="0" smtClean="0"/>
                  <a:t>  </a:t>
                </a:r>
                <a:r>
                  <a:rPr lang="en-US" sz="2400" dirty="0" smtClean="0"/>
                  <a:t> TC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6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−×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𝛾</m:t>
                    </m:r>
                  </m:oMath>
                </a14:m>
                <a:r>
                  <a:rPr lang="en-US" sz="2400" dirty="0" smtClean="0"/>
                  <a:t> ………….(1)  </a:t>
                </a:r>
              </a:p>
              <a:p>
                <a:pPr marL="0" indent="0" algn="ctr">
                  <a:buNone/>
                </a:pPr>
                <a:r>
                  <a:rPr lang="en-US" sz="2400" dirty="0">
                    <a:ea typeface="Cambria Math"/>
                  </a:rPr>
                  <a:t> </a:t>
                </a:r>
                <a:r>
                  <a:rPr lang="en-US" sz="24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×+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20</m:t>
                    </m:r>
                  </m:oMath>
                </a14:m>
                <a:r>
                  <a:rPr lang="en-US" sz="2400" dirty="0" smtClean="0"/>
                  <a:t>……………(2)</a:t>
                </a:r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57200"/>
                <a:ext cx="8229600" cy="60960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744691" y="3403523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05800" y="3777550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475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33400"/>
                <a:ext cx="8229600" cy="5592763"/>
              </a:xfr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ar-SA" sz="2400" dirty="0" smtClean="0"/>
                  <a:t>لحل هذه المسألة نتبع الخطوات التالية :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توجد قيمة واحد من المتغيرات بدلالة الآخر ثم تعوض قيمة المتغير في المعادلة الرئيسية :</a:t>
                </a:r>
              </a:p>
              <a:p>
                <a:pPr marL="0" indent="0" algn="ctr">
                  <a:buNone/>
                </a:pPr>
                <a:r>
                  <a:rPr lang="en-US" sz="24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20</m:t>
                    </m:r>
                  </m:oMath>
                </a14:m>
                <a:r>
                  <a:rPr lang="en-US" sz="2400" i="1" dirty="0" smtClean="0">
                    <a:latin typeface="Cambria Math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𝑌</m:t>
                    </m:r>
                  </m:oMath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:endParaRPr lang="en-US" sz="2400" i="1" dirty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1">
                          <a:latin typeface="Cambria Math"/>
                          <a:ea typeface="Cambria Math"/>
                        </a:rPr>
                        <m:t>T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𝐶</m:t>
                      </m:r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20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𝑌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  </m:t>
                          </m:r>
                        </m:sup>
                      </m:sSup>
                      <m:r>
                        <a:rPr lang="en-US" sz="2400" i="1">
                          <a:latin typeface="Cambria Math"/>
                          <a:ea typeface="Cambria Math"/>
                        </a:rPr>
                        <m:t>−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20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𝑌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𝑌</m:t>
                      </m:r>
                    </m:oMath>
                  </m:oMathPara>
                </a14:m>
                <a:endParaRPr lang="en-US" sz="24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400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40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𝑌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+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𝑌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)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6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𝑌</m:t>
                        </m:r>
                      </m:e>
                      <m:sup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20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𝑌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−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𝑌</m:t>
                        </m:r>
                      </m:e>
                      <m:sup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)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1200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120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𝑌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𝑌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6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𝑌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20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𝑌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𝑌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1200</m:t>
                    </m:r>
                  </m:oMath>
                </a14:m>
                <a:r>
                  <a:rPr lang="en-US" sz="2400" i="1" dirty="0" smtClean="0">
                    <a:latin typeface="Cambria Math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140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𝑌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10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𝑌</m:t>
                        </m:r>
                      </m:e>
                      <m:sup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33400"/>
                <a:ext cx="8229600" cy="55927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8797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4800"/>
                <a:ext cx="8229600" cy="5821363"/>
              </a:xfr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endParaRPr lang="en-US" sz="2400" dirty="0" smtClean="0"/>
              </a:p>
              <a:p>
                <a:pPr marL="0" indent="0" algn="r">
                  <a:buNone/>
                </a:pPr>
                <a:r>
                  <a:rPr lang="ar-SA" sz="2400" dirty="0" smtClean="0"/>
                  <a:t>بالتالي يمكن معالجة هذه المعادلة بطريقة الأمثليات غير المقيدة .</a:t>
                </a:r>
              </a:p>
              <a:p>
                <a:pPr marL="0" indent="0" algn="ctr">
                  <a:buNone/>
                </a:pPr>
                <a:endParaRPr lang="ar-SA" sz="2400" dirty="0"/>
              </a:p>
              <a:p>
                <a:pPr marL="0" indent="0" algn="ctr">
                  <a:buNone/>
                </a:pPr>
                <a:endParaRPr lang="ar-SA" sz="24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SA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𝑑𝑇𝐶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𝑑𝑌</m:t>
                        </m:r>
                      </m:den>
                    </m:f>
                  </m:oMath>
                </a14:m>
                <a:r>
                  <a:rPr lang="ar-SA" sz="2800" dirty="0" smtClean="0"/>
                  <a:t> </a:t>
                </a:r>
                <a14:m>
                  <m:oMath xmlns:m="http://schemas.openxmlformats.org/officeDocument/2006/math">
                    <m:r>
                      <a:rPr lang="ar-SA" sz="2400" i="1" dirty="0" smtClean="0">
                        <a:latin typeface="Cambria Math"/>
                        <a:ea typeface="Cambria Math"/>
                      </a:rPr>
                      <m:t>=−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140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20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𝑌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sz="24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120Y = 140              Y = 140/20 =7 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SA" sz="28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SA" sz="28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𝑑𝑇𝐶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𝑑𝑌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800" b="0" i="0" dirty="0" smtClean="0">
                        <a:latin typeface="Cambria Math"/>
                        <a:ea typeface="Cambria Math"/>
                      </a:rPr>
                      <m:t>20</m:t>
                    </m:r>
                  </m:oMath>
                </a14:m>
                <a:r>
                  <a:rPr lang="en-US" sz="2400" b="0" dirty="0" smtClean="0">
                    <a:ea typeface="Cambria Math"/>
                  </a:rPr>
                  <a:t>  </a:t>
                </a:r>
              </a:p>
              <a:p>
                <a:pPr marL="0" indent="0" algn="ctr">
                  <a:buNone/>
                </a:pPr>
                <a:endParaRPr lang="en-US" sz="24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04800"/>
                <a:ext cx="8229600" cy="58213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838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229600" cy="6096000"/>
              </a:xfr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ar-SA" sz="2400" dirty="0" smtClean="0"/>
                  <a:t>بما أن قيمة المشتقة الثانية موجبة فإن            هي قيمة صغرى .</a:t>
                </a:r>
              </a:p>
              <a:p>
                <a:pPr marL="0" indent="0" algn="r">
                  <a:buNone/>
                </a:pPr>
                <a:r>
                  <a:rPr lang="ar-SA" sz="2400" dirty="0" smtClean="0"/>
                  <a:t>عند تعويض قيمة       في المعادلة الأساسية نحصل على قيمة       فهي :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  <a:ea typeface="Cambria Math"/>
                      </a:rPr>
                      <m:t>   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  <a:ea typeface="Cambria Math"/>
                      </a:rPr>
                      <m:t>x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7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20</m:t>
                    </m:r>
                  </m:oMath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  <a:ea typeface="Cambria Math"/>
                        </a:rPr>
                        <m:t>x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13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marL="0" indent="0" algn="r">
                  <a:buNone/>
                </a:pPr>
                <a:r>
                  <a:rPr lang="ar-SA" sz="2400" dirty="0" smtClean="0">
                    <a:latin typeface="Cambria Math"/>
                    <a:ea typeface="Cambria Math"/>
                  </a:rPr>
                  <a:t> إذا يمكن إنتاج 7     و13      لتكون  التكلفة</a:t>
                </a:r>
                <a:r>
                  <a:rPr lang="ar-SA" sz="2400" dirty="0"/>
                  <a:t> </a:t>
                </a:r>
                <a:r>
                  <a:rPr lang="ar-SA" sz="2400" dirty="0" smtClean="0"/>
                  <a:t>الكلية مساوية 710 وذلك بالتعويض في المعادلة :</a:t>
                </a:r>
              </a:p>
              <a:p>
                <a:pPr marL="0" indent="0" algn="ctr">
                  <a:buNone/>
                </a:pPr>
                <a:r>
                  <a:rPr lang="ar-SA" sz="2400" dirty="0" smtClean="0"/>
                  <a:t>        </a:t>
                </a:r>
                <a:r>
                  <a:rPr lang="en-US" sz="2400" dirty="0" smtClean="0"/>
                  <a:t>TC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3</m:t>
                    </m:r>
                    <m:r>
                      <a:rPr lang="ar-SA" sz="24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ar-SA" sz="2400" b="0" i="1" smtClean="0">
                            <a:latin typeface="Cambria Math"/>
                          </a:rPr>
                          <m:t>13</m:t>
                        </m:r>
                        <m:r>
                          <a:rPr lang="ar-SA" sz="24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6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ar-SA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ar-SA" sz="2400" b="0" i="1" smtClean="0">
                                <a:latin typeface="Cambria Math"/>
                                <a:ea typeface="Cambria Math"/>
                              </a:rPr>
                              <m:t>7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ar-SA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ar-SA" sz="2400" b="0" i="1" smtClean="0">
                        <a:latin typeface="Cambria Math"/>
                        <a:ea typeface="Cambria Math"/>
                      </a:rPr>
                      <m:t>13</m:t>
                    </m:r>
                    <m:r>
                      <a:rPr lang="ar-SA" sz="2400" b="0" i="0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ar-SA" sz="2400" b="0" i="0" smtClean="0">
                        <a:latin typeface="Cambria Math"/>
                        <a:ea typeface="Cambria Math"/>
                      </a:rPr>
                      <m:t>7</m:t>
                    </m:r>
                    <m:r>
                      <a:rPr lang="ar-SA" sz="2400" b="0" i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  </a:t>
                </a:r>
              </a:p>
              <a:p>
                <a:pPr marL="0" indent="0" algn="ctr">
                  <a:buNone/>
                </a:pPr>
                <a:endParaRPr lang="ar-SA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SA" sz="2400" b="0" i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507</m:t>
                      </m:r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294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91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710</m:t>
                      </m:r>
                      <m:r>
                        <a:rPr lang="ar-SA" sz="2400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ar-SA" sz="24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229600" cy="60960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191000" y="348826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 = 7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810491"/>
            <a:ext cx="340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x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774228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y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62600" y="2928610"/>
            <a:ext cx="340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x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97782" y="2928610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3478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462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كلية النبلاء للعلوم والتكنولوجيا برنامج العلوم الإدارية  المستوى الثالث  المحاضرة  (  14 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Aisha</dc:creator>
  <cp:lastModifiedBy>Aisha</cp:lastModifiedBy>
  <cp:revision>4</cp:revision>
  <dcterms:created xsi:type="dcterms:W3CDTF">2021-05-30T13:39:29Z</dcterms:created>
  <dcterms:modified xsi:type="dcterms:W3CDTF">2021-05-30T15:12:17Z</dcterms:modified>
</cp:coreProperties>
</file>