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6" r:id="rId3"/>
    <p:sldId id="258"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45D5B4-38AB-4B64-A662-AEE84DD1DCFE}"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6C33B-9AC5-4BF8-9521-828A4EE4853F}" type="slidenum">
              <a:rPr lang="en-US" smtClean="0"/>
              <a:t>‹#›</a:t>
            </a:fld>
            <a:endParaRPr lang="en-US"/>
          </a:p>
        </p:txBody>
      </p:sp>
    </p:spTree>
    <p:extLst>
      <p:ext uri="{BB962C8B-B14F-4D97-AF65-F5344CB8AC3E}">
        <p14:creationId xmlns:p14="http://schemas.microsoft.com/office/powerpoint/2010/main" val="695432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45D5B4-38AB-4B64-A662-AEE84DD1DCFE}"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6C33B-9AC5-4BF8-9521-828A4EE4853F}" type="slidenum">
              <a:rPr lang="en-US" smtClean="0"/>
              <a:t>‹#›</a:t>
            </a:fld>
            <a:endParaRPr lang="en-US"/>
          </a:p>
        </p:txBody>
      </p:sp>
    </p:spTree>
    <p:extLst>
      <p:ext uri="{BB962C8B-B14F-4D97-AF65-F5344CB8AC3E}">
        <p14:creationId xmlns:p14="http://schemas.microsoft.com/office/powerpoint/2010/main" val="3684643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45D5B4-38AB-4B64-A662-AEE84DD1DCFE}"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6C33B-9AC5-4BF8-9521-828A4EE4853F}" type="slidenum">
              <a:rPr lang="en-US" smtClean="0"/>
              <a:t>‹#›</a:t>
            </a:fld>
            <a:endParaRPr lang="en-US"/>
          </a:p>
        </p:txBody>
      </p:sp>
    </p:spTree>
    <p:extLst>
      <p:ext uri="{BB962C8B-B14F-4D97-AF65-F5344CB8AC3E}">
        <p14:creationId xmlns:p14="http://schemas.microsoft.com/office/powerpoint/2010/main" val="2773798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45D5B4-38AB-4B64-A662-AEE84DD1DCFE}"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6C33B-9AC5-4BF8-9521-828A4EE4853F}" type="slidenum">
              <a:rPr lang="en-US" smtClean="0"/>
              <a:t>‹#›</a:t>
            </a:fld>
            <a:endParaRPr lang="en-US"/>
          </a:p>
        </p:txBody>
      </p:sp>
    </p:spTree>
    <p:extLst>
      <p:ext uri="{BB962C8B-B14F-4D97-AF65-F5344CB8AC3E}">
        <p14:creationId xmlns:p14="http://schemas.microsoft.com/office/powerpoint/2010/main" val="4275120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45D5B4-38AB-4B64-A662-AEE84DD1DCFE}"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6C33B-9AC5-4BF8-9521-828A4EE4853F}" type="slidenum">
              <a:rPr lang="en-US" smtClean="0"/>
              <a:t>‹#›</a:t>
            </a:fld>
            <a:endParaRPr lang="en-US"/>
          </a:p>
        </p:txBody>
      </p:sp>
    </p:spTree>
    <p:extLst>
      <p:ext uri="{BB962C8B-B14F-4D97-AF65-F5344CB8AC3E}">
        <p14:creationId xmlns:p14="http://schemas.microsoft.com/office/powerpoint/2010/main" val="1025875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45D5B4-38AB-4B64-A662-AEE84DD1DCFE}"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6C33B-9AC5-4BF8-9521-828A4EE4853F}" type="slidenum">
              <a:rPr lang="en-US" smtClean="0"/>
              <a:t>‹#›</a:t>
            </a:fld>
            <a:endParaRPr lang="en-US"/>
          </a:p>
        </p:txBody>
      </p:sp>
    </p:spTree>
    <p:extLst>
      <p:ext uri="{BB962C8B-B14F-4D97-AF65-F5344CB8AC3E}">
        <p14:creationId xmlns:p14="http://schemas.microsoft.com/office/powerpoint/2010/main" val="1232375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45D5B4-38AB-4B64-A662-AEE84DD1DCFE}" type="datetimeFigureOut">
              <a:rPr lang="en-US" smtClean="0"/>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96C33B-9AC5-4BF8-9521-828A4EE4853F}" type="slidenum">
              <a:rPr lang="en-US" smtClean="0"/>
              <a:t>‹#›</a:t>
            </a:fld>
            <a:endParaRPr lang="en-US"/>
          </a:p>
        </p:txBody>
      </p:sp>
    </p:spTree>
    <p:extLst>
      <p:ext uri="{BB962C8B-B14F-4D97-AF65-F5344CB8AC3E}">
        <p14:creationId xmlns:p14="http://schemas.microsoft.com/office/powerpoint/2010/main" val="2599830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45D5B4-38AB-4B64-A662-AEE84DD1DCFE}" type="datetimeFigureOut">
              <a:rPr lang="en-US" smtClean="0"/>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96C33B-9AC5-4BF8-9521-828A4EE4853F}" type="slidenum">
              <a:rPr lang="en-US" smtClean="0"/>
              <a:t>‹#›</a:t>
            </a:fld>
            <a:endParaRPr lang="en-US"/>
          </a:p>
        </p:txBody>
      </p:sp>
    </p:spTree>
    <p:extLst>
      <p:ext uri="{BB962C8B-B14F-4D97-AF65-F5344CB8AC3E}">
        <p14:creationId xmlns:p14="http://schemas.microsoft.com/office/powerpoint/2010/main" val="15634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45D5B4-38AB-4B64-A662-AEE84DD1DCFE}" type="datetimeFigureOut">
              <a:rPr lang="en-US" smtClean="0"/>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96C33B-9AC5-4BF8-9521-828A4EE4853F}" type="slidenum">
              <a:rPr lang="en-US" smtClean="0"/>
              <a:t>‹#›</a:t>
            </a:fld>
            <a:endParaRPr lang="en-US"/>
          </a:p>
        </p:txBody>
      </p:sp>
    </p:spTree>
    <p:extLst>
      <p:ext uri="{BB962C8B-B14F-4D97-AF65-F5344CB8AC3E}">
        <p14:creationId xmlns:p14="http://schemas.microsoft.com/office/powerpoint/2010/main" val="2535457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5D5B4-38AB-4B64-A662-AEE84DD1DCFE}"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6C33B-9AC5-4BF8-9521-828A4EE4853F}" type="slidenum">
              <a:rPr lang="en-US" smtClean="0"/>
              <a:t>‹#›</a:t>
            </a:fld>
            <a:endParaRPr lang="en-US"/>
          </a:p>
        </p:txBody>
      </p:sp>
    </p:spTree>
    <p:extLst>
      <p:ext uri="{BB962C8B-B14F-4D97-AF65-F5344CB8AC3E}">
        <p14:creationId xmlns:p14="http://schemas.microsoft.com/office/powerpoint/2010/main" val="205626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5D5B4-38AB-4B64-A662-AEE84DD1DCFE}"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6C33B-9AC5-4BF8-9521-828A4EE4853F}" type="slidenum">
              <a:rPr lang="en-US" smtClean="0"/>
              <a:t>‹#›</a:t>
            </a:fld>
            <a:endParaRPr lang="en-US"/>
          </a:p>
        </p:txBody>
      </p:sp>
    </p:spTree>
    <p:extLst>
      <p:ext uri="{BB962C8B-B14F-4D97-AF65-F5344CB8AC3E}">
        <p14:creationId xmlns:p14="http://schemas.microsoft.com/office/powerpoint/2010/main" val="414811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45D5B4-38AB-4B64-A662-AEE84DD1DCFE}" type="datetimeFigureOut">
              <a:rPr lang="en-US" smtClean="0"/>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96C33B-9AC5-4BF8-9521-828A4EE4853F}" type="slidenum">
              <a:rPr lang="en-US" smtClean="0"/>
              <a:t>‹#›</a:t>
            </a:fld>
            <a:endParaRPr lang="en-US"/>
          </a:p>
        </p:txBody>
      </p:sp>
    </p:spTree>
    <p:extLst>
      <p:ext uri="{BB962C8B-B14F-4D97-AF65-F5344CB8AC3E}">
        <p14:creationId xmlns:p14="http://schemas.microsoft.com/office/powerpoint/2010/main" val="18459459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3" descr="economics%20graphics.jpg"/>
          <p:cNvPicPr>
            <a:picLocks noGrp="1" noChangeAspect="1"/>
          </p:cNvPicPr>
          <p:nvPr>
            <p:ph idx="1"/>
          </p:nvPr>
        </p:nvPicPr>
        <p:blipFill>
          <a:blip r:embed="rId2"/>
          <a:stretch>
            <a:fillRect/>
          </a:stretch>
        </p:blipFill>
        <p:spPr bwMode="auto">
          <a:xfrm>
            <a:off x="1658441" y="1600200"/>
            <a:ext cx="5827118" cy="4525963"/>
          </a:xfrm>
          <a:prstGeom prst="rect">
            <a:avLst/>
          </a:prstGeom>
          <a:noFill/>
          <a:ln w="9525">
            <a:noFill/>
            <a:miter lim="800000"/>
            <a:headEnd/>
            <a:tailEnd/>
          </a:ln>
        </p:spPr>
      </p:pic>
      <p:sp>
        <p:nvSpPr>
          <p:cNvPr id="7" name="مستطيل 4"/>
          <p:cNvSpPr/>
          <p:nvPr/>
        </p:nvSpPr>
        <p:spPr>
          <a:xfrm>
            <a:off x="6781800" y="457200"/>
            <a:ext cx="2133600" cy="1754326"/>
          </a:xfrm>
          <a:prstGeom prst="rect">
            <a:avLst/>
          </a:prstGeom>
          <a:noFill/>
        </p:spPr>
        <p:txBody>
          <a:bodyPr wrap="square">
            <a:spAutoFit/>
          </a:bodyPr>
          <a:lstStyle/>
          <a:p>
            <a:pPr algn="ctr" rtl="1" eaLnBrk="1" fontAlgn="auto" hangingPunct="1">
              <a:spcBef>
                <a:spcPts val="0"/>
              </a:spcBef>
              <a:spcAft>
                <a:spcPts val="0"/>
              </a:spcAft>
              <a:defRPr/>
            </a:pPr>
            <a:r>
              <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49" charset="0"/>
                <a:cs typeface="+mj-cs"/>
              </a:rPr>
              <a:t>الاقتصاد الإداري</a:t>
            </a:r>
          </a:p>
        </p:txBody>
      </p:sp>
      <p:sp>
        <p:nvSpPr>
          <p:cNvPr id="9" name="مستطيل 6"/>
          <p:cNvSpPr/>
          <p:nvPr/>
        </p:nvSpPr>
        <p:spPr>
          <a:xfrm>
            <a:off x="152400" y="533400"/>
            <a:ext cx="3276600" cy="1569660"/>
          </a:xfrm>
          <a:prstGeom prst="rect">
            <a:avLst/>
          </a:prstGeom>
          <a:noFill/>
        </p:spPr>
        <p:txBody>
          <a:bodyPr wrap="square">
            <a:spAutoFit/>
          </a:bodyPr>
          <a:lstStyle/>
          <a:p>
            <a:pPr algn="ctr" rtl="1" eaLnBrk="1" fontAlgn="auto" hangingPunct="1">
              <a:spcBef>
                <a:spcPts val="0"/>
              </a:spcBef>
              <a:spcAft>
                <a:spcPts val="0"/>
              </a:spcAft>
              <a:defRPr/>
            </a:pP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rPr>
              <a:t>Managerial Economics</a:t>
            </a: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endParaRPr>
          </a:p>
        </p:txBody>
      </p:sp>
    </p:spTree>
    <p:extLst>
      <p:ext uri="{BB962C8B-B14F-4D97-AF65-F5344CB8AC3E}">
        <p14:creationId xmlns:p14="http://schemas.microsoft.com/office/powerpoint/2010/main" val="654521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style>
          <a:lnRef idx="1">
            <a:schemeClr val="accent3"/>
          </a:lnRef>
          <a:fillRef idx="2">
            <a:schemeClr val="accent3"/>
          </a:fillRef>
          <a:effectRef idx="1">
            <a:schemeClr val="accent3"/>
          </a:effectRef>
          <a:fontRef idx="minor">
            <a:schemeClr val="dk1"/>
          </a:fontRef>
        </p:style>
        <p:txBody>
          <a:bodyPr>
            <a:normAutofit/>
          </a:bodyPr>
          <a:lstStyle/>
          <a:p>
            <a:r>
              <a:rPr lang="ar-SA" sz="3600" dirty="0" smtClean="0"/>
              <a:t>كلية النبلاء للعلوم والتكنولوجيا</a:t>
            </a:r>
            <a:br>
              <a:rPr lang="ar-SA" sz="3600" dirty="0" smtClean="0"/>
            </a:br>
            <a:r>
              <a:rPr lang="ar-SA" sz="3600" dirty="0" smtClean="0"/>
              <a:t>برنامج العلوم الإدارية</a:t>
            </a:r>
            <a:br>
              <a:rPr lang="ar-SA" sz="3600" dirty="0" smtClean="0"/>
            </a:br>
            <a:r>
              <a:rPr lang="ar-SA" sz="3600" dirty="0" smtClean="0"/>
              <a:t>المستوى الثالث</a:t>
            </a:r>
            <a:r>
              <a:rPr lang="ar-SA" sz="3600" dirty="0"/>
              <a:t/>
            </a:r>
            <a:br>
              <a:rPr lang="ar-SA" sz="3600" dirty="0"/>
            </a:br>
            <a:r>
              <a:rPr lang="ar-SA" sz="3600" dirty="0" smtClean="0"/>
              <a:t/>
            </a:r>
            <a:br>
              <a:rPr lang="ar-SA" sz="3600" dirty="0" smtClean="0"/>
            </a:br>
            <a:r>
              <a:rPr lang="ar-SA" sz="3600" dirty="0" smtClean="0"/>
              <a:t>المحاضرة</a:t>
            </a:r>
            <a:br>
              <a:rPr lang="ar-SA" sz="3600" dirty="0" smtClean="0"/>
            </a:br>
            <a:r>
              <a:rPr lang="ar-SA" sz="3600" dirty="0" smtClean="0"/>
              <a:t/>
            </a:r>
            <a:br>
              <a:rPr lang="ar-SA" sz="3600" dirty="0" smtClean="0"/>
            </a:br>
            <a:r>
              <a:rPr lang="ar-SA" sz="3600" dirty="0" smtClean="0"/>
              <a:t>(  2  )</a:t>
            </a:r>
            <a:endParaRPr lang="en-US" sz="3600" dirty="0"/>
          </a:p>
        </p:txBody>
      </p:sp>
    </p:spTree>
    <p:extLst>
      <p:ext uri="{BB962C8B-B14F-4D97-AF65-F5344CB8AC3E}">
        <p14:creationId xmlns:p14="http://schemas.microsoft.com/office/powerpoint/2010/main" val="608042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style>
          <a:lnRef idx="3">
            <a:schemeClr val="lt1"/>
          </a:lnRef>
          <a:fillRef idx="1">
            <a:schemeClr val="accent3"/>
          </a:fillRef>
          <a:effectRef idx="1">
            <a:schemeClr val="accent3"/>
          </a:effectRef>
          <a:fontRef idx="minor">
            <a:schemeClr val="lt1"/>
          </a:fontRef>
        </p:style>
        <p:txBody>
          <a:bodyPr/>
          <a:lstStyle/>
          <a:p>
            <a:pPr marL="0" indent="0" algn="ctr">
              <a:buNone/>
            </a:pPr>
            <a:endParaRPr lang="ar-SA" dirty="0" smtClean="0"/>
          </a:p>
          <a:p>
            <a:pPr marL="0" indent="0" algn="ctr">
              <a:buNone/>
            </a:pPr>
            <a:endParaRPr lang="ar-SA" dirty="0"/>
          </a:p>
          <a:p>
            <a:pPr marL="0" indent="0" algn="ctr">
              <a:buNone/>
            </a:pPr>
            <a:endParaRPr lang="en-US" dirty="0"/>
          </a:p>
        </p:txBody>
      </p:sp>
      <p:sp>
        <p:nvSpPr>
          <p:cNvPr id="4" name="Flowchart: Preparation 3"/>
          <p:cNvSpPr/>
          <p:nvPr/>
        </p:nvSpPr>
        <p:spPr>
          <a:xfrm>
            <a:off x="1600200" y="1676400"/>
            <a:ext cx="5943600" cy="2667000"/>
          </a:xfrm>
          <a:prstGeom prst="flowChartPreparatio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SA" sz="3200" dirty="0" smtClean="0"/>
              <a:t>تحليل نظرية القرارات</a:t>
            </a:r>
            <a:endParaRPr lang="en-US" sz="3200" dirty="0"/>
          </a:p>
        </p:txBody>
      </p:sp>
    </p:spTree>
    <p:extLst>
      <p:ext uri="{BB962C8B-B14F-4D97-AF65-F5344CB8AC3E}">
        <p14:creationId xmlns:p14="http://schemas.microsoft.com/office/powerpoint/2010/main" val="812478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715000"/>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r">
              <a:buNone/>
            </a:pPr>
            <a:endParaRPr lang="ar-SA" dirty="0" smtClean="0"/>
          </a:p>
          <a:p>
            <a:pPr algn="r">
              <a:buNone/>
            </a:pPr>
            <a:r>
              <a:rPr lang="ar-SA" sz="3600" dirty="0"/>
              <a:t>تحليل نظرية القرارات :</a:t>
            </a:r>
          </a:p>
          <a:p>
            <a:pPr algn="r">
              <a:buNone/>
            </a:pPr>
            <a:r>
              <a:rPr lang="ar-SA" dirty="0"/>
              <a:t>1/ الأهداف :</a:t>
            </a:r>
          </a:p>
          <a:p>
            <a:pPr algn="r">
              <a:buNone/>
            </a:pPr>
            <a:r>
              <a:rPr lang="ar-SA" sz="2800" dirty="0"/>
              <a:t>يجب أن يكون واضحا ً لمتخذ القرار مايريد تحقيقة كنتيجة لقرارة وفي المجال المالي والإقتصادي يكون الهدف عاداً تحقيق أقصى ربح </a:t>
            </a:r>
          </a:p>
          <a:p>
            <a:pPr algn="r">
              <a:buNone/>
            </a:pPr>
            <a:r>
              <a:rPr lang="ar-SA" dirty="0"/>
              <a:t>2/ الإستراتيجية : </a:t>
            </a:r>
          </a:p>
          <a:p>
            <a:pPr algn="r">
              <a:buNone/>
            </a:pPr>
            <a:r>
              <a:rPr lang="ar-SA" sz="2800" dirty="0"/>
              <a:t>بعد أن يتم وضع الأهداف تكون الخطوة التالية هي دراسة الرسائل التي يمكن اتباعها لتحقيق تلك الأهداف ويطلق على الوسائل الممكنة لتحقيق الأهداف بالاستراتيجيات المتاحة </a:t>
            </a:r>
          </a:p>
          <a:p>
            <a:pPr marL="0" indent="0" algn="r">
              <a:buNone/>
            </a:pPr>
            <a:endParaRPr lang="ar-SA" dirty="0" smtClean="0"/>
          </a:p>
          <a:p>
            <a:pPr marL="0" indent="0" algn="ctr">
              <a:buNone/>
            </a:pPr>
            <a:endParaRPr lang="ar-SA" dirty="0"/>
          </a:p>
          <a:p>
            <a:pPr marL="0" indent="0" algn="ctr">
              <a:buNone/>
            </a:pPr>
            <a:endParaRPr lang="en-US" dirty="0"/>
          </a:p>
        </p:txBody>
      </p:sp>
    </p:spTree>
    <p:extLst>
      <p:ext uri="{BB962C8B-B14F-4D97-AF65-F5344CB8AC3E}">
        <p14:creationId xmlns:p14="http://schemas.microsoft.com/office/powerpoint/2010/main" val="119544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style>
          <a:lnRef idx="1">
            <a:schemeClr val="accent3"/>
          </a:lnRef>
          <a:fillRef idx="2">
            <a:schemeClr val="accent3"/>
          </a:fillRef>
          <a:effectRef idx="1">
            <a:schemeClr val="accent3"/>
          </a:effectRef>
          <a:fontRef idx="minor">
            <a:schemeClr val="dk1"/>
          </a:fontRef>
        </p:style>
        <p:txBody>
          <a:bodyPr/>
          <a:lstStyle/>
          <a:p>
            <a:pPr algn="r">
              <a:buNone/>
            </a:pPr>
            <a:r>
              <a:rPr lang="ar-SA" dirty="0" smtClean="0"/>
              <a:t>3/ عدم اليقين : </a:t>
            </a:r>
          </a:p>
          <a:p>
            <a:pPr algn="r">
              <a:buNone/>
            </a:pPr>
            <a:r>
              <a:rPr lang="ar-SA" sz="2800" dirty="0" smtClean="0"/>
              <a:t>لو كان متخذ القراريعلم عن يقين الظروف التي ستسود عند تنفيذ استراتيجيتة المختارة لزال الجزء الاكبر من صعوبة عملية إتخاذ القرارات </a:t>
            </a:r>
            <a:r>
              <a:rPr lang="ar-SA" sz="2000" dirty="0" smtClean="0"/>
              <a:t>. </a:t>
            </a:r>
          </a:p>
          <a:p>
            <a:pPr algn="r">
              <a:buNone/>
            </a:pPr>
            <a:r>
              <a:rPr lang="ar-SA" dirty="0" smtClean="0"/>
              <a:t>4/ قياس المنافع : </a:t>
            </a:r>
          </a:p>
          <a:p>
            <a:pPr algn="r">
              <a:buNone/>
            </a:pPr>
            <a:r>
              <a:rPr lang="ar-SA" sz="2800" dirty="0" smtClean="0"/>
              <a:t>يجب أن يكون لدينا مقياس لما تستطيع الإستراتيجية تحقيقة وفي مجال المحاسبة فإن هذا المقياس عادة ما يكون مالياً ومع ذلك هناك حالات قد لا تكون الأهداف فيها مالية انما تكون متعلقة برضاء     العملاء او صحة العاملين </a:t>
            </a:r>
            <a:r>
              <a:rPr lang="ar-SA" sz="2000" dirty="0" smtClean="0"/>
              <a:t>.</a:t>
            </a:r>
          </a:p>
          <a:p>
            <a:pPr algn="r">
              <a:buNone/>
            </a:pPr>
            <a:endParaRPr lang="en-US" sz="2000" dirty="0"/>
          </a:p>
        </p:txBody>
      </p:sp>
    </p:spTree>
    <p:extLst>
      <p:ext uri="{BB962C8B-B14F-4D97-AF65-F5344CB8AC3E}">
        <p14:creationId xmlns:p14="http://schemas.microsoft.com/office/powerpoint/2010/main" val="628067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style>
          <a:lnRef idx="1">
            <a:schemeClr val="accent3"/>
          </a:lnRef>
          <a:fillRef idx="2">
            <a:schemeClr val="accent3"/>
          </a:fillRef>
          <a:effectRef idx="1">
            <a:schemeClr val="accent3"/>
          </a:effectRef>
          <a:fontRef idx="minor">
            <a:schemeClr val="dk1"/>
          </a:fontRef>
        </p:style>
        <p:txBody>
          <a:bodyPr>
            <a:normAutofit/>
          </a:bodyPr>
          <a:lstStyle/>
          <a:p>
            <a:pPr algn="r">
              <a:buNone/>
            </a:pPr>
            <a:r>
              <a:rPr lang="ar-SA" sz="2800" dirty="0" smtClean="0"/>
              <a:t>المشاكل الإدارية يمكن تصنيفها الى مجموعتين هما :</a:t>
            </a:r>
          </a:p>
          <a:p>
            <a:pPr algn="r">
              <a:buNone/>
            </a:pPr>
            <a:r>
              <a:rPr lang="ar-SA" sz="2800" dirty="0" smtClean="0"/>
              <a:t>المشاكل التشغيلية :</a:t>
            </a:r>
          </a:p>
          <a:p>
            <a:pPr algn="r">
              <a:buNone/>
            </a:pPr>
            <a:r>
              <a:rPr lang="ar-SA" sz="2400" dirty="0" smtClean="0"/>
              <a:t>المشاكل التشغيلية ذات طبيعة داخلية :</a:t>
            </a:r>
          </a:p>
          <a:p>
            <a:pPr algn="r">
              <a:buNone/>
            </a:pPr>
            <a:r>
              <a:rPr lang="ar-SA" sz="2400" dirty="0" smtClean="0"/>
              <a:t>اختيار السلعة</a:t>
            </a:r>
          </a:p>
          <a:p>
            <a:pPr algn="r">
              <a:buNone/>
            </a:pPr>
            <a:r>
              <a:rPr lang="ar-SA" sz="2400" dirty="0" smtClean="0"/>
              <a:t>تحديد حجم المنظمة </a:t>
            </a:r>
          </a:p>
          <a:p>
            <a:pPr algn="r">
              <a:buNone/>
            </a:pPr>
            <a:r>
              <a:rPr lang="ar-SA" sz="2400" dirty="0" smtClean="0"/>
              <a:t>تحديد المستوى التكنولوجي للمبيعات </a:t>
            </a:r>
          </a:p>
          <a:p>
            <a:pPr algn="r">
              <a:buNone/>
            </a:pPr>
            <a:r>
              <a:rPr lang="ar-SA" sz="2400" dirty="0" smtClean="0"/>
              <a:t>اختيارطرق ترويج المبيعات </a:t>
            </a:r>
          </a:p>
          <a:p>
            <a:pPr algn="r">
              <a:buNone/>
            </a:pPr>
            <a:r>
              <a:rPr lang="ar-SA" sz="2400" dirty="0" smtClean="0"/>
              <a:t>كيفية مواجهة المنافسين احتمالات وظوابط التوسع والإستثمار</a:t>
            </a:r>
          </a:p>
          <a:p>
            <a:pPr algn="r">
              <a:buNone/>
            </a:pPr>
            <a:r>
              <a:rPr lang="ar-SA" sz="2400" dirty="0" smtClean="0"/>
              <a:t>تحديد مستويات المخزونه ووسائل الرقابة عليها تحديد عائد الربح في حدود الضوابط الموضوعة لهيكل رأس المال</a:t>
            </a:r>
          </a:p>
          <a:p>
            <a:pPr algn="r">
              <a:buNone/>
            </a:pPr>
            <a:r>
              <a:rPr lang="ar-SA" sz="2400" dirty="0" smtClean="0"/>
              <a:t>التحليل الإقتصادي للمشاكل التشغيلية </a:t>
            </a:r>
          </a:p>
          <a:p>
            <a:pPr algn="r">
              <a:buNone/>
            </a:pPr>
            <a:r>
              <a:rPr lang="ar-SA" sz="2400" dirty="0" smtClean="0"/>
              <a:t>1/ نظرية الطلب </a:t>
            </a:r>
            <a:endParaRPr lang="en-US" sz="2400" dirty="0" smtClean="0"/>
          </a:p>
          <a:p>
            <a:pPr algn="r">
              <a:buNone/>
            </a:pPr>
            <a:endParaRPr lang="ar-SA" sz="2400" dirty="0" smtClean="0"/>
          </a:p>
        </p:txBody>
      </p:sp>
    </p:spTree>
    <p:extLst>
      <p:ext uri="{BB962C8B-B14F-4D97-AF65-F5344CB8AC3E}">
        <p14:creationId xmlns:p14="http://schemas.microsoft.com/office/powerpoint/2010/main" val="1760278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610600" cy="6096000"/>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algn="r">
              <a:buNone/>
            </a:pPr>
            <a:r>
              <a:rPr lang="ar-SA" sz="2400" dirty="0" smtClean="0"/>
              <a:t>تتعامل هذه النظرية مع سلوك المستهلك </a:t>
            </a:r>
            <a:endParaRPr lang="en-US" sz="2400" dirty="0" smtClean="0"/>
          </a:p>
          <a:p>
            <a:pPr algn="r">
              <a:buNone/>
            </a:pPr>
            <a:r>
              <a:rPr lang="ar-SA" sz="2400" dirty="0" smtClean="0"/>
              <a:t>2/ نظرية الإنتاج</a:t>
            </a:r>
          </a:p>
          <a:p>
            <a:pPr algn="r">
              <a:buNone/>
            </a:pPr>
            <a:r>
              <a:rPr lang="ar-SA" sz="2400" dirty="0" smtClean="0"/>
              <a:t>يطلق عليها نظرية المشروع </a:t>
            </a:r>
          </a:p>
          <a:p>
            <a:pPr algn="r">
              <a:buNone/>
            </a:pPr>
            <a:r>
              <a:rPr lang="ar-SA" sz="2400" dirty="0" smtClean="0"/>
              <a:t>3/ نظرية الثمن</a:t>
            </a:r>
          </a:p>
          <a:p>
            <a:pPr algn="r">
              <a:buNone/>
            </a:pPr>
            <a:r>
              <a:rPr lang="ar-SA" sz="2400" dirty="0" smtClean="0"/>
              <a:t>كيفية تحديد اسعار السلع </a:t>
            </a:r>
          </a:p>
          <a:p>
            <a:pPr algn="r">
              <a:buNone/>
            </a:pPr>
            <a:r>
              <a:rPr lang="ar-SA" sz="2400" dirty="0" smtClean="0"/>
              <a:t>4/ نظرية الربح</a:t>
            </a:r>
          </a:p>
          <a:p>
            <a:pPr algn="r">
              <a:buNone/>
            </a:pPr>
            <a:r>
              <a:rPr lang="ar-SA" sz="2400" dirty="0" smtClean="0"/>
              <a:t>الربح حافز وموجهاً وهدفاً لجميع المنظمات الإقتصادية وتأتي بعد ذلك </a:t>
            </a:r>
          </a:p>
          <a:p>
            <a:pPr algn="r">
              <a:buNone/>
            </a:pPr>
            <a:r>
              <a:rPr lang="ar-SA" sz="2400" dirty="0" smtClean="0"/>
              <a:t> فكرة الحل الأمثل في التحليل الإقتصادي وتأتي بعد ذلك قضية الإختلاف بين ما إذا كانت هذه المنظمات تسعى الى مضاعفة الربح أو مجرد تحقيق عائد ربح مرض على  إستثماراتها ولكن تحقيق ربح مرض لا يمكن ضمانة في جميع الأحوال </a:t>
            </a:r>
          </a:p>
          <a:p>
            <a:pPr algn="r">
              <a:buNone/>
            </a:pPr>
            <a:r>
              <a:rPr lang="ar-SA" sz="2400" dirty="0" smtClean="0"/>
              <a:t>ان نظرية الربح تساعد ادارة المنظمة في </a:t>
            </a:r>
          </a:p>
          <a:p>
            <a:pPr algn="r">
              <a:buNone/>
            </a:pPr>
            <a:r>
              <a:rPr lang="ar-SA" sz="2400" dirty="0" smtClean="0"/>
              <a:t>قياس الربح</a:t>
            </a:r>
          </a:p>
          <a:p>
            <a:pPr algn="r">
              <a:buNone/>
            </a:pPr>
            <a:r>
              <a:rPr lang="ar-SA" sz="2400" dirty="0" smtClean="0"/>
              <a:t>تحديد مخصصات الخطر</a:t>
            </a:r>
          </a:p>
          <a:p>
            <a:pPr algn="r">
              <a:buNone/>
            </a:pPr>
            <a:r>
              <a:rPr lang="ar-SA" sz="2400" dirty="0" smtClean="0"/>
              <a:t>احتساب العائد على رأس المال المستثمر </a:t>
            </a:r>
          </a:p>
          <a:p>
            <a:pPr algn="r">
              <a:buNone/>
            </a:pPr>
            <a:r>
              <a:rPr lang="ar-SA" sz="2400" dirty="0" smtClean="0"/>
              <a:t>تخطيط الربح المستهدف </a:t>
            </a:r>
          </a:p>
          <a:p>
            <a:pPr algn="r">
              <a:buNone/>
            </a:pPr>
            <a:r>
              <a:rPr lang="ar-SA" sz="2400" dirty="0" smtClean="0"/>
              <a:t>فكرة الحل الأمثل في التحليل الإقتصادي :</a:t>
            </a:r>
          </a:p>
          <a:p>
            <a:pPr algn="r">
              <a:buNone/>
            </a:pPr>
            <a:r>
              <a:rPr lang="ar-SA" sz="2400" dirty="0" smtClean="0"/>
              <a:t>اسلوب تحليل الحل الأمثل هو أن تؤخذ مختلف الإحتمالات المؤثر على ظاهرة معينة </a:t>
            </a:r>
          </a:p>
          <a:p>
            <a:pPr algn="r">
              <a:buNone/>
            </a:pPr>
            <a:r>
              <a:rPr lang="ar-SA" sz="2400" dirty="0" smtClean="0"/>
              <a:t> </a:t>
            </a:r>
            <a:endParaRPr lang="en-US" sz="2400" dirty="0" smtClean="0"/>
          </a:p>
          <a:p>
            <a:pPr algn="r">
              <a:buNone/>
            </a:pPr>
            <a:endParaRPr lang="en-US" sz="2400" dirty="0"/>
          </a:p>
        </p:txBody>
      </p:sp>
    </p:spTree>
    <p:extLst>
      <p:ext uri="{BB962C8B-B14F-4D97-AF65-F5344CB8AC3E}">
        <p14:creationId xmlns:p14="http://schemas.microsoft.com/office/powerpoint/2010/main" val="993421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6096000"/>
          </a:xfrm>
        </p:spPr>
        <p:style>
          <a:lnRef idx="1">
            <a:schemeClr val="accent3"/>
          </a:lnRef>
          <a:fillRef idx="2">
            <a:schemeClr val="accent3"/>
          </a:fillRef>
          <a:effectRef idx="1">
            <a:schemeClr val="accent3"/>
          </a:effectRef>
          <a:fontRef idx="minor">
            <a:schemeClr val="dk1"/>
          </a:fontRef>
        </p:style>
        <p:txBody>
          <a:bodyPr>
            <a:normAutofit/>
          </a:bodyPr>
          <a:lstStyle/>
          <a:p>
            <a:pPr algn="r">
              <a:buNone/>
            </a:pPr>
            <a:r>
              <a:rPr lang="ar-SA" sz="2400" dirty="0" smtClean="0"/>
              <a:t>المشكلة الإقتصادية :</a:t>
            </a:r>
          </a:p>
          <a:p>
            <a:pPr algn="r">
              <a:buNone/>
            </a:pPr>
            <a:r>
              <a:rPr lang="ar-SA" sz="2400" dirty="0" smtClean="0"/>
              <a:t>1/ محدودية المواردالإقتصادية </a:t>
            </a:r>
          </a:p>
          <a:p>
            <a:pPr algn="r">
              <a:buNone/>
            </a:pPr>
            <a:r>
              <a:rPr lang="ar-SA" sz="2400" dirty="0" smtClean="0"/>
              <a:t>2/ الرغبات والحاجات البشرية الغير محدودة</a:t>
            </a:r>
          </a:p>
          <a:p>
            <a:pPr algn="r">
              <a:buNone/>
            </a:pPr>
            <a:r>
              <a:rPr lang="ar-SA" sz="2400" dirty="0" smtClean="0"/>
              <a:t>3/ ومن خصائص الموارد الإقتصادية المحدودة نسبياً ان لها بدائل متعددة </a:t>
            </a:r>
          </a:p>
          <a:p>
            <a:pPr algn="r">
              <a:buNone/>
            </a:pPr>
            <a:r>
              <a:rPr lang="ar-SA" sz="2400" dirty="0" smtClean="0"/>
              <a:t>4/ منحنى إمكانية الإنتاج </a:t>
            </a:r>
          </a:p>
          <a:p>
            <a:pPr algn="r">
              <a:buNone/>
            </a:pPr>
            <a:endParaRPr lang="en-US" sz="2400" dirty="0"/>
          </a:p>
        </p:txBody>
      </p:sp>
      <p:cxnSp>
        <p:nvCxnSpPr>
          <p:cNvPr id="5" name="Straight Arrow Connector 4"/>
          <p:cNvCxnSpPr/>
          <p:nvPr/>
        </p:nvCxnSpPr>
        <p:spPr>
          <a:xfrm>
            <a:off x="1828800" y="6248400"/>
            <a:ext cx="5486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38894" y="4533106"/>
            <a:ext cx="3581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828800" y="5334000"/>
            <a:ext cx="4343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715794" y="5790406"/>
            <a:ext cx="914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752600" y="4343400"/>
            <a:ext cx="39624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828800" y="3352800"/>
            <a:ext cx="2590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009900" y="4762500"/>
            <a:ext cx="28956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24" name="Arc 23"/>
          <p:cNvSpPr/>
          <p:nvPr/>
        </p:nvSpPr>
        <p:spPr>
          <a:xfrm>
            <a:off x="228600" y="3124200"/>
            <a:ext cx="6096000" cy="640080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30" name="Straight Connector 29"/>
          <p:cNvCxnSpPr/>
          <p:nvPr/>
        </p:nvCxnSpPr>
        <p:spPr>
          <a:xfrm rot="5400000">
            <a:off x="4762500" y="5295900"/>
            <a:ext cx="19050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9771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248400"/>
          </a:xfrm>
        </p:spPr>
        <p:style>
          <a:lnRef idx="1">
            <a:schemeClr val="accent3"/>
          </a:lnRef>
          <a:fillRef idx="2">
            <a:schemeClr val="accent3"/>
          </a:fillRef>
          <a:effectRef idx="1">
            <a:schemeClr val="accent3"/>
          </a:effectRef>
          <a:fontRef idx="minor">
            <a:schemeClr val="dk1"/>
          </a:fontRef>
        </p:style>
        <p:txBody>
          <a:bodyPr>
            <a:normAutofit/>
          </a:bodyPr>
          <a:lstStyle/>
          <a:p>
            <a:pPr algn="r">
              <a:buNone/>
            </a:pPr>
            <a:endParaRPr lang="en-US" sz="2400" dirty="0" smtClean="0"/>
          </a:p>
          <a:p>
            <a:pPr algn="r">
              <a:buNone/>
            </a:pPr>
            <a:r>
              <a:rPr lang="ar-SA" sz="2400" dirty="0" smtClean="0"/>
              <a:t>وظائف المشروع :</a:t>
            </a:r>
          </a:p>
          <a:p>
            <a:pPr algn="r">
              <a:buNone/>
            </a:pPr>
            <a:r>
              <a:rPr lang="ar-SA" sz="2400" dirty="0" smtClean="0"/>
              <a:t>1/ الإنتاج</a:t>
            </a:r>
          </a:p>
          <a:p>
            <a:pPr algn="r">
              <a:buNone/>
            </a:pPr>
            <a:r>
              <a:rPr lang="ar-SA" sz="2400" dirty="0" smtClean="0"/>
              <a:t>2/ التسويق</a:t>
            </a:r>
          </a:p>
          <a:p>
            <a:pPr algn="r">
              <a:buNone/>
            </a:pPr>
            <a:r>
              <a:rPr lang="ar-SA" sz="2400" dirty="0" smtClean="0"/>
              <a:t>3/ الوظيفة المالية</a:t>
            </a:r>
          </a:p>
          <a:p>
            <a:pPr algn="r">
              <a:buNone/>
            </a:pPr>
            <a:r>
              <a:rPr lang="ar-SA" sz="2400" dirty="0" smtClean="0"/>
              <a:t>4/ الأفراد</a:t>
            </a:r>
          </a:p>
          <a:p>
            <a:pPr algn="r">
              <a:buNone/>
            </a:pPr>
            <a:endParaRPr lang="en-US" sz="2400" dirty="0"/>
          </a:p>
        </p:txBody>
      </p:sp>
    </p:spTree>
    <p:extLst>
      <p:ext uri="{BB962C8B-B14F-4D97-AF65-F5344CB8AC3E}">
        <p14:creationId xmlns:p14="http://schemas.microsoft.com/office/powerpoint/2010/main" val="11953266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364</Words>
  <Application>Microsoft Office PowerPoint</Application>
  <PresentationFormat>On-screen Show (4:3)</PresentationFormat>
  <Paragraphs>54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كلية النبلاء للعلوم والتكنولوجيا برنامج العلوم الإدارية المستوى الثالث  المحاضرة  (  2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  2  )</dc:title>
  <dc:creator>Aisha</dc:creator>
  <cp:lastModifiedBy>Aisha</cp:lastModifiedBy>
  <cp:revision>8</cp:revision>
  <dcterms:created xsi:type="dcterms:W3CDTF">2021-05-26T09:14:49Z</dcterms:created>
  <dcterms:modified xsi:type="dcterms:W3CDTF">2021-05-30T15:17:12Z</dcterms:modified>
</cp:coreProperties>
</file>