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73" r:id="rId3"/>
    <p:sldId id="260" r:id="rId4"/>
    <p:sldId id="257" r:id="rId5"/>
    <p:sldId id="261" r:id="rId6"/>
    <p:sldId id="262" r:id="rId7"/>
    <p:sldId id="263" r:id="rId8"/>
    <p:sldId id="264" r:id="rId9"/>
    <p:sldId id="265" r:id="rId10"/>
    <p:sldId id="266" r:id="rId11"/>
    <p:sldId id="267" r:id="rId12"/>
    <p:sldId id="268" r:id="rId13"/>
    <p:sldId id="269" r:id="rId14"/>
    <p:sldId id="270" r:id="rId15"/>
    <p:sldId id="271" r:id="rId16"/>
    <p:sldId id="272"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0"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EA7A667-F554-4053-830F-4AA67EFF5BF6}" type="datetimeFigureOut">
              <a:rPr lang="en-US" smtClean="0"/>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6FAF84-B559-4619-B4FE-075C22777F5D}" type="slidenum">
              <a:rPr lang="en-US" smtClean="0"/>
              <a:t>‹#›</a:t>
            </a:fld>
            <a:endParaRPr lang="en-US"/>
          </a:p>
        </p:txBody>
      </p:sp>
    </p:spTree>
    <p:extLst>
      <p:ext uri="{BB962C8B-B14F-4D97-AF65-F5344CB8AC3E}">
        <p14:creationId xmlns:p14="http://schemas.microsoft.com/office/powerpoint/2010/main" val="11517496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A7A667-F554-4053-830F-4AA67EFF5BF6}" type="datetimeFigureOut">
              <a:rPr lang="en-US" smtClean="0"/>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6FAF84-B559-4619-B4FE-075C22777F5D}" type="slidenum">
              <a:rPr lang="en-US" smtClean="0"/>
              <a:t>‹#›</a:t>
            </a:fld>
            <a:endParaRPr lang="en-US"/>
          </a:p>
        </p:txBody>
      </p:sp>
    </p:spTree>
    <p:extLst>
      <p:ext uri="{BB962C8B-B14F-4D97-AF65-F5344CB8AC3E}">
        <p14:creationId xmlns:p14="http://schemas.microsoft.com/office/powerpoint/2010/main" val="24902195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A7A667-F554-4053-830F-4AA67EFF5BF6}" type="datetimeFigureOut">
              <a:rPr lang="en-US" smtClean="0"/>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6FAF84-B559-4619-B4FE-075C22777F5D}" type="slidenum">
              <a:rPr lang="en-US" smtClean="0"/>
              <a:t>‹#›</a:t>
            </a:fld>
            <a:endParaRPr lang="en-US"/>
          </a:p>
        </p:txBody>
      </p:sp>
    </p:spTree>
    <p:extLst>
      <p:ext uri="{BB962C8B-B14F-4D97-AF65-F5344CB8AC3E}">
        <p14:creationId xmlns:p14="http://schemas.microsoft.com/office/powerpoint/2010/main" val="40679617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A7A667-F554-4053-830F-4AA67EFF5BF6}" type="datetimeFigureOut">
              <a:rPr lang="en-US" smtClean="0"/>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6FAF84-B559-4619-B4FE-075C22777F5D}" type="slidenum">
              <a:rPr lang="en-US" smtClean="0"/>
              <a:t>‹#›</a:t>
            </a:fld>
            <a:endParaRPr lang="en-US"/>
          </a:p>
        </p:txBody>
      </p:sp>
    </p:spTree>
    <p:extLst>
      <p:ext uri="{BB962C8B-B14F-4D97-AF65-F5344CB8AC3E}">
        <p14:creationId xmlns:p14="http://schemas.microsoft.com/office/powerpoint/2010/main" val="4431090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EA7A667-F554-4053-830F-4AA67EFF5BF6}" type="datetimeFigureOut">
              <a:rPr lang="en-US" smtClean="0"/>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6FAF84-B559-4619-B4FE-075C22777F5D}" type="slidenum">
              <a:rPr lang="en-US" smtClean="0"/>
              <a:t>‹#›</a:t>
            </a:fld>
            <a:endParaRPr lang="en-US"/>
          </a:p>
        </p:txBody>
      </p:sp>
    </p:spTree>
    <p:extLst>
      <p:ext uri="{BB962C8B-B14F-4D97-AF65-F5344CB8AC3E}">
        <p14:creationId xmlns:p14="http://schemas.microsoft.com/office/powerpoint/2010/main" val="28018767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EA7A667-F554-4053-830F-4AA67EFF5BF6}" type="datetimeFigureOut">
              <a:rPr lang="en-US" smtClean="0"/>
              <a:t>5/30/2021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6FAF84-B559-4619-B4FE-075C22777F5D}" type="slidenum">
              <a:rPr lang="en-US" smtClean="0"/>
              <a:t>‹#›</a:t>
            </a:fld>
            <a:endParaRPr lang="en-US"/>
          </a:p>
        </p:txBody>
      </p:sp>
    </p:spTree>
    <p:extLst>
      <p:ext uri="{BB962C8B-B14F-4D97-AF65-F5344CB8AC3E}">
        <p14:creationId xmlns:p14="http://schemas.microsoft.com/office/powerpoint/2010/main" val="103868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EA7A667-F554-4053-830F-4AA67EFF5BF6}" type="datetimeFigureOut">
              <a:rPr lang="en-US" smtClean="0"/>
              <a:t>5/30/2021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56FAF84-B559-4619-B4FE-075C22777F5D}" type="slidenum">
              <a:rPr lang="en-US" smtClean="0"/>
              <a:t>‹#›</a:t>
            </a:fld>
            <a:endParaRPr lang="en-US"/>
          </a:p>
        </p:txBody>
      </p:sp>
    </p:spTree>
    <p:extLst>
      <p:ext uri="{BB962C8B-B14F-4D97-AF65-F5344CB8AC3E}">
        <p14:creationId xmlns:p14="http://schemas.microsoft.com/office/powerpoint/2010/main" val="40956319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EA7A667-F554-4053-830F-4AA67EFF5BF6}" type="datetimeFigureOut">
              <a:rPr lang="en-US" smtClean="0"/>
              <a:t>5/30/2021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56FAF84-B559-4619-B4FE-075C22777F5D}" type="slidenum">
              <a:rPr lang="en-US" smtClean="0"/>
              <a:t>‹#›</a:t>
            </a:fld>
            <a:endParaRPr lang="en-US"/>
          </a:p>
        </p:txBody>
      </p:sp>
    </p:spTree>
    <p:extLst>
      <p:ext uri="{BB962C8B-B14F-4D97-AF65-F5344CB8AC3E}">
        <p14:creationId xmlns:p14="http://schemas.microsoft.com/office/powerpoint/2010/main" val="34758460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A7A667-F554-4053-830F-4AA67EFF5BF6}" type="datetimeFigureOut">
              <a:rPr lang="en-US" smtClean="0"/>
              <a:t>5/30/2021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56FAF84-B559-4619-B4FE-075C22777F5D}" type="slidenum">
              <a:rPr lang="en-US" smtClean="0"/>
              <a:t>‹#›</a:t>
            </a:fld>
            <a:endParaRPr lang="en-US"/>
          </a:p>
        </p:txBody>
      </p:sp>
    </p:spTree>
    <p:extLst>
      <p:ext uri="{BB962C8B-B14F-4D97-AF65-F5344CB8AC3E}">
        <p14:creationId xmlns:p14="http://schemas.microsoft.com/office/powerpoint/2010/main" val="1065636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A7A667-F554-4053-830F-4AA67EFF5BF6}" type="datetimeFigureOut">
              <a:rPr lang="en-US" smtClean="0"/>
              <a:t>5/30/2021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6FAF84-B559-4619-B4FE-075C22777F5D}" type="slidenum">
              <a:rPr lang="en-US" smtClean="0"/>
              <a:t>‹#›</a:t>
            </a:fld>
            <a:endParaRPr lang="en-US"/>
          </a:p>
        </p:txBody>
      </p:sp>
    </p:spTree>
    <p:extLst>
      <p:ext uri="{BB962C8B-B14F-4D97-AF65-F5344CB8AC3E}">
        <p14:creationId xmlns:p14="http://schemas.microsoft.com/office/powerpoint/2010/main" val="23053295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A7A667-F554-4053-830F-4AA67EFF5BF6}" type="datetimeFigureOut">
              <a:rPr lang="en-US" smtClean="0"/>
              <a:t>5/30/2021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6FAF84-B559-4619-B4FE-075C22777F5D}" type="slidenum">
              <a:rPr lang="en-US" smtClean="0"/>
              <a:t>‹#›</a:t>
            </a:fld>
            <a:endParaRPr lang="en-US"/>
          </a:p>
        </p:txBody>
      </p:sp>
    </p:spTree>
    <p:extLst>
      <p:ext uri="{BB962C8B-B14F-4D97-AF65-F5344CB8AC3E}">
        <p14:creationId xmlns:p14="http://schemas.microsoft.com/office/powerpoint/2010/main" val="29412860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A7A667-F554-4053-830F-4AA67EFF5BF6}" type="datetimeFigureOut">
              <a:rPr lang="en-US" smtClean="0"/>
              <a:t>5/30/2021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6FAF84-B559-4619-B4FE-075C22777F5D}" type="slidenum">
              <a:rPr lang="en-US" smtClean="0"/>
              <a:t>‹#›</a:t>
            </a:fld>
            <a:endParaRPr lang="en-US"/>
          </a:p>
        </p:txBody>
      </p:sp>
    </p:spTree>
    <p:extLst>
      <p:ext uri="{BB962C8B-B14F-4D97-AF65-F5344CB8AC3E}">
        <p14:creationId xmlns:p14="http://schemas.microsoft.com/office/powerpoint/2010/main" val="19363342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صورة 3" descr="economics%20graphics.jpg"/>
          <p:cNvPicPr>
            <a:picLocks noGrp="1" noChangeAspect="1"/>
          </p:cNvPicPr>
          <p:nvPr>
            <p:ph idx="1"/>
          </p:nvPr>
        </p:nvPicPr>
        <p:blipFill>
          <a:blip r:embed="rId2"/>
          <a:stretch>
            <a:fillRect/>
          </a:stretch>
        </p:blipFill>
        <p:spPr bwMode="auto">
          <a:xfrm>
            <a:off x="152400" y="457200"/>
            <a:ext cx="8915400" cy="5668963"/>
          </a:xfrm>
          <a:prstGeom prst="rect">
            <a:avLst/>
          </a:prstGeom>
          <a:noFill/>
          <a:ln w="9525">
            <a:noFill/>
            <a:miter lim="800000"/>
            <a:headEnd/>
            <a:tailEnd/>
          </a:ln>
        </p:spPr>
      </p:pic>
      <p:sp>
        <p:nvSpPr>
          <p:cNvPr id="7" name="مستطيل 4"/>
          <p:cNvSpPr/>
          <p:nvPr/>
        </p:nvSpPr>
        <p:spPr>
          <a:xfrm>
            <a:off x="6781800" y="457200"/>
            <a:ext cx="2133600" cy="1754326"/>
          </a:xfrm>
          <a:prstGeom prst="rect">
            <a:avLst/>
          </a:prstGeom>
          <a:noFill/>
        </p:spPr>
        <p:txBody>
          <a:bodyPr wrap="square">
            <a:spAutoFit/>
          </a:bodyPr>
          <a:lstStyle/>
          <a:p>
            <a:pPr algn="ctr" rtl="1" eaLnBrk="1" fontAlgn="auto" hangingPunct="1">
              <a:spcBef>
                <a:spcPts val="0"/>
              </a:spcBef>
              <a:spcAft>
                <a:spcPts val="0"/>
              </a:spcAft>
              <a:defRPr/>
            </a:pPr>
            <a:r>
              <a:rPr lang="ar-SA"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ourier New" pitchFamily="49" charset="0"/>
                <a:cs typeface="+mj-cs"/>
              </a:rPr>
              <a:t>الاقتصاد الإداري</a:t>
            </a:r>
          </a:p>
        </p:txBody>
      </p:sp>
      <p:sp>
        <p:nvSpPr>
          <p:cNvPr id="9" name="مستطيل 6"/>
          <p:cNvSpPr/>
          <p:nvPr/>
        </p:nvSpPr>
        <p:spPr>
          <a:xfrm>
            <a:off x="152400" y="533400"/>
            <a:ext cx="3276600" cy="1569660"/>
          </a:xfrm>
          <a:prstGeom prst="rect">
            <a:avLst/>
          </a:prstGeom>
          <a:noFill/>
        </p:spPr>
        <p:txBody>
          <a:bodyPr wrap="square">
            <a:spAutoFit/>
          </a:bodyPr>
          <a:lstStyle/>
          <a:p>
            <a:pPr algn="ctr" rtl="1" eaLnBrk="1" fontAlgn="auto" hangingPunct="1">
              <a:spcBef>
                <a:spcPts val="0"/>
              </a:spcBef>
              <a:spcAft>
                <a:spcPts val="0"/>
              </a:spcAft>
              <a:defRPr/>
            </a:pPr>
            <a:r>
              <a:rPr lang="en-US" sz="4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cs typeface="+mj-cs"/>
              </a:rPr>
              <a:t>Managerial Economics</a:t>
            </a:r>
            <a:endParaRPr lang="ar-SA" sz="4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cs typeface="+mj-cs"/>
            </a:endParaRPr>
          </a:p>
        </p:txBody>
      </p:sp>
    </p:spTree>
    <p:extLst>
      <p:ext uri="{BB962C8B-B14F-4D97-AF65-F5344CB8AC3E}">
        <p14:creationId xmlns:p14="http://schemas.microsoft.com/office/powerpoint/2010/main" val="14253085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04800"/>
            <a:ext cx="8686800" cy="6324600"/>
          </a:xfrm>
        </p:spPr>
        <p:style>
          <a:lnRef idx="1">
            <a:schemeClr val="accent5"/>
          </a:lnRef>
          <a:fillRef idx="2">
            <a:schemeClr val="accent5"/>
          </a:fillRef>
          <a:effectRef idx="1">
            <a:schemeClr val="accent5"/>
          </a:effectRef>
          <a:fontRef idx="minor">
            <a:schemeClr val="dk1"/>
          </a:fontRef>
        </p:style>
        <p:txBody>
          <a:bodyPr>
            <a:normAutofit/>
          </a:bodyPr>
          <a:lstStyle/>
          <a:p>
            <a:pPr marL="0" indent="0" algn="r">
              <a:buNone/>
            </a:pPr>
            <a:endParaRPr lang="ar-SA" sz="2400" dirty="0" smtClean="0"/>
          </a:p>
          <a:p>
            <a:pPr marL="0" indent="0" algn="r">
              <a:buNone/>
            </a:pPr>
            <a:r>
              <a:rPr lang="ar-SA" sz="2400" dirty="0" smtClean="0"/>
              <a:t>ويمكن حساب معاملات الإرتباط الجزئية في معادلة الطلب السابقة من خلال المعادلات التالية :</a:t>
            </a:r>
          </a:p>
          <a:p>
            <a:pPr marL="0" indent="0" algn="r">
              <a:buNone/>
            </a:pPr>
            <a:endParaRPr lang="ar-SA" sz="2400" dirty="0"/>
          </a:p>
          <a:p>
            <a:pPr marL="0" indent="0" algn="r">
              <a:buNone/>
            </a:pPr>
            <a:r>
              <a:rPr lang="ar-SA" sz="2400" dirty="0" smtClean="0"/>
              <a:t>         رص س1 س2 = رص س1-(رص س2 * رس1 ص2)</a:t>
            </a:r>
          </a:p>
          <a:p>
            <a:pPr marL="0" indent="0" algn="r">
              <a:buNone/>
            </a:pPr>
            <a:r>
              <a:rPr lang="ar-SA" sz="2400" dirty="0"/>
              <a:t> </a:t>
            </a:r>
            <a:r>
              <a:rPr lang="ar-SA" sz="2400" dirty="0" smtClean="0"/>
              <a:t>                               (1- رص س1) (1- رس1 ص2)</a:t>
            </a:r>
          </a:p>
          <a:p>
            <a:pPr marL="0" indent="0" algn="r">
              <a:buNone/>
            </a:pPr>
            <a:r>
              <a:rPr lang="ar-SA" sz="2400" dirty="0" smtClean="0"/>
              <a:t>حيث :</a:t>
            </a:r>
          </a:p>
          <a:p>
            <a:pPr marL="0" indent="0" algn="r">
              <a:buNone/>
            </a:pPr>
            <a:r>
              <a:rPr lang="ar-SA" sz="2400" dirty="0" smtClean="0"/>
              <a:t>رص س1 س2 = معامل الإرتباط الجزئي بين ص،س مع ثبات س2</a:t>
            </a:r>
          </a:p>
          <a:p>
            <a:pPr marL="0" indent="0" algn="r">
              <a:buNone/>
            </a:pPr>
            <a:r>
              <a:rPr lang="ar-SA" sz="2400" dirty="0" smtClean="0"/>
              <a:t>رص س2 س1 = معامل الإرتباط الجزئي بين ص،س2 مع ثبات س1</a:t>
            </a:r>
          </a:p>
          <a:p>
            <a:pPr marL="0" indent="0" algn="r">
              <a:buNone/>
            </a:pPr>
            <a:r>
              <a:rPr lang="ar-SA" sz="2400" dirty="0"/>
              <a:t> </a:t>
            </a:r>
            <a:endParaRPr lang="ar-SA" sz="2400" dirty="0" smtClean="0"/>
          </a:p>
          <a:p>
            <a:pPr marL="0" indent="0" algn="r">
              <a:buNone/>
            </a:pPr>
            <a:r>
              <a:rPr lang="ar-SA" sz="2400" dirty="0" smtClean="0"/>
              <a:t>ملاحظات على نظرية الإرتباط الخطي :</a:t>
            </a:r>
          </a:p>
          <a:p>
            <a:pPr marL="0" indent="0" algn="r">
              <a:buNone/>
            </a:pPr>
            <a:r>
              <a:rPr lang="ar-SA" sz="2400" dirty="0" smtClean="0"/>
              <a:t>أن نماذج الإرتباط الخطي المستخدمة لإيجاد معامل الإرتباط لا تصلح إلا في حالة  العلاقات الخطية.</a:t>
            </a:r>
          </a:p>
          <a:p>
            <a:pPr marL="0" indent="0" algn="r">
              <a:buNone/>
            </a:pPr>
            <a:r>
              <a:rPr lang="ar-SA" sz="2400" dirty="0" smtClean="0"/>
              <a:t> </a:t>
            </a:r>
            <a:endParaRPr lang="en-US" sz="2400" dirty="0"/>
          </a:p>
        </p:txBody>
      </p:sp>
      <p:cxnSp>
        <p:nvCxnSpPr>
          <p:cNvPr id="5" name="Straight Connector 4"/>
          <p:cNvCxnSpPr/>
          <p:nvPr/>
        </p:nvCxnSpPr>
        <p:spPr>
          <a:xfrm flipH="1">
            <a:off x="2743200" y="2438400"/>
            <a:ext cx="3581400" cy="0"/>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759876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458200" cy="5562600"/>
          </a:xfrm>
        </p:spPr>
        <p:style>
          <a:lnRef idx="1">
            <a:schemeClr val="accent5"/>
          </a:lnRef>
          <a:fillRef idx="2">
            <a:schemeClr val="accent5"/>
          </a:fillRef>
          <a:effectRef idx="1">
            <a:schemeClr val="accent5"/>
          </a:effectRef>
          <a:fontRef idx="minor">
            <a:schemeClr val="dk1"/>
          </a:fontRef>
        </p:style>
        <p:txBody>
          <a:bodyPr/>
          <a:lstStyle/>
          <a:p>
            <a:pPr marL="0" indent="0" algn="r">
              <a:buNone/>
            </a:pPr>
            <a:endParaRPr lang="ar-SA" dirty="0" smtClean="0"/>
          </a:p>
          <a:p>
            <a:pPr marL="0" indent="0" algn="r">
              <a:buNone/>
            </a:pPr>
            <a:r>
              <a:rPr lang="ar-SA" sz="2400" dirty="0" smtClean="0"/>
              <a:t>إذا كانت المتغيرات صفرية الإرتباط الخطي فإنها لا تعني انها مستقلة احصائياً أما إذا كانت تلك المتغيرات مستقلة احصائياً فإنها لابد ان تكون صفرية الإرتباط .</a:t>
            </a:r>
          </a:p>
          <a:p>
            <a:pPr marL="0" indent="0" algn="r">
              <a:buNone/>
            </a:pPr>
            <a:r>
              <a:rPr lang="ar-SA" sz="2400" dirty="0" smtClean="0"/>
              <a:t>أن معامل الإرتباط يقيس درجة الإرتباط ولكنة لا يعكس لنا اية علاقة سلبية بين هذة </a:t>
            </a:r>
            <a:r>
              <a:rPr lang="ar-SA" sz="2400" smtClean="0"/>
              <a:t>المتغيرات .</a:t>
            </a:r>
            <a:endParaRPr lang="en-US" sz="2400" dirty="0"/>
          </a:p>
        </p:txBody>
      </p:sp>
    </p:spTree>
    <p:extLst>
      <p:ext uri="{BB962C8B-B14F-4D97-AF65-F5344CB8AC3E}">
        <p14:creationId xmlns:p14="http://schemas.microsoft.com/office/powerpoint/2010/main" val="9284290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81000"/>
            <a:ext cx="8610600" cy="6096000"/>
          </a:xfrm>
        </p:spPr>
        <p:style>
          <a:lnRef idx="1">
            <a:schemeClr val="accent5"/>
          </a:lnRef>
          <a:fillRef idx="2">
            <a:schemeClr val="accent5"/>
          </a:fillRef>
          <a:effectRef idx="1">
            <a:schemeClr val="accent5"/>
          </a:effectRef>
          <a:fontRef idx="minor">
            <a:schemeClr val="dk1"/>
          </a:fontRef>
        </p:style>
        <p:txBody>
          <a:bodyPr>
            <a:normAutofit/>
          </a:bodyPr>
          <a:lstStyle/>
          <a:p>
            <a:pPr marL="0" indent="0" algn="r">
              <a:buNone/>
            </a:pPr>
            <a:endParaRPr lang="ar-SA" sz="2400" dirty="0"/>
          </a:p>
          <a:p>
            <a:pPr marL="0" indent="0" algn="r">
              <a:buNone/>
            </a:pPr>
            <a:r>
              <a:rPr lang="ar-SA" sz="2400" dirty="0" smtClean="0"/>
              <a:t>3/ اسلوب الإنحدار</a:t>
            </a:r>
          </a:p>
          <a:p>
            <a:pPr marL="0" indent="0" algn="r">
              <a:buNone/>
            </a:pPr>
            <a:r>
              <a:rPr lang="ar-SA" sz="2400" dirty="0" smtClean="0"/>
              <a:t>يعتبر احد الاساليب الإحصائية التي يمكن استخدامها في قياس العلاقات التي تتضمنها دالة الطلب وذلك على افتراض وجود علاقة سببية بين المتغيرات المستقلة والمتغير التابع ومن ثم يمكن التنبؤ بقيم المتغيرات المستقلة .</a:t>
            </a:r>
          </a:p>
          <a:p>
            <a:pPr marL="0" indent="0" algn="r">
              <a:buNone/>
            </a:pPr>
            <a:r>
              <a:rPr lang="ar-SA" sz="2400" dirty="0" smtClean="0"/>
              <a:t>الإنحدار البسيط :</a:t>
            </a:r>
          </a:p>
          <a:p>
            <a:pPr marL="0" indent="0" algn="r">
              <a:buNone/>
            </a:pPr>
            <a:r>
              <a:rPr lang="ar-SA" sz="2400" dirty="0" smtClean="0"/>
              <a:t>نفترض ان نموذج الإنحدار يتكون من معادلة واحدة فقط وهي معادلة الطلب كما ان المعادلة لا تتضمن سوى متغياً تفسيرياً واحداً وهو سعر السلعة (س) ومتغيراً تابعاً وهو الطلب (ص) ونفترض ان دالة الطلب الخطية يمكن تمثيلها بالمعادلة </a:t>
            </a:r>
          </a:p>
          <a:p>
            <a:pPr marL="0" indent="0" algn="r">
              <a:buNone/>
            </a:pPr>
            <a:r>
              <a:rPr lang="ar-SA" sz="2400" dirty="0" smtClean="0"/>
              <a:t>                       ص = أ - ب س</a:t>
            </a:r>
          </a:p>
          <a:p>
            <a:pPr marL="0" indent="0" algn="r">
              <a:buNone/>
            </a:pPr>
            <a:r>
              <a:rPr lang="ar-SA" sz="2400" dirty="0" smtClean="0"/>
              <a:t>قيمة معامل ب سالب ومعامل أ موجب </a:t>
            </a:r>
          </a:p>
          <a:p>
            <a:pPr marL="0" indent="0" algn="r">
              <a:buNone/>
            </a:pPr>
            <a:r>
              <a:rPr lang="ar-SA" sz="2400" dirty="0" smtClean="0"/>
              <a:t>  </a:t>
            </a:r>
          </a:p>
          <a:p>
            <a:pPr marL="0" indent="0" algn="r">
              <a:buNone/>
            </a:pPr>
            <a:endParaRPr lang="ar-SA" sz="2400" dirty="0" smtClean="0"/>
          </a:p>
          <a:p>
            <a:pPr marL="0" indent="0" algn="r">
              <a:buNone/>
            </a:pPr>
            <a:endParaRPr lang="en-US" sz="2400" dirty="0"/>
          </a:p>
        </p:txBody>
      </p:sp>
    </p:spTree>
    <p:extLst>
      <p:ext uri="{BB962C8B-B14F-4D97-AF65-F5344CB8AC3E}">
        <p14:creationId xmlns:p14="http://schemas.microsoft.com/office/powerpoint/2010/main" val="8101969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1"/>
            <a:ext cx="8229600" cy="4724400"/>
          </a:xfrm>
        </p:spPr>
        <p:style>
          <a:lnRef idx="1">
            <a:schemeClr val="accent5"/>
          </a:lnRef>
          <a:fillRef idx="2">
            <a:schemeClr val="accent5"/>
          </a:fillRef>
          <a:effectRef idx="1">
            <a:schemeClr val="accent5"/>
          </a:effectRef>
          <a:fontRef idx="minor">
            <a:schemeClr val="dk1"/>
          </a:fontRef>
        </p:style>
        <p:txBody>
          <a:bodyPr>
            <a:normAutofit/>
          </a:bodyPr>
          <a:lstStyle/>
          <a:p>
            <a:pPr marL="0" indent="0" algn="r">
              <a:buNone/>
            </a:pPr>
            <a:endParaRPr lang="ar-SA" sz="2400" dirty="0" smtClean="0"/>
          </a:p>
          <a:p>
            <a:pPr marL="0" indent="0" algn="r">
              <a:buNone/>
            </a:pPr>
            <a:r>
              <a:rPr lang="ar-SA" sz="2400" dirty="0" smtClean="0"/>
              <a:t>تقدير نموذج الإنحدار البسيط : </a:t>
            </a:r>
          </a:p>
          <a:p>
            <a:pPr marL="0" indent="0" algn="r">
              <a:buNone/>
            </a:pPr>
            <a:r>
              <a:rPr lang="ar-SA" sz="2400" dirty="0" smtClean="0"/>
              <a:t>تعتبر طريقة المربعات الصغرى أحد الطرق التي يمكن الإعتماد عليها في تقدير قيمة معادلات دالة الإنحدار وبإفتراض أن دالة الطلب الخطية تتضمن متغيراصواحد مستقلاً فإن النموذج سوف يأخذ الصياغة التالية : </a:t>
            </a:r>
          </a:p>
          <a:p>
            <a:pPr marL="0" indent="0" algn="r">
              <a:buNone/>
            </a:pPr>
            <a:endParaRPr lang="ar-SA" sz="2400" dirty="0"/>
          </a:p>
          <a:p>
            <a:pPr marL="0" indent="0" algn="ctr">
              <a:buNone/>
            </a:pPr>
            <a:r>
              <a:rPr lang="ar-SA" sz="2400" dirty="0" smtClean="0"/>
              <a:t>مج ص = ن أ + ب مج س</a:t>
            </a:r>
          </a:p>
          <a:p>
            <a:pPr marL="0" indent="0" algn="ctr">
              <a:buNone/>
            </a:pPr>
            <a:r>
              <a:rPr lang="ar-SA" sz="2400" dirty="0" smtClean="0"/>
              <a:t>مج س ص = أ مج س + ب مج س2</a:t>
            </a:r>
            <a:endParaRPr lang="en-US" sz="2400" dirty="0"/>
          </a:p>
        </p:txBody>
      </p:sp>
    </p:spTree>
    <p:extLst>
      <p:ext uri="{BB962C8B-B14F-4D97-AF65-F5344CB8AC3E}">
        <p14:creationId xmlns:p14="http://schemas.microsoft.com/office/powerpoint/2010/main" val="29057683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0363"/>
          </a:xfrm>
        </p:spPr>
        <p:style>
          <a:lnRef idx="1">
            <a:schemeClr val="accent5"/>
          </a:lnRef>
          <a:fillRef idx="2">
            <a:schemeClr val="accent5"/>
          </a:fillRef>
          <a:effectRef idx="1">
            <a:schemeClr val="accent5"/>
          </a:effectRef>
          <a:fontRef idx="minor">
            <a:schemeClr val="dk1"/>
          </a:fontRef>
        </p:style>
        <p:txBody>
          <a:bodyPr>
            <a:normAutofit/>
          </a:bodyPr>
          <a:lstStyle/>
          <a:p>
            <a:pPr marL="0" indent="0" algn="r">
              <a:buNone/>
            </a:pPr>
            <a:r>
              <a:rPr lang="ar-SA" sz="2400" dirty="0" smtClean="0"/>
              <a:t>مثال : إذا توافرت لديك البيانات التاريخية الموضحة بالجدول عن حجم المبيعات من الثلاجات ومستوى الدخل المرتبط بهذا الحجم من المبيعات</a:t>
            </a:r>
          </a:p>
          <a:p>
            <a:pPr marL="0" indent="0" algn="r">
              <a:buNone/>
            </a:pPr>
            <a:endParaRPr lang="ar-SA" sz="2400" dirty="0"/>
          </a:p>
          <a:p>
            <a:pPr marL="0" indent="0" algn="r">
              <a:buNone/>
            </a:pPr>
            <a:endParaRPr lang="ar-SA" sz="2400" dirty="0" smtClean="0"/>
          </a:p>
          <a:p>
            <a:pPr marL="0" indent="0" algn="r">
              <a:buNone/>
            </a:pPr>
            <a:endParaRPr lang="ar-SA" sz="2400" dirty="0"/>
          </a:p>
          <a:p>
            <a:pPr marL="0" indent="0" algn="r">
              <a:buNone/>
            </a:pPr>
            <a:endParaRPr lang="ar-SA" sz="2400" dirty="0" smtClean="0"/>
          </a:p>
          <a:p>
            <a:pPr marL="0" indent="0" algn="r">
              <a:buNone/>
            </a:pPr>
            <a:endParaRPr lang="ar-SA" sz="2400" dirty="0"/>
          </a:p>
          <a:p>
            <a:pPr marL="0" indent="0" algn="r">
              <a:buNone/>
            </a:pPr>
            <a:r>
              <a:rPr lang="ar-SA" sz="2400" dirty="0" smtClean="0"/>
              <a:t>دالة الإنفاق الإستهلاكي تأخذ الصورة الخطية التالية :</a:t>
            </a:r>
          </a:p>
          <a:p>
            <a:pPr marL="0" indent="0" algn="r">
              <a:buNone/>
            </a:pPr>
            <a:r>
              <a:rPr lang="ar-SA" sz="2400" dirty="0" smtClean="0"/>
              <a:t>ص = أ – ب س</a:t>
            </a:r>
          </a:p>
          <a:p>
            <a:pPr marL="0" indent="0" algn="r">
              <a:buNone/>
            </a:pPr>
            <a:r>
              <a:rPr lang="ar-SA" sz="2400" dirty="0" smtClean="0"/>
              <a:t>ص = قيمة المبيعات </a:t>
            </a:r>
          </a:p>
          <a:p>
            <a:pPr marL="0" indent="0" algn="r">
              <a:buNone/>
            </a:pPr>
            <a:r>
              <a:rPr lang="ar-SA" sz="2400" dirty="0" smtClean="0"/>
              <a:t>أ ، ب = معلمات دالة الإنفاق الإستهلاكي</a:t>
            </a:r>
          </a:p>
          <a:p>
            <a:pPr marL="0" indent="0" algn="r">
              <a:buNone/>
            </a:pPr>
            <a:r>
              <a:rPr lang="ar-SA" sz="2400" dirty="0" smtClean="0"/>
              <a:t>س = الدخل  </a:t>
            </a:r>
          </a:p>
          <a:p>
            <a:pPr marL="0" indent="0" algn="r">
              <a:buNone/>
            </a:pPr>
            <a:endParaRPr lang="ar-SA" sz="2400" dirty="0"/>
          </a:p>
          <a:p>
            <a:pPr marL="0" indent="0" algn="r">
              <a:buNone/>
            </a:pPr>
            <a:endParaRPr lang="en-US" sz="2400" dirty="0"/>
          </a:p>
        </p:txBody>
      </p:sp>
      <p:graphicFrame>
        <p:nvGraphicFramePr>
          <p:cNvPr id="4" name="Table 3"/>
          <p:cNvGraphicFramePr>
            <a:graphicFrameLocks noGrp="1"/>
          </p:cNvGraphicFramePr>
          <p:nvPr>
            <p:extLst>
              <p:ext uri="{D42A27DB-BD31-4B8C-83A1-F6EECF244321}">
                <p14:modId xmlns:p14="http://schemas.microsoft.com/office/powerpoint/2010/main" val="2175216696"/>
              </p:ext>
            </p:extLst>
          </p:nvPr>
        </p:nvGraphicFramePr>
        <p:xfrm>
          <a:off x="762000" y="2133600"/>
          <a:ext cx="8001000" cy="1112520"/>
        </p:xfrm>
        <a:graphic>
          <a:graphicData uri="http://schemas.openxmlformats.org/drawingml/2006/table">
            <a:tbl>
              <a:tblPr firstRow="1" bandRow="1">
                <a:tableStyleId>{5C22544A-7EE6-4342-B048-85BDC9FD1C3A}</a:tableStyleId>
              </a:tblPr>
              <a:tblGrid>
                <a:gridCol w="914400"/>
                <a:gridCol w="914400"/>
                <a:gridCol w="914400"/>
                <a:gridCol w="838200"/>
                <a:gridCol w="838200"/>
                <a:gridCol w="3581400"/>
              </a:tblGrid>
              <a:tr h="370840">
                <a:tc>
                  <a:txBody>
                    <a:bodyPr/>
                    <a:lstStyle/>
                    <a:p>
                      <a:pPr algn="ctr"/>
                      <a:r>
                        <a:rPr lang="ar-SA" dirty="0" smtClean="0"/>
                        <a:t>2000</a:t>
                      </a:r>
                      <a:endParaRPr lang="en-US" dirty="0"/>
                    </a:p>
                  </a:txBody>
                  <a:tcPr/>
                </a:tc>
                <a:tc>
                  <a:txBody>
                    <a:bodyPr/>
                    <a:lstStyle/>
                    <a:p>
                      <a:pPr algn="ctr"/>
                      <a:r>
                        <a:rPr lang="ar-SA" dirty="0" smtClean="0"/>
                        <a:t>1999</a:t>
                      </a:r>
                      <a:endParaRPr lang="en-US" dirty="0"/>
                    </a:p>
                  </a:txBody>
                  <a:tcPr/>
                </a:tc>
                <a:tc>
                  <a:txBody>
                    <a:bodyPr/>
                    <a:lstStyle/>
                    <a:p>
                      <a:pPr algn="ctr"/>
                      <a:r>
                        <a:rPr lang="ar-SA" dirty="0" smtClean="0"/>
                        <a:t>1998</a:t>
                      </a:r>
                      <a:endParaRPr lang="en-US" dirty="0"/>
                    </a:p>
                  </a:txBody>
                  <a:tcPr/>
                </a:tc>
                <a:tc>
                  <a:txBody>
                    <a:bodyPr/>
                    <a:lstStyle/>
                    <a:p>
                      <a:pPr algn="ctr"/>
                      <a:r>
                        <a:rPr lang="ar-SA" dirty="0" smtClean="0"/>
                        <a:t>1997</a:t>
                      </a:r>
                      <a:endParaRPr lang="en-US" dirty="0"/>
                    </a:p>
                  </a:txBody>
                  <a:tcPr/>
                </a:tc>
                <a:tc>
                  <a:txBody>
                    <a:bodyPr/>
                    <a:lstStyle/>
                    <a:p>
                      <a:pPr algn="ctr"/>
                      <a:r>
                        <a:rPr lang="ar-SA" dirty="0" smtClean="0"/>
                        <a:t>1996</a:t>
                      </a:r>
                      <a:endParaRPr lang="en-US" dirty="0"/>
                    </a:p>
                  </a:txBody>
                  <a:tcPr/>
                </a:tc>
                <a:tc>
                  <a:txBody>
                    <a:bodyPr/>
                    <a:lstStyle/>
                    <a:p>
                      <a:pPr algn="ctr"/>
                      <a:r>
                        <a:rPr lang="ar-SA" dirty="0" smtClean="0"/>
                        <a:t>السنة</a:t>
                      </a:r>
                      <a:endParaRPr lang="en-US" dirty="0"/>
                    </a:p>
                  </a:txBody>
                  <a:tcPr/>
                </a:tc>
              </a:tr>
              <a:tr h="370840">
                <a:tc>
                  <a:txBody>
                    <a:bodyPr/>
                    <a:lstStyle/>
                    <a:p>
                      <a:pPr algn="ctr"/>
                      <a:r>
                        <a:rPr lang="ar-SA" dirty="0" smtClean="0"/>
                        <a:t>16</a:t>
                      </a:r>
                      <a:endParaRPr lang="en-US" dirty="0"/>
                    </a:p>
                  </a:txBody>
                  <a:tcPr/>
                </a:tc>
                <a:tc>
                  <a:txBody>
                    <a:bodyPr/>
                    <a:lstStyle/>
                    <a:p>
                      <a:pPr algn="ctr"/>
                      <a:r>
                        <a:rPr lang="ar-SA" dirty="0" smtClean="0"/>
                        <a:t>12</a:t>
                      </a:r>
                      <a:endParaRPr lang="en-US" dirty="0"/>
                    </a:p>
                  </a:txBody>
                  <a:tcPr/>
                </a:tc>
                <a:tc>
                  <a:txBody>
                    <a:bodyPr/>
                    <a:lstStyle/>
                    <a:p>
                      <a:pPr algn="ctr"/>
                      <a:r>
                        <a:rPr lang="ar-SA" dirty="0" smtClean="0"/>
                        <a:t>8</a:t>
                      </a:r>
                      <a:endParaRPr lang="en-US" dirty="0"/>
                    </a:p>
                  </a:txBody>
                  <a:tcPr/>
                </a:tc>
                <a:tc>
                  <a:txBody>
                    <a:bodyPr/>
                    <a:lstStyle/>
                    <a:p>
                      <a:pPr algn="ctr"/>
                      <a:r>
                        <a:rPr lang="ar-SA" dirty="0" smtClean="0"/>
                        <a:t>5</a:t>
                      </a:r>
                      <a:endParaRPr lang="en-US" dirty="0"/>
                    </a:p>
                  </a:txBody>
                  <a:tcPr/>
                </a:tc>
                <a:tc>
                  <a:txBody>
                    <a:bodyPr/>
                    <a:lstStyle/>
                    <a:p>
                      <a:pPr algn="ctr"/>
                      <a:r>
                        <a:rPr lang="ar-SA" dirty="0" smtClean="0"/>
                        <a:t>4</a:t>
                      </a:r>
                      <a:endParaRPr lang="en-US" dirty="0"/>
                    </a:p>
                  </a:txBody>
                  <a:tcPr/>
                </a:tc>
                <a:tc>
                  <a:txBody>
                    <a:bodyPr/>
                    <a:lstStyle/>
                    <a:p>
                      <a:pPr algn="ctr"/>
                      <a:r>
                        <a:rPr lang="ar-SA" dirty="0" smtClean="0"/>
                        <a:t>مستوى المبيعات بالمئة الف وحدة نقدية</a:t>
                      </a:r>
                      <a:endParaRPr lang="en-US" dirty="0"/>
                    </a:p>
                  </a:txBody>
                  <a:tcPr/>
                </a:tc>
              </a:tr>
              <a:tr h="370840">
                <a:tc>
                  <a:txBody>
                    <a:bodyPr/>
                    <a:lstStyle/>
                    <a:p>
                      <a:pPr algn="ctr"/>
                      <a:r>
                        <a:rPr lang="ar-SA" dirty="0" smtClean="0"/>
                        <a:t>10</a:t>
                      </a:r>
                      <a:endParaRPr lang="en-US" dirty="0"/>
                    </a:p>
                  </a:txBody>
                  <a:tcPr/>
                </a:tc>
                <a:tc>
                  <a:txBody>
                    <a:bodyPr/>
                    <a:lstStyle/>
                    <a:p>
                      <a:pPr algn="ctr"/>
                      <a:r>
                        <a:rPr lang="ar-SA" dirty="0" smtClean="0"/>
                        <a:t>7</a:t>
                      </a:r>
                      <a:endParaRPr lang="en-US" dirty="0"/>
                    </a:p>
                  </a:txBody>
                  <a:tcPr/>
                </a:tc>
                <a:tc>
                  <a:txBody>
                    <a:bodyPr/>
                    <a:lstStyle/>
                    <a:p>
                      <a:pPr algn="ctr"/>
                      <a:r>
                        <a:rPr lang="ar-SA" dirty="0" smtClean="0"/>
                        <a:t>6</a:t>
                      </a:r>
                      <a:endParaRPr lang="en-US" dirty="0"/>
                    </a:p>
                  </a:txBody>
                  <a:tcPr/>
                </a:tc>
                <a:tc>
                  <a:txBody>
                    <a:bodyPr/>
                    <a:lstStyle/>
                    <a:p>
                      <a:pPr algn="ctr"/>
                      <a:r>
                        <a:rPr lang="ar-SA" dirty="0" smtClean="0"/>
                        <a:t>4</a:t>
                      </a:r>
                      <a:endParaRPr lang="en-US" dirty="0"/>
                    </a:p>
                  </a:txBody>
                  <a:tcPr/>
                </a:tc>
                <a:tc>
                  <a:txBody>
                    <a:bodyPr/>
                    <a:lstStyle/>
                    <a:p>
                      <a:pPr algn="ctr"/>
                      <a:r>
                        <a:rPr lang="ar-SA" dirty="0" smtClean="0"/>
                        <a:t>3</a:t>
                      </a:r>
                      <a:endParaRPr lang="en-US" dirty="0"/>
                    </a:p>
                  </a:txBody>
                  <a:tcPr/>
                </a:tc>
                <a:tc>
                  <a:txBody>
                    <a:bodyPr/>
                    <a:lstStyle/>
                    <a:p>
                      <a:pPr algn="ctr"/>
                      <a:r>
                        <a:rPr lang="ar-SA" dirty="0" smtClean="0"/>
                        <a:t>مستوى الدخل بألف</a:t>
                      </a:r>
                      <a:r>
                        <a:rPr lang="ar-SA" baseline="0" dirty="0" smtClean="0"/>
                        <a:t> وحدة نقدية</a:t>
                      </a:r>
                      <a:endParaRPr lang="en-US" dirty="0"/>
                    </a:p>
                  </a:txBody>
                  <a:tcPr/>
                </a:tc>
              </a:tr>
            </a:tbl>
          </a:graphicData>
        </a:graphic>
      </p:graphicFrame>
    </p:spTree>
    <p:extLst>
      <p:ext uri="{BB962C8B-B14F-4D97-AF65-F5344CB8AC3E}">
        <p14:creationId xmlns:p14="http://schemas.microsoft.com/office/powerpoint/2010/main" val="30059447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770712646"/>
              </p:ext>
            </p:extLst>
          </p:nvPr>
        </p:nvGraphicFramePr>
        <p:xfrm>
          <a:off x="533400" y="1524000"/>
          <a:ext cx="8229600" cy="2595880"/>
        </p:xfrm>
        <a:graphic>
          <a:graphicData uri="http://schemas.openxmlformats.org/drawingml/2006/table">
            <a:tbl>
              <a:tblPr firstRow="1" bandRow="1">
                <a:tableStyleId>{5C22544A-7EE6-4342-B048-85BDC9FD1C3A}</a:tableStyleId>
              </a:tblPr>
              <a:tblGrid>
                <a:gridCol w="1645920"/>
                <a:gridCol w="1645920"/>
                <a:gridCol w="1645920"/>
                <a:gridCol w="1645920"/>
                <a:gridCol w="1645920"/>
              </a:tblGrid>
              <a:tr h="370840">
                <a:tc>
                  <a:txBody>
                    <a:bodyPr/>
                    <a:lstStyle/>
                    <a:p>
                      <a:r>
                        <a:rPr lang="ar-SA" dirty="0" smtClean="0"/>
                        <a:t>ص2</a:t>
                      </a:r>
                      <a:endParaRPr lang="en-US" dirty="0"/>
                    </a:p>
                  </a:txBody>
                  <a:tcPr/>
                </a:tc>
                <a:tc>
                  <a:txBody>
                    <a:bodyPr/>
                    <a:lstStyle/>
                    <a:p>
                      <a:r>
                        <a:rPr lang="ar-SA" dirty="0" smtClean="0"/>
                        <a:t>س ص</a:t>
                      </a:r>
                      <a:endParaRPr lang="en-US" dirty="0"/>
                    </a:p>
                  </a:txBody>
                  <a:tcPr/>
                </a:tc>
                <a:tc>
                  <a:txBody>
                    <a:bodyPr/>
                    <a:lstStyle/>
                    <a:p>
                      <a:r>
                        <a:rPr lang="ar-SA" dirty="0" smtClean="0"/>
                        <a:t>س2</a:t>
                      </a:r>
                      <a:endParaRPr lang="en-US" dirty="0"/>
                    </a:p>
                  </a:txBody>
                  <a:tcPr/>
                </a:tc>
                <a:tc>
                  <a:txBody>
                    <a:bodyPr/>
                    <a:lstStyle/>
                    <a:p>
                      <a:r>
                        <a:rPr lang="ar-SA" dirty="0" smtClean="0"/>
                        <a:t>س</a:t>
                      </a:r>
                      <a:endParaRPr lang="en-US" dirty="0"/>
                    </a:p>
                  </a:txBody>
                  <a:tcPr/>
                </a:tc>
                <a:tc>
                  <a:txBody>
                    <a:bodyPr/>
                    <a:lstStyle/>
                    <a:p>
                      <a:r>
                        <a:rPr lang="ar-SA" dirty="0" smtClean="0"/>
                        <a:t>ص</a:t>
                      </a:r>
                      <a:endParaRPr lang="en-US" dirty="0"/>
                    </a:p>
                  </a:txBody>
                  <a:tcPr/>
                </a:tc>
              </a:tr>
              <a:tr h="370840">
                <a:tc>
                  <a:txBody>
                    <a:bodyPr/>
                    <a:lstStyle/>
                    <a:p>
                      <a:r>
                        <a:rPr lang="ar-SA" dirty="0" smtClean="0"/>
                        <a:t>16</a:t>
                      </a:r>
                      <a:endParaRPr lang="en-US" dirty="0"/>
                    </a:p>
                  </a:txBody>
                  <a:tcPr/>
                </a:tc>
                <a:tc>
                  <a:txBody>
                    <a:bodyPr/>
                    <a:lstStyle/>
                    <a:p>
                      <a:r>
                        <a:rPr lang="ar-SA" dirty="0" smtClean="0"/>
                        <a:t>12</a:t>
                      </a:r>
                      <a:endParaRPr lang="en-US" dirty="0"/>
                    </a:p>
                  </a:txBody>
                  <a:tcPr/>
                </a:tc>
                <a:tc>
                  <a:txBody>
                    <a:bodyPr/>
                    <a:lstStyle/>
                    <a:p>
                      <a:r>
                        <a:rPr lang="ar-SA" dirty="0" smtClean="0"/>
                        <a:t>9</a:t>
                      </a:r>
                      <a:endParaRPr lang="en-US" dirty="0"/>
                    </a:p>
                  </a:txBody>
                  <a:tcPr/>
                </a:tc>
                <a:tc>
                  <a:txBody>
                    <a:bodyPr/>
                    <a:lstStyle/>
                    <a:p>
                      <a:r>
                        <a:rPr lang="ar-SA" dirty="0" smtClean="0"/>
                        <a:t>3</a:t>
                      </a:r>
                      <a:endParaRPr lang="en-US" dirty="0"/>
                    </a:p>
                  </a:txBody>
                  <a:tcPr/>
                </a:tc>
                <a:tc>
                  <a:txBody>
                    <a:bodyPr/>
                    <a:lstStyle/>
                    <a:p>
                      <a:r>
                        <a:rPr lang="ar-SA" dirty="0" smtClean="0"/>
                        <a:t>4</a:t>
                      </a:r>
                      <a:endParaRPr lang="en-US" dirty="0"/>
                    </a:p>
                  </a:txBody>
                  <a:tcPr/>
                </a:tc>
              </a:tr>
              <a:tr h="370840">
                <a:tc>
                  <a:txBody>
                    <a:bodyPr/>
                    <a:lstStyle/>
                    <a:p>
                      <a:r>
                        <a:rPr lang="ar-SA" dirty="0" smtClean="0"/>
                        <a:t>25</a:t>
                      </a:r>
                      <a:endParaRPr lang="en-US" dirty="0"/>
                    </a:p>
                  </a:txBody>
                  <a:tcPr/>
                </a:tc>
                <a:tc>
                  <a:txBody>
                    <a:bodyPr/>
                    <a:lstStyle/>
                    <a:p>
                      <a:r>
                        <a:rPr lang="ar-SA" dirty="0" smtClean="0"/>
                        <a:t>20</a:t>
                      </a:r>
                      <a:endParaRPr lang="en-US" dirty="0"/>
                    </a:p>
                  </a:txBody>
                  <a:tcPr/>
                </a:tc>
                <a:tc>
                  <a:txBody>
                    <a:bodyPr/>
                    <a:lstStyle/>
                    <a:p>
                      <a:r>
                        <a:rPr lang="ar-SA" dirty="0" smtClean="0"/>
                        <a:t>16</a:t>
                      </a:r>
                      <a:endParaRPr lang="en-US" dirty="0"/>
                    </a:p>
                  </a:txBody>
                  <a:tcPr/>
                </a:tc>
                <a:tc>
                  <a:txBody>
                    <a:bodyPr/>
                    <a:lstStyle/>
                    <a:p>
                      <a:r>
                        <a:rPr lang="ar-SA" dirty="0" smtClean="0"/>
                        <a:t>4</a:t>
                      </a:r>
                      <a:endParaRPr lang="en-US" dirty="0"/>
                    </a:p>
                  </a:txBody>
                  <a:tcPr/>
                </a:tc>
                <a:tc>
                  <a:txBody>
                    <a:bodyPr/>
                    <a:lstStyle/>
                    <a:p>
                      <a:r>
                        <a:rPr lang="ar-SA" dirty="0" smtClean="0"/>
                        <a:t>5</a:t>
                      </a:r>
                      <a:endParaRPr lang="en-US" dirty="0"/>
                    </a:p>
                  </a:txBody>
                  <a:tcPr/>
                </a:tc>
              </a:tr>
              <a:tr h="370840">
                <a:tc>
                  <a:txBody>
                    <a:bodyPr/>
                    <a:lstStyle/>
                    <a:p>
                      <a:r>
                        <a:rPr lang="ar-SA" dirty="0" smtClean="0"/>
                        <a:t>64</a:t>
                      </a:r>
                      <a:endParaRPr lang="en-US" dirty="0"/>
                    </a:p>
                  </a:txBody>
                  <a:tcPr/>
                </a:tc>
                <a:tc>
                  <a:txBody>
                    <a:bodyPr/>
                    <a:lstStyle/>
                    <a:p>
                      <a:r>
                        <a:rPr lang="ar-SA" dirty="0" smtClean="0"/>
                        <a:t>48</a:t>
                      </a:r>
                      <a:endParaRPr lang="en-US" dirty="0"/>
                    </a:p>
                  </a:txBody>
                  <a:tcPr/>
                </a:tc>
                <a:tc>
                  <a:txBody>
                    <a:bodyPr/>
                    <a:lstStyle/>
                    <a:p>
                      <a:r>
                        <a:rPr lang="ar-SA" dirty="0" smtClean="0"/>
                        <a:t>26</a:t>
                      </a:r>
                      <a:endParaRPr lang="en-US" dirty="0"/>
                    </a:p>
                  </a:txBody>
                  <a:tcPr/>
                </a:tc>
                <a:tc>
                  <a:txBody>
                    <a:bodyPr/>
                    <a:lstStyle/>
                    <a:p>
                      <a:r>
                        <a:rPr lang="ar-SA" dirty="0" smtClean="0"/>
                        <a:t>6</a:t>
                      </a:r>
                      <a:endParaRPr lang="en-US" dirty="0"/>
                    </a:p>
                  </a:txBody>
                  <a:tcPr/>
                </a:tc>
                <a:tc>
                  <a:txBody>
                    <a:bodyPr/>
                    <a:lstStyle/>
                    <a:p>
                      <a:r>
                        <a:rPr lang="ar-SA" dirty="0" smtClean="0"/>
                        <a:t>8</a:t>
                      </a:r>
                      <a:endParaRPr lang="en-US" dirty="0"/>
                    </a:p>
                  </a:txBody>
                  <a:tcPr/>
                </a:tc>
              </a:tr>
              <a:tr h="370840">
                <a:tc>
                  <a:txBody>
                    <a:bodyPr/>
                    <a:lstStyle/>
                    <a:p>
                      <a:r>
                        <a:rPr lang="ar-SA" dirty="0" smtClean="0"/>
                        <a:t>144</a:t>
                      </a:r>
                      <a:endParaRPr lang="en-US" dirty="0"/>
                    </a:p>
                  </a:txBody>
                  <a:tcPr/>
                </a:tc>
                <a:tc>
                  <a:txBody>
                    <a:bodyPr/>
                    <a:lstStyle/>
                    <a:p>
                      <a:r>
                        <a:rPr lang="ar-SA" dirty="0" smtClean="0"/>
                        <a:t>84</a:t>
                      </a:r>
                      <a:endParaRPr lang="en-US" dirty="0"/>
                    </a:p>
                  </a:txBody>
                  <a:tcPr/>
                </a:tc>
                <a:tc>
                  <a:txBody>
                    <a:bodyPr/>
                    <a:lstStyle/>
                    <a:p>
                      <a:r>
                        <a:rPr lang="ar-SA" dirty="0" smtClean="0"/>
                        <a:t>49</a:t>
                      </a:r>
                      <a:endParaRPr lang="en-US" dirty="0"/>
                    </a:p>
                  </a:txBody>
                  <a:tcPr/>
                </a:tc>
                <a:tc>
                  <a:txBody>
                    <a:bodyPr/>
                    <a:lstStyle/>
                    <a:p>
                      <a:r>
                        <a:rPr lang="ar-SA" dirty="0" smtClean="0"/>
                        <a:t>7</a:t>
                      </a:r>
                      <a:endParaRPr lang="en-US" dirty="0"/>
                    </a:p>
                  </a:txBody>
                  <a:tcPr/>
                </a:tc>
                <a:tc>
                  <a:txBody>
                    <a:bodyPr/>
                    <a:lstStyle/>
                    <a:p>
                      <a:r>
                        <a:rPr lang="ar-SA" dirty="0" smtClean="0"/>
                        <a:t>12</a:t>
                      </a:r>
                      <a:endParaRPr lang="en-US" dirty="0"/>
                    </a:p>
                  </a:txBody>
                  <a:tcPr/>
                </a:tc>
              </a:tr>
              <a:tr h="370840">
                <a:tc>
                  <a:txBody>
                    <a:bodyPr/>
                    <a:lstStyle/>
                    <a:p>
                      <a:r>
                        <a:rPr lang="ar-SA" dirty="0" smtClean="0"/>
                        <a:t>121</a:t>
                      </a:r>
                      <a:endParaRPr lang="en-US" dirty="0"/>
                    </a:p>
                  </a:txBody>
                  <a:tcPr/>
                </a:tc>
                <a:tc>
                  <a:txBody>
                    <a:bodyPr/>
                    <a:lstStyle/>
                    <a:p>
                      <a:r>
                        <a:rPr lang="ar-SA" dirty="0" smtClean="0"/>
                        <a:t>110</a:t>
                      </a:r>
                      <a:endParaRPr lang="en-US" dirty="0"/>
                    </a:p>
                  </a:txBody>
                  <a:tcPr/>
                </a:tc>
                <a:tc>
                  <a:txBody>
                    <a:bodyPr/>
                    <a:lstStyle/>
                    <a:p>
                      <a:r>
                        <a:rPr lang="ar-SA" dirty="0" smtClean="0"/>
                        <a:t>100</a:t>
                      </a:r>
                      <a:endParaRPr lang="en-US" dirty="0"/>
                    </a:p>
                  </a:txBody>
                  <a:tcPr/>
                </a:tc>
                <a:tc>
                  <a:txBody>
                    <a:bodyPr/>
                    <a:lstStyle/>
                    <a:p>
                      <a:r>
                        <a:rPr lang="ar-SA" dirty="0" smtClean="0"/>
                        <a:t>10</a:t>
                      </a:r>
                      <a:endParaRPr lang="en-US" dirty="0"/>
                    </a:p>
                  </a:txBody>
                  <a:tcPr/>
                </a:tc>
                <a:tc>
                  <a:txBody>
                    <a:bodyPr/>
                    <a:lstStyle/>
                    <a:p>
                      <a:r>
                        <a:rPr lang="ar-SA" dirty="0" smtClean="0"/>
                        <a:t>11</a:t>
                      </a:r>
                      <a:endParaRPr lang="en-US" dirty="0"/>
                    </a:p>
                  </a:txBody>
                  <a:tcPr/>
                </a:tc>
              </a:tr>
              <a:tr h="370840">
                <a:tc>
                  <a:txBody>
                    <a:bodyPr/>
                    <a:lstStyle/>
                    <a:p>
                      <a:r>
                        <a:rPr lang="ar-SA" dirty="0" smtClean="0"/>
                        <a:t>270</a:t>
                      </a:r>
                      <a:endParaRPr lang="en-US" dirty="0"/>
                    </a:p>
                  </a:txBody>
                  <a:tcPr/>
                </a:tc>
                <a:tc>
                  <a:txBody>
                    <a:bodyPr/>
                    <a:lstStyle/>
                    <a:p>
                      <a:r>
                        <a:rPr lang="ar-SA" dirty="0" smtClean="0"/>
                        <a:t>274</a:t>
                      </a:r>
                      <a:endParaRPr lang="en-US" dirty="0"/>
                    </a:p>
                  </a:txBody>
                  <a:tcPr/>
                </a:tc>
                <a:tc>
                  <a:txBody>
                    <a:bodyPr/>
                    <a:lstStyle/>
                    <a:p>
                      <a:r>
                        <a:rPr lang="ar-SA" dirty="0" smtClean="0"/>
                        <a:t>210</a:t>
                      </a:r>
                      <a:endParaRPr lang="en-US" dirty="0"/>
                    </a:p>
                  </a:txBody>
                  <a:tcPr/>
                </a:tc>
                <a:tc>
                  <a:txBody>
                    <a:bodyPr/>
                    <a:lstStyle/>
                    <a:p>
                      <a:r>
                        <a:rPr lang="ar-SA" dirty="0" smtClean="0"/>
                        <a:t>30</a:t>
                      </a:r>
                      <a:endParaRPr lang="en-US" dirty="0"/>
                    </a:p>
                  </a:txBody>
                  <a:tcPr/>
                </a:tc>
                <a:tc>
                  <a:txBody>
                    <a:bodyPr/>
                    <a:lstStyle/>
                    <a:p>
                      <a:r>
                        <a:rPr lang="ar-SA" dirty="0" smtClean="0"/>
                        <a:t>40</a:t>
                      </a:r>
                      <a:endParaRPr lang="en-US" dirty="0"/>
                    </a:p>
                  </a:txBody>
                  <a:tcPr/>
                </a:tc>
              </a:tr>
            </a:tbl>
          </a:graphicData>
        </a:graphic>
      </p:graphicFrame>
    </p:spTree>
    <p:extLst>
      <p:ext uri="{BB962C8B-B14F-4D97-AF65-F5344CB8AC3E}">
        <p14:creationId xmlns:p14="http://schemas.microsoft.com/office/powerpoint/2010/main" val="28719867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style>
          <a:lnRef idx="1">
            <a:schemeClr val="accent5"/>
          </a:lnRef>
          <a:fillRef idx="2">
            <a:schemeClr val="accent5"/>
          </a:fillRef>
          <a:effectRef idx="1">
            <a:schemeClr val="accent5"/>
          </a:effectRef>
          <a:fontRef idx="minor">
            <a:schemeClr val="dk1"/>
          </a:fontRef>
        </p:style>
        <p:txBody>
          <a:bodyPr>
            <a:normAutofit/>
          </a:bodyPr>
          <a:lstStyle/>
          <a:p>
            <a:pPr marL="0" indent="0" algn="r">
              <a:buNone/>
            </a:pPr>
            <a:r>
              <a:rPr lang="ar-SA" sz="2400" dirty="0" smtClean="0"/>
              <a:t>الإنحدار المتعدد :</a:t>
            </a:r>
          </a:p>
          <a:p>
            <a:pPr marL="0" indent="0" algn="r">
              <a:buNone/>
            </a:pPr>
            <a:r>
              <a:rPr lang="ar-SA" sz="2400" dirty="0" smtClean="0"/>
              <a:t>نفترض ان معادلة الإنحدار المتعدد هي معادلة خطية تأخذ الصورة التالية :</a:t>
            </a:r>
          </a:p>
          <a:p>
            <a:pPr marL="0" indent="0" algn="r">
              <a:buNone/>
            </a:pPr>
            <a:r>
              <a:rPr lang="ar-SA" sz="2400" dirty="0" smtClean="0"/>
              <a:t>ص = أ + ب1 ص1 + ب2 ص2</a:t>
            </a:r>
          </a:p>
          <a:p>
            <a:pPr marL="0" indent="0" algn="r">
              <a:buNone/>
            </a:pPr>
            <a:r>
              <a:rPr lang="ar-SA" sz="2400" dirty="0" smtClean="0"/>
              <a:t>حيث </a:t>
            </a:r>
          </a:p>
          <a:p>
            <a:pPr marL="0" indent="0" algn="r">
              <a:buNone/>
            </a:pPr>
            <a:r>
              <a:rPr lang="ar-SA" sz="2400" dirty="0" smtClean="0"/>
              <a:t>أ = معلمة تقاطعية او معلمة ناقلة</a:t>
            </a:r>
          </a:p>
          <a:p>
            <a:pPr marL="0" indent="0" algn="r">
              <a:buNone/>
            </a:pPr>
            <a:r>
              <a:rPr lang="ar-SA" sz="2400" dirty="0" smtClean="0"/>
              <a:t>ب = المعلمة الإنحدارية الجزئية بالسعر</a:t>
            </a:r>
          </a:p>
          <a:p>
            <a:pPr marL="0" indent="0" algn="r">
              <a:buNone/>
            </a:pPr>
            <a:r>
              <a:rPr lang="ar-SA" sz="2400" dirty="0" smtClean="0"/>
              <a:t> </a:t>
            </a:r>
          </a:p>
          <a:p>
            <a:pPr marL="0" indent="0" algn="r">
              <a:buNone/>
            </a:pPr>
            <a:r>
              <a:rPr lang="ar-SA" sz="2400" dirty="0" smtClean="0"/>
              <a:t> </a:t>
            </a:r>
          </a:p>
          <a:p>
            <a:pPr marL="0" indent="0" algn="r">
              <a:buNone/>
            </a:pPr>
            <a:endParaRPr lang="en-US" sz="2400" dirty="0"/>
          </a:p>
        </p:txBody>
      </p:sp>
    </p:spTree>
    <p:extLst>
      <p:ext uri="{BB962C8B-B14F-4D97-AF65-F5344CB8AC3E}">
        <p14:creationId xmlns:p14="http://schemas.microsoft.com/office/powerpoint/2010/main" val="17738741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style>
          <a:lnRef idx="1">
            <a:schemeClr val="accent5"/>
          </a:lnRef>
          <a:fillRef idx="2">
            <a:schemeClr val="accent5"/>
          </a:fillRef>
          <a:effectRef idx="1">
            <a:schemeClr val="accent5"/>
          </a:effectRef>
          <a:fontRef idx="minor">
            <a:schemeClr val="dk1"/>
          </a:fontRef>
        </p:style>
        <p:txBody>
          <a:bodyPr>
            <a:normAutofit/>
          </a:bodyPr>
          <a:lstStyle/>
          <a:p>
            <a:r>
              <a:rPr lang="ar-SA" sz="3600" dirty="0" smtClean="0"/>
              <a:t>كلية النبلاء للعلوم والتكنولوجيا</a:t>
            </a:r>
            <a:br>
              <a:rPr lang="ar-SA" sz="3600" dirty="0" smtClean="0"/>
            </a:br>
            <a:r>
              <a:rPr lang="ar-SA" sz="3600" dirty="0" smtClean="0"/>
              <a:t>برنامج العلوم الإدارية</a:t>
            </a:r>
            <a:br>
              <a:rPr lang="ar-SA" sz="3600" dirty="0" smtClean="0"/>
            </a:br>
            <a:r>
              <a:rPr lang="ar-SA" sz="3600" dirty="0" smtClean="0"/>
              <a:t>المستوى الثالث</a:t>
            </a:r>
            <a:r>
              <a:rPr lang="ar-SA" sz="3600" dirty="0"/>
              <a:t/>
            </a:r>
            <a:br>
              <a:rPr lang="ar-SA" sz="3600" dirty="0"/>
            </a:br>
            <a:r>
              <a:rPr lang="ar-SA" sz="3600" smtClean="0"/>
              <a:t/>
            </a:r>
            <a:br>
              <a:rPr lang="ar-SA" sz="3600" smtClean="0"/>
            </a:br>
            <a:r>
              <a:rPr lang="ar-SA" sz="3600" smtClean="0"/>
              <a:t>المحاضرة</a:t>
            </a:r>
            <a:r>
              <a:rPr lang="ar-SA" sz="3600" dirty="0" smtClean="0"/>
              <a:t/>
            </a:r>
            <a:br>
              <a:rPr lang="ar-SA" sz="3600" dirty="0" smtClean="0"/>
            </a:br>
            <a:r>
              <a:rPr lang="ar-SA" sz="3600" dirty="0"/>
              <a:t/>
            </a:r>
            <a:br>
              <a:rPr lang="ar-SA" sz="3600" dirty="0"/>
            </a:br>
            <a:r>
              <a:rPr lang="ar-SA" sz="3600" smtClean="0"/>
              <a:t>( </a:t>
            </a:r>
            <a:r>
              <a:rPr lang="ar-SA" sz="3600" smtClean="0"/>
              <a:t>8 </a:t>
            </a:r>
            <a:r>
              <a:rPr lang="ar-SA" sz="3600" dirty="0" smtClean="0"/>
              <a:t>)</a:t>
            </a:r>
            <a:endParaRPr lang="en-US" sz="3600" dirty="0"/>
          </a:p>
        </p:txBody>
      </p:sp>
    </p:spTree>
    <p:extLst>
      <p:ext uri="{BB962C8B-B14F-4D97-AF65-F5344CB8AC3E}">
        <p14:creationId xmlns:p14="http://schemas.microsoft.com/office/powerpoint/2010/main" val="3669310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style>
          <a:lnRef idx="3">
            <a:schemeClr val="lt1"/>
          </a:lnRef>
          <a:fillRef idx="1">
            <a:schemeClr val="accent5"/>
          </a:fillRef>
          <a:effectRef idx="1">
            <a:schemeClr val="accent5"/>
          </a:effectRef>
          <a:fontRef idx="minor">
            <a:schemeClr val="lt1"/>
          </a:fontRef>
        </p:style>
        <p:txBody>
          <a:bodyPr>
            <a:normAutofit/>
          </a:bodyPr>
          <a:lstStyle/>
          <a:p>
            <a:endParaRPr lang="en-US" dirty="0"/>
          </a:p>
        </p:txBody>
      </p:sp>
      <p:sp>
        <p:nvSpPr>
          <p:cNvPr id="3" name="Flowchart: Punched Tape 2"/>
          <p:cNvSpPr/>
          <p:nvPr/>
        </p:nvSpPr>
        <p:spPr>
          <a:xfrm>
            <a:off x="1143000" y="1752600"/>
            <a:ext cx="7010400" cy="3200400"/>
          </a:xfrm>
          <a:prstGeom prst="flowChartPunchedTap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ar-SA" sz="3200" dirty="0" smtClean="0"/>
              <a:t>اساليب التنبؤ بالطلب المتوقع</a:t>
            </a:r>
          </a:p>
          <a:p>
            <a:pPr algn="ctr"/>
            <a:endParaRPr lang="ar-SA" dirty="0"/>
          </a:p>
          <a:p>
            <a:pPr algn="ctr"/>
            <a:r>
              <a:rPr lang="ar-SA" sz="3200" dirty="0" smtClean="0"/>
              <a:t>( 2 )</a:t>
            </a:r>
            <a:endParaRPr lang="en-US" sz="3200" dirty="0"/>
          </a:p>
        </p:txBody>
      </p:sp>
    </p:spTree>
    <p:extLst>
      <p:ext uri="{BB962C8B-B14F-4D97-AF65-F5344CB8AC3E}">
        <p14:creationId xmlns:p14="http://schemas.microsoft.com/office/powerpoint/2010/main" val="2565803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style>
          <a:lnRef idx="1">
            <a:schemeClr val="accent5"/>
          </a:lnRef>
          <a:fillRef idx="2">
            <a:schemeClr val="accent5"/>
          </a:fillRef>
          <a:effectRef idx="1">
            <a:schemeClr val="accent5"/>
          </a:effectRef>
          <a:fontRef idx="minor">
            <a:schemeClr val="dk1"/>
          </a:fontRef>
        </p:style>
        <p:txBody>
          <a:bodyPr/>
          <a:lstStyle/>
          <a:p>
            <a:pPr marL="0" indent="0" algn="r">
              <a:buNone/>
            </a:pPr>
            <a:endParaRPr lang="ar-SA" sz="2800" dirty="0" smtClean="0"/>
          </a:p>
          <a:p>
            <a:pPr marL="0" indent="0" algn="r">
              <a:buNone/>
            </a:pPr>
            <a:endParaRPr lang="ar-SA" sz="2800" dirty="0"/>
          </a:p>
          <a:p>
            <a:pPr marL="0" indent="0" algn="r">
              <a:buNone/>
            </a:pPr>
            <a:r>
              <a:rPr lang="ar-SA" sz="2800" dirty="0" smtClean="0"/>
              <a:t>2/ اسلوب الإرتباط :</a:t>
            </a:r>
          </a:p>
          <a:p>
            <a:pPr marL="0" indent="0" algn="r">
              <a:buNone/>
            </a:pPr>
            <a:r>
              <a:rPr lang="ar-SA" sz="2400" dirty="0" smtClean="0"/>
              <a:t>يعرف الإرتباط بأنه مقياس لدرجة استجابة التغير في أحد المتغيرات للتغير في متغير اخر. ويهدف الى تحديد اتجاه وقوة العلاقة بين الطلب من ناحية وكل محدد من محدداتة من ناحية اخرى . وتتراوح قيمة معامل الارتباط بين ( +1 ن -1) فإذا كانت قيمة معامل الإرتباط (+1) فهذا يعني أن الإرتباط بين المتغيرين طردي وان هذا الإرتباط تام أما إذا كانت قيمة معامل الإرتباط (-1) فهذا يعني أن الإرتباط بين المتغيرين عكسي تام . وكلما اقتربت قيمة معامل الإرتباط من الواحد كلما زادت قوة العلاقة بين المتغيرين والعكس وينعدم الإرتباط تماماً عندما تكون قيمة معامل الإرتباط مساوية للصفر .    </a:t>
            </a:r>
            <a:endParaRPr lang="en-US" sz="2400" dirty="0" smtClean="0"/>
          </a:p>
          <a:p>
            <a:pPr marL="0" indent="0" algn="r">
              <a:buNone/>
            </a:pPr>
            <a:endParaRPr lang="en-US" dirty="0"/>
          </a:p>
        </p:txBody>
      </p:sp>
    </p:spTree>
    <p:extLst>
      <p:ext uri="{BB962C8B-B14F-4D97-AF65-F5344CB8AC3E}">
        <p14:creationId xmlns:p14="http://schemas.microsoft.com/office/powerpoint/2010/main" val="35276978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248400"/>
          </a:xfrm>
        </p:spPr>
        <p:style>
          <a:lnRef idx="1">
            <a:schemeClr val="accent5"/>
          </a:lnRef>
          <a:fillRef idx="2">
            <a:schemeClr val="accent5"/>
          </a:fillRef>
          <a:effectRef idx="1">
            <a:schemeClr val="accent5"/>
          </a:effectRef>
          <a:fontRef idx="minor">
            <a:schemeClr val="dk1"/>
          </a:fontRef>
        </p:style>
        <p:txBody>
          <a:bodyPr>
            <a:normAutofit/>
          </a:bodyPr>
          <a:lstStyle/>
          <a:p>
            <a:pPr marL="0" indent="0" algn="r">
              <a:buNone/>
            </a:pPr>
            <a:endParaRPr lang="ar-SA" sz="2400" dirty="0" smtClean="0"/>
          </a:p>
          <a:p>
            <a:pPr marL="0" indent="0" algn="r">
              <a:buNone/>
            </a:pPr>
            <a:r>
              <a:rPr lang="ar-SA" sz="2400" dirty="0" smtClean="0"/>
              <a:t>1/ معامل الإرتباط البسيط :</a:t>
            </a:r>
          </a:p>
          <a:p>
            <a:pPr marL="0" indent="0" algn="r">
              <a:buNone/>
            </a:pPr>
            <a:r>
              <a:rPr lang="ar-SA" sz="2400" dirty="0" smtClean="0"/>
              <a:t>يعتبر احد المقايس الهامة لقياس قوة وإتجاه العلاقة بين النتغيرات الكمية.</a:t>
            </a:r>
          </a:p>
          <a:p>
            <a:pPr marL="0" indent="0" algn="r">
              <a:buNone/>
            </a:pPr>
            <a:r>
              <a:rPr lang="ar-SA" sz="2400" dirty="0" smtClean="0"/>
              <a:t>ويمكن حساب معامل الإرتباط البسيط بين المبيعات وسعر السلعة مثلاً استناداً إلى المعادلة التالية :</a:t>
            </a:r>
            <a:endParaRPr lang="en-US" sz="2400" dirty="0" smtClean="0"/>
          </a:p>
          <a:p>
            <a:pPr marL="0" indent="0" algn="r">
              <a:buNone/>
            </a:pPr>
            <a:r>
              <a:rPr lang="ar-SA" sz="2400" dirty="0" smtClean="0"/>
              <a:t>                       م  =</a:t>
            </a:r>
            <a:endParaRPr lang="en-US" sz="2400" dirty="0"/>
          </a:p>
          <a:p>
            <a:pPr marL="0" indent="0" algn="r">
              <a:buNone/>
            </a:pPr>
            <a:r>
              <a:rPr lang="ar-SA" sz="2400" dirty="0" smtClean="0"/>
              <a:t>حيث :</a:t>
            </a:r>
          </a:p>
          <a:p>
            <a:pPr marL="0" indent="0" algn="r">
              <a:buNone/>
            </a:pPr>
            <a:r>
              <a:rPr lang="ar-SA" sz="2400" dirty="0" smtClean="0"/>
              <a:t>مج س ر ص ر = حاصل ضرب انحرافات قيم المتغير ص عن الوسط الحسابي </a:t>
            </a:r>
          </a:p>
          <a:p>
            <a:pPr marL="0" indent="0" algn="r">
              <a:buNone/>
            </a:pPr>
            <a:r>
              <a:rPr lang="ar-SA" sz="2400" dirty="0" smtClean="0"/>
              <a:t>وانحرافات قيم المتغيرالمستقل س عن الوسط الحسابي لقيم هذا المتغير </a:t>
            </a:r>
          </a:p>
          <a:p>
            <a:pPr marL="0" indent="0" algn="r">
              <a:buNone/>
            </a:pPr>
            <a:r>
              <a:rPr lang="ar-SA" sz="2400" dirty="0" smtClean="0"/>
              <a:t>ن = عدد المشاهدات للمتغيرين س، س ن </a:t>
            </a:r>
          </a:p>
          <a:p>
            <a:pPr marL="0" indent="0" algn="r">
              <a:buNone/>
            </a:pPr>
            <a:r>
              <a:rPr lang="ar-SA" sz="2400" dirty="0" smtClean="0"/>
              <a:t>ع س = الإنحراف المعياري للمتغير س </a:t>
            </a:r>
          </a:p>
          <a:p>
            <a:pPr marL="0" indent="0" algn="r">
              <a:buNone/>
            </a:pPr>
            <a:r>
              <a:rPr lang="ar-SA" sz="2400" dirty="0" smtClean="0"/>
              <a:t>ع ص = الإنحراف المعياري للمتغير ص</a:t>
            </a:r>
          </a:p>
          <a:p>
            <a:pPr marL="0" indent="0" algn="r">
              <a:buNone/>
            </a:pPr>
            <a:endParaRPr lang="ar-SA" sz="2400" dirty="0"/>
          </a:p>
          <a:p>
            <a:pPr marL="0" indent="0" algn="r">
              <a:buNone/>
            </a:pPr>
            <a:r>
              <a:rPr lang="ar-SA" sz="2400" dirty="0" smtClean="0"/>
              <a:t>  </a:t>
            </a:r>
            <a:endParaRPr lang="ar-SA" sz="2400" dirty="0"/>
          </a:p>
          <a:p>
            <a:pPr marL="0" indent="0" algn="r">
              <a:buNone/>
            </a:pPr>
            <a:endParaRPr lang="ar-SA" sz="2400" dirty="0" smtClean="0"/>
          </a:p>
          <a:p>
            <a:pPr marL="0" indent="0" algn="r">
              <a:buNone/>
            </a:pPr>
            <a:endParaRPr lang="en-US" sz="2400" dirty="0"/>
          </a:p>
        </p:txBody>
      </p:sp>
      <p:sp>
        <p:nvSpPr>
          <p:cNvPr id="4" name="TextBox 3"/>
          <p:cNvSpPr txBox="1"/>
          <p:nvPr/>
        </p:nvSpPr>
        <p:spPr>
          <a:xfrm>
            <a:off x="4724400" y="2153484"/>
            <a:ext cx="1321196" cy="369332"/>
          </a:xfrm>
          <a:prstGeom prst="rect">
            <a:avLst/>
          </a:prstGeom>
          <a:noFill/>
        </p:spPr>
        <p:txBody>
          <a:bodyPr wrap="none" rtlCol="0">
            <a:spAutoFit/>
          </a:bodyPr>
          <a:lstStyle/>
          <a:p>
            <a:r>
              <a:rPr lang="ar-SA" dirty="0" smtClean="0"/>
              <a:t>مح س ر ص ر</a:t>
            </a:r>
            <a:endParaRPr lang="en-US" dirty="0"/>
          </a:p>
        </p:txBody>
      </p:sp>
      <p:cxnSp>
        <p:nvCxnSpPr>
          <p:cNvPr id="6" name="Straight Connector 5"/>
          <p:cNvCxnSpPr/>
          <p:nvPr/>
        </p:nvCxnSpPr>
        <p:spPr>
          <a:xfrm flipH="1">
            <a:off x="4724400" y="2514117"/>
            <a:ext cx="1321196" cy="0"/>
          </a:xfrm>
          <a:prstGeom prst="line">
            <a:avLst/>
          </a:prstGeom>
        </p:spPr>
        <p:style>
          <a:lnRef idx="1">
            <a:schemeClr val="dk1"/>
          </a:lnRef>
          <a:fillRef idx="0">
            <a:schemeClr val="dk1"/>
          </a:fillRef>
          <a:effectRef idx="0">
            <a:schemeClr val="dk1"/>
          </a:effectRef>
          <a:fontRef idx="minor">
            <a:schemeClr val="tx1"/>
          </a:fontRef>
        </p:style>
      </p:cxnSp>
      <p:sp>
        <p:nvSpPr>
          <p:cNvPr id="7" name="TextBox 6"/>
          <p:cNvSpPr txBox="1"/>
          <p:nvPr/>
        </p:nvSpPr>
        <p:spPr>
          <a:xfrm>
            <a:off x="4854244" y="2522816"/>
            <a:ext cx="1255472" cy="369332"/>
          </a:xfrm>
          <a:prstGeom prst="rect">
            <a:avLst/>
          </a:prstGeom>
          <a:noFill/>
        </p:spPr>
        <p:txBody>
          <a:bodyPr wrap="none" rtlCol="0">
            <a:spAutoFit/>
          </a:bodyPr>
          <a:lstStyle/>
          <a:p>
            <a:r>
              <a:rPr lang="ar-SA" dirty="0" smtClean="0"/>
              <a:t>ن ع س ع ص</a:t>
            </a:r>
            <a:endParaRPr lang="en-US" dirty="0"/>
          </a:p>
        </p:txBody>
      </p:sp>
    </p:spTree>
    <p:extLst>
      <p:ext uri="{BB962C8B-B14F-4D97-AF65-F5344CB8AC3E}">
        <p14:creationId xmlns:p14="http://schemas.microsoft.com/office/powerpoint/2010/main" val="36181624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799" y="914400"/>
            <a:ext cx="8676586" cy="5638800"/>
          </a:xfrm>
        </p:spPr>
        <p:style>
          <a:lnRef idx="1">
            <a:schemeClr val="accent5"/>
          </a:lnRef>
          <a:fillRef idx="2">
            <a:schemeClr val="accent5"/>
          </a:fillRef>
          <a:effectRef idx="1">
            <a:schemeClr val="accent5"/>
          </a:effectRef>
          <a:fontRef idx="minor">
            <a:schemeClr val="dk1"/>
          </a:fontRef>
        </p:style>
        <p:txBody>
          <a:bodyPr/>
          <a:lstStyle/>
          <a:p>
            <a:pPr marL="0" indent="0" algn="r">
              <a:buNone/>
            </a:pPr>
            <a:endParaRPr lang="ar-SA" dirty="0" smtClean="0"/>
          </a:p>
          <a:p>
            <a:pPr marL="0" indent="0" algn="r">
              <a:buNone/>
            </a:pPr>
            <a:r>
              <a:rPr lang="ar-SA" sz="2400" dirty="0" smtClean="0"/>
              <a:t>م = -1            إرتباط عكسي تام</a:t>
            </a:r>
          </a:p>
          <a:p>
            <a:pPr marL="0" indent="0" algn="r">
              <a:buNone/>
            </a:pPr>
            <a:endParaRPr lang="en-US" sz="2400" dirty="0"/>
          </a:p>
        </p:txBody>
      </p:sp>
      <mc:AlternateContent xmlns:mc="http://schemas.openxmlformats.org/markup-compatibility/2006" xmlns:a14="http://schemas.microsoft.com/office/drawing/2010/main">
        <mc:Choice Requires="a14">
          <p:sp>
            <p:nvSpPr>
              <p:cNvPr id="4" name="TextBox 3"/>
              <p:cNvSpPr txBox="1"/>
              <p:nvPr/>
            </p:nvSpPr>
            <p:spPr>
              <a:xfrm>
                <a:off x="7841073" y="2895600"/>
                <a:ext cx="1208985" cy="614014"/>
              </a:xfrm>
              <a:prstGeom prst="rect">
                <a:avLst/>
              </a:prstGeom>
              <a:noFill/>
            </p:spPr>
            <p:txBody>
              <a:bodyPr wrap="none" rtlCol="0">
                <a:spAutoFit/>
              </a:bodyPr>
              <a:lstStyle/>
              <a:p>
                <a:r>
                  <a:rPr lang="ar-SA" sz="2400" dirty="0" smtClean="0"/>
                  <a:t>م </a:t>
                </a:r>
                <a14:m>
                  <m:oMath xmlns:m="http://schemas.openxmlformats.org/officeDocument/2006/math">
                    <m:r>
                      <a:rPr lang="ar-SA" sz="2400" b="0" i="0" smtClean="0">
                        <a:latin typeface="Cambria Math"/>
                        <a:ea typeface="Cambria Math"/>
                      </a:rPr>
                      <m:t> </m:t>
                    </m:r>
                    <m:r>
                      <a:rPr lang="ar-SA" sz="2400" i="1" smtClean="0">
                        <a:latin typeface="Cambria Math"/>
                        <a:ea typeface="Cambria Math"/>
                      </a:rPr>
                      <m:t>&lt;</m:t>
                    </m:r>
                  </m:oMath>
                </a14:m>
                <a:r>
                  <a:rPr lang="ar-SA" sz="2400" dirty="0" smtClean="0"/>
                  <a:t> </a:t>
                </a:r>
                <a14:m>
                  <m:oMath xmlns:m="http://schemas.openxmlformats.org/officeDocument/2006/math">
                    <m:f>
                      <m:fPr>
                        <m:ctrlPr>
                          <a:rPr lang="ar-SA" sz="2400" i="1" dirty="0" smtClean="0">
                            <a:latin typeface="Cambria Math"/>
                          </a:rPr>
                        </m:ctrlPr>
                      </m:fPr>
                      <m:num>
                        <m:r>
                          <a:rPr lang="ar-SA" sz="2400" b="0" i="1" dirty="0" smtClean="0">
                            <a:latin typeface="Cambria Math"/>
                          </a:rPr>
                          <m:t>1</m:t>
                        </m:r>
                      </m:num>
                      <m:den>
                        <m:r>
                          <a:rPr lang="ar-SA" sz="2400" b="0" i="1" dirty="0" smtClean="0">
                            <a:latin typeface="Cambria Math"/>
                          </a:rPr>
                          <m:t>2</m:t>
                        </m:r>
                        <m:r>
                          <a:rPr lang="ar-SA" sz="2400" b="0" i="1" dirty="0" smtClean="0">
                            <a:latin typeface="Cambria Math"/>
                          </a:rPr>
                          <m:t> </m:t>
                        </m:r>
                      </m:den>
                    </m:f>
                  </m:oMath>
                </a14:m>
                <a:r>
                  <a:rPr lang="ar-SA" sz="2400" dirty="0" smtClean="0"/>
                  <a:t> - </a:t>
                </a:r>
                <a:endParaRPr lang="en-US" sz="2400" dirty="0"/>
              </a:p>
            </p:txBody>
          </p:sp>
        </mc:Choice>
        <mc:Fallback xmlns="">
          <p:sp>
            <p:nvSpPr>
              <p:cNvPr id="4" name="TextBox 3"/>
              <p:cNvSpPr txBox="1">
                <a:spLocks noRot="1" noChangeAspect="1" noMove="1" noResize="1" noEditPoints="1" noAdjustHandles="1" noChangeArrowheads="1" noChangeShapeType="1" noTextEdit="1"/>
              </p:cNvSpPr>
              <p:nvPr/>
            </p:nvSpPr>
            <p:spPr>
              <a:xfrm>
                <a:off x="7841073" y="2895600"/>
                <a:ext cx="1208985" cy="614014"/>
              </a:xfrm>
              <a:prstGeom prst="rect">
                <a:avLst/>
              </a:prstGeom>
              <a:blipFill rotWithShape="1">
                <a:blip r:embed="rId2"/>
                <a:stretch>
                  <a:fillRect l="-8040" r="-12060" b="-9901"/>
                </a:stretch>
              </a:blipFill>
            </p:spPr>
            <p:txBody>
              <a:bodyPr/>
              <a:lstStyle/>
              <a:p>
                <a:r>
                  <a:rPr lang="en-US">
                    <a:noFill/>
                  </a:rPr>
                  <a:t> </a:t>
                </a:r>
              </a:p>
            </p:txBody>
          </p:sp>
        </mc:Fallback>
      </mc:AlternateContent>
      <p:sp>
        <p:nvSpPr>
          <p:cNvPr id="5" name="TextBox 4"/>
          <p:cNvSpPr txBox="1"/>
          <p:nvPr/>
        </p:nvSpPr>
        <p:spPr>
          <a:xfrm>
            <a:off x="7959439" y="3789470"/>
            <a:ext cx="989373" cy="461665"/>
          </a:xfrm>
          <a:prstGeom prst="rect">
            <a:avLst/>
          </a:prstGeom>
          <a:noFill/>
        </p:spPr>
        <p:txBody>
          <a:bodyPr wrap="none" rtlCol="0">
            <a:spAutoFit/>
          </a:bodyPr>
          <a:lstStyle/>
          <a:p>
            <a:r>
              <a:rPr lang="ar-SA" sz="2400" dirty="0" smtClean="0"/>
              <a:t>م = +1</a:t>
            </a:r>
            <a:endParaRPr lang="en-US" sz="2400" dirty="0"/>
          </a:p>
        </p:txBody>
      </p:sp>
      <mc:AlternateContent xmlns:mc="http://schemas.openxmlformats.org/markup-compatibility/2006" xmlns:a14="http://schemas.microsoft.com/office/drawing/2010/main">
        <mc:Choice Requires="a14">
          <p:sp>
            <p:nvSpPr>
              <p:cNvPr id="6" name="TextBox 5"/>
              <p:cNvSpPr txBox="1"/>
              <p:nvPr/>
            </p:nvSpPr>
            <p:spPr>
              <a:xfrm>
                <a:off x="7959439" y="2113212"/>
                <a:ext cx="972254" cy="613886"/>
              </a:xfrm>
              <a:prstGeom prst="rect">
                <a:avLst/>
              </a:prstGeom>
              <a:noFill/>
            </p:spPr>
            <p:txBody>
              <a:bodyPr wrap="none" rtlCol="0">
                <a:spAutoFit/>
              </a:bodyPr>
              <a:lstStyle/>
              <a:p>
                <a:r>
                  <a:rPr lang="ar-SA" sz="2400" dirty="0" smtClean="0"/>
                  <a:t> م </a:t>
                </a:r>
                <a14:m>
                  <m:oMath xmlns:m="http://schemas.openxmlformats.org/officeDocument/2006/math">
                    <m:r>
                      <a:rPr lang="ar-SA" sz="2400" i="1" smtClean="0">
                        <a:latin typeface="Cambria Math"/>
                        <a:ea typeface="Cambria Math"/>
                      </a:rPr>
                      <m:t>&lt;</m:t>
                    </m:r>
                    <m:r>
                      <a:rPr lang="ar-SA" sz="2400" b="0" i="1" smtClean="0">
                        <a:latin typeface="Cambria Math"/>
                        <a:ea typeface="Cambria Math"/>
                      </a:rPr>
                      <m:t> </m:t>
                    </m:r>
                    <m:f>
                      <m:fPr>
                        <m:ctrlPr>
                          <a:rPr lang="ar-SA" sz="2400" b="0" i="1" smtClean="0">
                            <a:latin typeface="Cambria Math"/>
                            <a:ea typeface="Cambria Math"/>
                          </a:rPr>
                        </m:ctrlPr>
                      </m:fPr>
                      <m:num>
                        <m:r>
                          <a:rPr lang="ar-SA" sz="2400" b="0" i="1" smtClean="0">
                            <a:latin typeface="Cambria Math"/>
                            <a:ea typeface="Cambria Math"/>
                          </a:rPr>
                          <m:t>1</m:t>
                        </m:r>
                      </m:num>
                      <m:den>
                        <m:r>
                          <a:rPr lang="ar-SA" sz="2400" b="0" i="1" smtClean="0">
                            <a:latin typeface="Cambria Math"/>
                            <a:ea typeface="Cambria Math"/>
                          </a:rPr>
                          <m:t>2</m:t>
                        </m:r>
                      </m:den>
                    </m:f>
                  </m:oMath>
                </a14:m>
                <a:endParaRPr lang="en-US" sz="2400" dirty="0"/>
              </a:p>
            </p:txBody>
          </p:sp>
        </mc:Choice>
        <mc:Fallback xmlns="">
          <p:sp>
            <p:nvSpPr>
              <p:cNvPr id="6" name="TextBox 5"/>
              <p:cNvSpPr txBox="1">
                <a:spLocks noRot="1" noChangeAspect="1" noMove="1" noResize="1" noEditPoints="1" noAdjustHandles="1" noChangeArrowheads="1" noChangeShapeType="1" noTextEdit="1"/>
              </p:cNvSpPr>
              <p:nvPr/>
            </p:nvSpPr>
            <p:spPr>
              <a:xfrm>
                <a:off x="7959439" y="2113212"/>
                <a:ext cx="972254" cy="613886"/>
              </a:xfrm>
              <a:prstGeom prst="rect">
                <a:avLst/>
              </a:prstGeom>
              <a:blipFill rotWithShape="1">
                <a:blip r:embed="rId3"/>
                <a:stretch>
                  <a:fillRect l="-10692" r="-15723" b="-11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7757787" y="4323628"/>
                <a:ext cx="1304075" cy="613886"/>
              </a:xfrm>
              <a:prstGeom prst="rect">
                <a:avLst/>
              </a:prstGeom>
              <a:noFill/>
            </p:spPr>
            <p:txBody>
              <a:bodyPr wrap="none" rtlCol="0">
                <a:spAutoFit/>
              </a:bodyPr>
              <a:lstStyle/>
              <a:p>
                <a:r>
                  <a:rPr lang="ar-SA" sz="2400" dirty="0" smtClean="0"/>
                  <a:t>م </a:t>
                </a:r>
                <a14:m>
                  <m:oMath xmlns:m="http://schemas.openxmlformats.org/officeDocument/2006/math">
                    <m:r>
                      <a:rPr lang="ar-SA" sz="2400" b="0" i="0" smtClean="0">
                        <a:latin typeface="Cambria Math"/>
                        <a:ea typeface="Cambria Math"/>
                      </a:rPr>
                      <m:t> </m:t>
                    </m:r>
                    <m:r>
                      <a:rPr lang="ar-SA" sz="2400" i="1" smtClean="0">
                        <a:latin typeface="Cambria Math"/>
                        <a:ea typeface="Cambria Math"/>
                      </a:rPr>
                      <m:t>&gt;</m:t>
                    </m:r>
                    <m:r>
                      <a:rPr lang="ar-SA" sz="2400" b="0" i="1" smtClean="0">
                        <a:latin typeface="Cambria Math"/>
                        <a:ea typeface="Cambria Math"/>
                      </a:rPr>
                      <m:t> </m:t>
                    </m:r>
                    <m:f>
                      <m:fPr>
                        <m:ctrlPr>
                          <a:rPr lang="ar-SA" sz="2400" b="0" i="1" smtClean="0">
                            <a:latin typeface="Cambria Math"/>
                            <a:ea typeface="Cambria Math"/>
                          </a:rPr>
                        </m:ctrlPr>
                      </m:fPr>
                      <m:num>
                        <m:r>
                          <a:rPr lang="ar-SA" sz="2400" b="0" i="1" smtClean="0">
                            <a:latin typeface="Cambria Math"/>
                            <a:ea typeface="Cambria Math"/>
                          </a:rPr>
                          <m:t>1</m:t>
                        </m:r>
                      </m:num>
                      <m:den>
                        <m:r>
                          <a:rPr lang="ar-SA" sz="2400" b="0" i="1" smtClean="0">
                            <a:latin typeface="Cambria Math"/>
                            <a:ea typeface="Cambria Math"/>
                          </a:rPr>
                          <m:t>2</m:t>
                        </m:r>
                      </m:den>
                    </m:f>
                  </m:oMath>
                </a14:m>
                <a:r>
                  <a:rPr lang="ar-SA" sz="2400" dirty="0" smtClean="0"/>
                  <a:t> + </a:t>
                </a:r>
                <a:endParaRPr lang="en-US" sz="2400" dirty="0"/>
              </a:p>
            </p:txBody>
          </p:sp>
        </mc:Choice>
        <mc:Fallback xmlns="">
          <p:sp>
            <p:nvSpPr>
              <p:cNvPr id="7" name="TextBox 6"/>
              <p:cNvSpPr txBox="1">
                <a:spLocks noRot="1" noChangeAspect="1" noMove="1" noResize="1" noEditPoints="1" noAdjustHandles="1" noChangeArrowheads="1" noChangeShapeType="1" noTextEdit="1"/>
              </p:cNvSpPr>
              <p:nvPr/>
            </p:nvSpPr>
            <p:spPr>
              <a:xfrm>
                <a:off x="7757787" y="4323628"/>
                <a:ext cx="1304075" cy="613886"/>
              </a:xfrm>
              <a:prstGeom prst="rect">
                <a:avLst/>
              </a:prstGeom>
              <a:blipFill rotWithShape="1">
                <a:blip r:embed="rId4"/>
                <a:stretch>
                  <a:fillRect l="-7944" r="-10748" b="-990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7841073" y="5019979"/>
                <a:ext cx="1184940" cy="613886"/>
              </a:xfrm>
              <a:prstGeom prst="rect">
                <a:avLst/>
              </a:prstGeom>
              <a:noFill/>
            </p:spPr>
            <p:txBody>
              <a:bodyPr wrap="none" rtlCol="0">
                <a:spAutoFit/>
              </a:bodyPr>
              <a:lstStyle/>
              <a:p>
                <a:r>
                  <a:rPr lang="ar-SA" sz="2400" dirty="0" smtClean="0"/>
                  <a:t> م</a:t>
                </a:r>
                <a14:m>
                  <m:oMath xmlns:m="http://schemas.openxmlformats.org/officeDocument/2006/math">
                    <m:r>
                      <a:rPr lang="ar-SA" sz="2400" i="1" smtClean="0">
                        <a:latin typeface="Cambria Math"/>
                        <a:ea typeface="Cambria Math"/>
                      </a:rPr>
                      <m:t>&lt;</m:t>
                    </m:r>
                    <m:r>
                      <a:rPr lang="ar-SA" sz="2400" b="0" i="1" smtClean="0">
                        <a:latin typeface="Cambria Math"/>
                        <a:ea typeface="Cambria Math"/>
                      </a:rPr>
                      <m:t> </m:t>
                    </m:r>
                    <m:f>
                      <m:fPr>
                        <m:ctrlPr>
                          <a:rPr lang="ar-SA" sz="2400" b="0" i="1" smtClean="0">
                            <a:latin typeface="Cambria Math"/>
                            <a:ea typeface="Cambria Math"/>
                          </a:rPr>
                        </m:ctrlPr>
                      </m:fPr>
                      <m:num>
                        <m:r>
                          <a:rPr lang="ar-SA" sz="2400" b="0" i="1" smtClean="0">
                            <a:latin typeface="Cambria Math"/>
                            <a:ea typeface="Cambria Math"/>
                          </a:rPr>
                          <m:t>1</m:t>
                        </m:r>
                      </m:num>
                      <m:den>
                        <m:r>
                          <a:rPr lang="ar-SA" sz="2400" b="0" i="1" smtClean="0">
                            <a:latin typeface="Cambria Math"/>
                            <a:ea typeface="Cambria Math"/>
                          </a:rPr>
                          <m:t>2</m:t>
                        </m:r>
                      </m:den>
                    </m:f>
                    <m:r>
                      <a:rPr lang="ar-SA" sz="2400" b="0" i="1" smtClean="0">
                        <a:latin typeface="Cambria Math"/>
                        <a:ea typeface="Cambria Math"/>
                      </a:rPr>
                      <m:t>+</m:t>
                    </m:r>
                  </m:oMath>
                </a14:m>
                <a:endParaRPr lang="en-US" sz="2400" dirty="0"/>
              </a:p>
            </p:txBody>
          </p:sp>
        </mc:Choice>
        <mc:Fallback xmlns="">
          <p:sp>
            <p:nvSpPr>
              <p:cNvPr id="8" name="TextBox 7"/>
              <p:cNvSpPr txBox="1">
                <a:spLocks noRot="1" noChangeAspect="1" noMove="1" noResize="1" noEditPoints="1" noAdjustHandles="1" noChangeArrowheads="1" noChangeShapeType="1" noTextEdit="1"/>
              </p:cNvSpPr>
              <p:nvPr/>
            </p:nvSpPr>
            <p:spPr>
              <a:xfrm>
                <a:off x="7841073" y="5019979"/>
                <a:ext cx="1184940" cy="613886"/>
              </a:xfrm>
              <a:prstGeom prst="rect">
                <a:avLst/>
              </a:prstGeom>
              <a:blipFill rotWithShape="1">
                <a:blip r:embed="rId5"/>
                <a:stretch>
                  <a:fillRect l="-8205" r="-12821" b="-9901"/>
                </a:stretch>
              </a:blipFill>
            </p:spPr>
            <p:txBody>
              <a:bodyPr/>
              <a:lstStyle/>
              <a:p>
                <a:r>
                  <a:rPr lang="en-US">
                    <a:noFill/>
                  </a:rPr>
                  <a:t> </a:t>
                </a:r>
              </a:p>
            </p:txBody>
          </p:sp>
        </mc:Fallback>
      </mc:AlternateContent>
      <p:sp>
        <p:nvSpPr>
          <p:cNvPr id="9" name="TextBox 8"/>
          <p:cNvSpPr txBox="1"/>
          <p:nvPr/>
        </p:nvSpPr>
        <p:spPr>
          <a:xfrm>
            <a:off x="8138975" y="5943600"/>
            <a:ext cx="809837" cy="461665"/>
          </a:xfrm>
          <a:prstGeom prst="rect">
            <a:avLst/>
          </a:prstGeom>
          <a:noFill/>
        </p:spPr>
        <p:txBody>
          <a:bodyPr wrap="none" rtlCol="0">
            <a:spAutoFit/>
          </a:bodyPr>
          <a:lstStyle/>
          <a:p>
            <a:r>
              <a:rPr lang="ar-SA" sz="2400" dirty="0" smtClean="0"/>
              <a:t>م = 0</a:t>
            </a:r>
            <a:endParaRPr lang="en-US" sz="2400" dirty="0"/>
          </a:p>
        </p:txBody>
      </p:sp>
      <p:sp>
        <p:nvSpPr>
          <p:cNvPr id="10" name="TextBox 9"/>
          <p:cNvSpPr txBox="1"/>
          <p:nvPr/>
        </p:nvSpPr>
        <p:spPr>
          <a:xfrm>
            <a:off x="5334000" y="2113211"/>
            <a:ext cx="2010487" cy="461665"/>
          </a:xfrm>
          <a:prstGeom prst="rect">
            <a:avLst/>
          </a:prstGeom>
          <a:noFill/>
        </p:spPr>
        <p:txBody>
          <a:bodyPr wrap="none" rtlCol="0">
            <a:spAutoFit/>
          </a:bodyPr>
          <a:lstStyle/>
          <a:p>
            <a:r>
              <a:rPr lang="ar-SA" sz="2400" dirty="0" smtClean="0"/>
              <a:t>ارتباط عكسي قوي</a:t>
            </a:r>
            <a:endParaRPr lang="en-US" sz="2400" dirty="0"/>
          </a:p>
        </p:txBody>
      </p:sp>
      <p:sp>
        <p:nvSpPr>
          <p:cNvPr id="11" name="TextBox 10"/>
          <p:cNvSpPr txBox="1"/>
          <p:nvPr/>
        </p:nvSpPr>
        <p:spPr>
          <a:xfrm>
            <a:off x="5148051" y="2878777"/>
            <a:ext cx="2382383" cy="461665"/>
          </a:xfrm>
          <a:prstGeom prst="rect">
            <a:avLst/>
          </a:prstGeom>
          <a:noFill/>
        </p:spPr>
        <p:txBody>
          <a:bodyPr wrap="none" rtlCol="0">
            <a:spAutoFit/>
          </a:bodyPr>
          <a:lstStyle/>
          <a:p>
            <a:r>
              <a:rPr lang="ar-SA" sz="2400" dirty="0" smtClean="0"/>
              <a:t>ارتباط عكسي ضعيف </a:t>
            </a:r>
            <a:endParaRPr lang="en-US" sz="2400" dirty="0"/>
          </a:p>
        </p:txBody>
      </p:sp>
      <p:sp>
        <p:nvSpPr>
          <p:cNvPr id="12" name="TextBox 11"/>
          <p:cNvSpPr txBox="1"/>
          <p:nvPr/>
        </p:nvSpPr>
        <p:spPr>
          <a:xfrm>
            <a:off x="5522106" y="3558637"/>
            <a:ext cx="1851789" cy="461665"/>
          </a:xfrm>
          <a:prstGeom prst="rect">
            <a:avLst/>
          </a:prstGeom>
          <a:noFill/>
        </p:spPr>
        <p:txBody>
          <a:bodyPr wrap="none" rtlCol="0">
            <a:spAutoFit/>
          </a:bodyPr>
          <a:lstStyle/>
          <a:p>
            <a:r>
              <a:rPr lang="ar-SA" sz="2400" dirty="0" smtClean="0"/>
              <a:t>ارتباط طردي تام</a:t>
            </a:r>
            <a:endParaRPr lang="en-US" sz="2400" dirty="0"/>
          </a:p>
        </p:txBody>
      </p:sp>
      <p:sp>
        <p:nvSpPr>
          <p:cNvPr id="13" name="TextBox 12"/>
          <p:cNvSpPr txBox="1"/>
          <p:nvPr/>
        </p:nvSpPr>
        <p:spPr>
          <a:xfrm>
            <a:off x="5441153" y="4323628"/>
            <a:ext cx="2013693" cy="461665"/>
          </a:xfrm>
          <a:prstGeom prst="rect">
            <a:avLst/>
          </a:prstGeom>
          <a:noFill/>
        </p:spPr>
        <p:txBody>
          <a:bodyPr wrap="none" rtlCol="0">
            <a:spAutoFit/>
          </a:bodyPr>
          <a:lstStyle/>
          <a:p>
            <a:r>
              <a:rPr lang="ar-SA" sz="2400" dirty="0" smtClean="0"/>
              <a:t>ارتباط طردي قوي</a:t>
            </a:r>
            <a:endParaRPr lang="en-US" sz="2400" dirty="0"/>
          </a:p>
        </p:txBody>
      </p:sp>
      <p:sp>
        <p:nvSpPr>
          <p:cNvPr id="14" name="TextBox 13"/>
          <p:cNvSpPr txBox="1"/>
          <p:nvPr/>
        </p:nvSpPr>
        <p:spPr>
          <a:xfrm>
            <a:off x="5229804" y="5096089"/>
            <a:ext cx="2300630" cy="461665"/>
          </a:xfrm>
          <a:prstGeom prst="rect">
            <a:avLst/>
          </a:prstGeom>
          <a:noFill/>
        </p:spPr>
        <p:txBody>
          <a:bodyPr wrap="none" rtlCol="0">
            <a:spAutoFit/>
          </a:bodyPr>
          <a:lstStyle/>
          <a:p>
            <a:r>
              <a:rPr lang="ar-SA" sz="2400" dirty="0" smtClean="0"/>
              <a:t>ارتباط طردي ضعيف</a:t>
            </a:r>
            <a:endParaRPr lang="en-US" sz="2400" dirty="0"/>
          </a:p>
        </p:txBody>
      </p:sp>
      <p:sp>
        <p:nvSpPr>
          <p:cNvPr id="15" name="TextBox 14"/>
          <p:cNvSpPr txBox="1"/>
          <p:nvPr/>
        </p:nvSpPr>
        <p:spPr>
          <a:xfrm>
            <a:off x="5682774" y="5866410"/>
            <a:ext cx="1612942" cy="461665"/>
          </a:xfrm>
          <a:prstGeom prst="rect">
            <a:avLst/>
          </a:prstGeom>
          <a:noFill/>
        </p:spPr>
        <p:txBody>
          <a:bodyPr wrap="none" rtlCol="0">
            <a:spAutoFit/>
          </a:bodyPr>
          <a:lstStyle/>
          <a:p>
            <a:r>
              <a:rPr lang="ar-SA" sz="2400" dirty="0" smtClean="0"/>
              <a:t>لا يوجد ارتباط</a:t>
            </a:r>
            <a:endParaRPr lang="en-US" sz="2400" dirty="0"/>
          </a:p>
        </p:txBody>
      </p:sp>
    </p:spTree>
    <p:extLst>
      <p:ext uri="{BB962C8B-B14F-4D97-AF65-F5344CB8AC3E}">
        <p14:creationId xmlns:p14="http://schemas.microsoft.com/office/powerpoint/2010/main" val="28762009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382000" cy="5715000"/>
          </a:xfrm>
        </p:spPr>
        <p:style>
          <a:lnRef idx="1">
            <a:schemeClr val="accent5"/>
          </a:lnRef>
          <a:fillRef idx="2">
            <a:schemeClr val="accent5"/>
          </a:fillRef>
          <a:effectRef idx="1">
            <a:schemeClr val="accent5"/>
          </a:effectRef>
          <a:fontRef idx="minor">
            <a:schemeClr val="dk1"/>
          </a:fontRef>
        </p:style>
        <p:txBody>
          <a:bodyPr>
            <a:normAutofit/>
          </a:bodyPr>
          <a:lstStyle/>
          <a:p>
            <a:pPr marL="0" indent="0" algn="r">
              <a:buNone/>
            </a:pPr>
            <a:r>
              <a:rPr lang="ar-SA" sz="2400" dirty="0" smtClean="0"/>
              <a:t>ب / معامل الإرتباط لسبيرمان (الرتبي)</a:t>
            </a:r>
          </a:p>
          <a:p>
            <a:pPr marL="0" indent="0" algn="r">
              <a:buNone/>
            </a:pPr>
            <a:r>
              <a:rPr lang="ar-SA" sz="2400" dirty="0" smtClean="0"/>
              <a:t>يعتبر معامل الإرتباط الرتبي من المقاييس الهامة لقياس اتجاه وقوة العلاقة بين المتغيرات النوعية التي تكون غير قابلة للقياس الكمي مثل اذواق المستهلكين </a:t>
            </a:r>
          </a:p>
          <a:p>
            <a:pPr marL="0" indent="0" algn="r">
              <a:buNone/>
            </a:pPr>
            <a:r>
              <a:rPr lang="ar-SA" sz="2400" dirty="0" smtClean="0"/>
              <a:t>ويمكن حساب قيمة معامل الارتباط الرتبي لسبيرمان من خلال المعادلة التالية :</a:t>
            </a:r>
          </a:p>
          <a:p>
            <a:pPr marL="0" indent="0" algn="r">
              <a:buNone/>
            </a:pPr>
            <a:endParaRPr lang="ar-SA" sz="2400" dirty="0"/>
          </a:p>
          <a:p>
            <a:pPr marL="0" indent="0" algn="r">
              <a:buNone/>
            </a:pPr>
            <a:r>
              <a:rPr lang="ar-SA" sz="2400" dirty="0" smtClean="0"/>
              <a:t>م ر = 1 – 6 مح ف2</a:t>
            </a:r>
          </a:p>
          <a:p>
            <a:pPr marL="0" indent="0" algn="r">
              <a:buNone/>
            </a:pPr>
            <a:r>
              <a:rPr lang="ar-SA" sz="2400" dirty="0"/>
              <a:t> </a:t>
            </a:r>
            <a:r>
              <a:rPr lang="ar-SA" sz="2400" dirty="0" smtClean="0"/>
              <a:t>        ن ( ن2 – 1 )</a:t>
            </a:r>
          </a:p>
          <a:p>
            <a:pPr marL="0" indent="0" algn="r">
              <a:buNone/>
            </a:pPr>
            <a:r>
              <a:rPr lang="ar-SA" sz="2400" dirty="0" smtClean="0"/>
              <a:t>حيث :</a:t>
            </a:r>
          </a:p>
          <a:p>
            <a:pPr marL="0" indent="0" algn="r">
              <a:buNone/>
            </a:pPr>
            <a:r>
              <a:rPr lang="ar-SA" sz="2400" dirty="0" smtClean="0"/>
              <a:t>ن = عدد المشاهدات</a:t>
            </a:r>
          </a:p>
          <a:p>
            <a:pPr marL="0" indent="0" algn="r">
              <a:buNone/>
            </a:pPr>
            <a:r>
              <a:rPr lang="ar-SA" sz="2400" dirty="0" smtClean="0"/>
              <a:t>ف = الفرق بين الرقم الترتيبي لكل قيمتين متقابلتين</a:t>
            </a:r>
          </a:p>
          <a:p>
            <a:pPr marL="0" indent="0" algn="r">
              <a:buNone/>
            </a:pPr>
            <a:r>
              <a:rPr lang="ar-SA" sz="2400" dirty="0" smtClean="0"/>
              <a:t>م ر = معامل الإرتباط الرتبي </a:t>
            </a:r>
            <a:endParaRPr lang="en-US" sz="2400" dirty="0"/>
          </a:p>
        </p:txBody>
      </p:sp>
      <p:cxnSp>
        <p:nvCxnSpPr>
          <p:cNvPr id="5" name="Straight Connector 4"/>
          <p:cNvCxnSpPr/>
          <p:nvPr/>
        </p:nvCxnSpPr>
        <p:spPr>
          <a:xfrm flipH="1">
            <a:off x="6496297" y="3426031"/>
            <a:ext cx="1600200" cy="0"/>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8367395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6248400"/>
          </a:xfrm>
        </p:spPr>
        <p:style>
          <a:lnRef idx="1">
            <a:schemeClr val="accent5"/>
          </a:lnRef>
          <a:fillRef idx="2">
            <a:schemeClr val="accent5"/>
          </a:fillRef>
          <a:effectRef idx="1">
            <a:schemeClr val="accent5"/>
          </a:effectRef>
          <a:fontRef idx="minor">
            <a:schemeClr val="dk1"/>
          </a:fontRef>
        </p:style>
        <p:txBody>
          <a:bodyPr>
            <a:normAutofit/>
          </a:bodyPr>
          <a:lstStyle/>
          <a:p>
            <a:pPr marL="0" indent="0" algn="r">
              <a:buNone/>
            </a:pPr>
            <a:r>
              <a:rPr lang="ar-SA" sz="2400" dirty="0" smtClean="0"/>
              <a:t>* افترض ان دراسة الجدوى التسويقية اوضحت ان الطلب على منتجات احد المشروعات المقترحة يتم من قبل مجموعتين من المستهلكين تتفاوت تفضيلاتهم بشدة </a:t>
            </a:r>
          </a:p>
          <a:p>
            <a:pPr marL="0" indent="0" algn="r">
              <a:buNone/>
            </a:pPr>
            <a:r>
              <a:rPr lang="ar-SA" sz="2400" dirty="0" smtClean="0"/>
              <a:t>تجاه مجموعات السلع التي يتم انتاجها كما هو موضح في الجدول :</a:t>
            </a:r>
          </a:p>
          <a:p>
            <a:pPr marL="0" indent="0" algn="r">
              <a:buNone/>
            </a:pPr>
            <a:endParaRPr lang="ar-SA" sz="2400" dirty="0"/>
          </a:p>
          <a:p>
            <a:pPr marL="0" indent="0" algn="r">
              <a:buNone/>
            </a:pPr>
            <a:endParaRPr lang="ar-SA" sz="2400" dirty="0" smtClean="0"/>
          </a:p>
          <a:p>
            <a:pPr marL="0" indent="0" algn="r">
              <a:buNone/>
            </a:pPr>
            <a:endParaRPr lang="ar-SA" sz="2400" dirty="0"/>
          </a:p>
          <a:p>
            <a:pPr marL="0" indent="0" algn="r">
              <a:buNone/>
            </a:pPr>
            <a:endParaRPr lang="ar-SA" sz="2400" dirty="0" smtClean="0"/>
          </a:p>
          <a:p>
            <a:pPr marL="0" indent="0" algn="r">
              <a:buNone/>
            </a:pPr>
            <a:endParaRPr lang="ar-SA" sz="2400" dirty="0"/>
          </a:p>
          <a:p>
            <a:pPr marL="0" indent="0" algn="r">
              <a:buNone/>
            </a:pPr>
            <a:endParaRPr lang="ar-SA" sz="2400" dirty="0" smtClean="0"/>
          </a:p>
          <a:p>
            <a:pPr marL="0" indent="0" algn="r">
              <a:buNone/>
            </a:pPr>
            <a:r>
              <a:rPr lang="ar-SA" sz="2400" dirty="0" smtClean="0"/>
              <a:t>المطلوب حساب معامل الإرتباط الرتبي بين المجموعة الأولى من المستهلكين والتي تمثل المستوى التعليمي والثقافي المرتفع والمجموعة الثانية تمثل المستهلكين الذين ينخفض مستواهم التعليمي والثقافي . </a:t>
            </a:r>
          </a:p>
          <a:p>
            <a:pPr marL="0" indent="0" algn="r">
              <a:buNone/>
            </a:pPr>
            <a:endParaRPr lang="ar-SA" sz="2400" dirty="0"/>
          </a:p>
          <a:p>
            <a:pPr marL="0" indent="0" algn="r">
              <a:buNone/>
            </a:pPr>
            <a:r>
              <a:rPr lang="ar-SA" sz="2400" dirty="0" smtClean="0"/>
              <a:t> </a:t>
            </a:r>
            <a:endParaRPr lang="en-US" sz="2400" dirty="0"/>
          </a:p>
        </p:txBody>
      </p:sp>
      <p:graphicFrame>
        <p:nvGraphicFramePr>
          <p:cNvPr id="4" name="Table 3"/>
          <p:cNvGraphicFramePr>
            <a:graphicFrameLocks noGrp="1"/>
          </p:cNvGraphicFramePr>
          <p:nvPr>
            <p:extLst>
              <p:ext uri="{D42A27DB-BD31-4B8C-83A1-F6EECF244321}">
                <p14:modId xmlns:p14="http://schemas.microsoft.com/office/powerpoint/2010/main" val="1647125889"/>
              </p:ext>
            </p:extLst>
          </p:nvPr>
        </p:nvGraphicFramePr>
        <p:xfrm>
          <a:off x="609600" y="1981200"/>
          <a:ext cx="7772400" cy="1854200"/>
        </p:xfrm>
        <a:graphic>
          <a:graphicData uri="http://schemas.openxmlformats.org/drawingml/2006/table">
            <a:tbl>
              <a:tblPr firstRow="1" bandRow="1">
                <a:tableStyleId>{5C22544A-7EE6-4342-B048-85BDC9FD1C3A}</a:tableStyleId>
              </a:tblPr>
              <a:tblGrid>
                <a:gridCol w="457200"/>
                <a:gridCol w="533400"/>
                <a:gridCol w="533400"/>
                <a:gridCol w="533400"/>
                <a:gridCol w="457200"/>
                <a:gridCol w="457199"/>
                <a:gridCol w="457200"/>
                <a:gridCol w="457200"/>
                <a:gridCol w="457200"/>
                <a:gridCol w="457200"/>
                <a:gridCol w="2667001"/>
                <a:gridCol w="304800"/>
              </a:tblGrid>
              <a:tr h="370840">
                <a:tc>
                  <a:txBody>
                    <a:bodyPr/>
                    <a:lstStyle/>
                    <a:p>
                      <a:r>
                        <a:rPr lang="ar-SA" dirty="0" smtClean="0"/>
                        <a:t>ي</a:t>
                      </a:r>
                      <a:endParaRPr lang="en-US" dirty="0"/>
                    </a:p>
                  </a:txBody>
                  <a:tcPr/>
                </a:tc>
                <a:tc>
                  <a:txBody>
                    <a:bodyPr/>
                    <a:lstStyle/>
                    <a:p>
                      <a:r>
                        <a:rPr lang="ar-SA" dirty="0" smtClean="0"/>
                        <a:t>ط</a:t>
                      </a:r>
                      <a:endParaRPr lang="en-US" dirty="0"/>
                    </a:p>
                  </a:txBody>
                  <a:tcPr/>
                </a:tc>
                <a:tc>
                  <a:txBody>
                    <a:bodyPr/>
                    <a:lstStyle/>
                    <a:p>
                      <a:r>
                        <a:rPr lang="ar-SA" dirty="0" smtClean="0"/>
                        <a:t>ح</a:t>
                      </a:r>
                      <a:endParaRPr lang="en-US" dirty="0"/>
                    </a:p>
                  </a:txBody>
                  <a:tcPr/>
                </a:tc>
                <a:tc>
                  <a:txBody>
                    <a:bodyPr/>
                    <a:lstStyle/>
                    <a:p>
                      <a:r>
                        <a:rPr lang="ar-SA" dirty="0" smtClean="0"/>
                        <a:t>ز</a:t>
                      </a:r>
                      <a:endParaRPr lang="en-US" dirty="0"/>
                    </a:p>
                  </a:txBody>
                  <a:tcPr/>
                </a:tc>
                <a:tc>
                  <a:txBody>
                    <a:bodyPr/>
                    <a:lstStyle/>
                    <a:p>
                      <a:r>
                        <a:rPr lang="ar-SA" dirty="0" smtClean="0"/>
                        <a:t>و</a:t>
                      </a:r>
                      <a:endParaRPr lang="en-US" dirty="0"/>
                    </a:p>
                  </a:txBody>
                  <a:tcPr/>
                </a:tc>
                <a:tc>
                  <a:txBody>
                    <a:bodyPr/>
                    <a:lstStyle/>
                    <a:p>
                      <a:r>
                        <a:rPr lang="ar-SA" dirty="0" smtClean="0"/>
                        <a:t>ه</a:t>
                      </a:r>
                      <a:endParaRPr lang="en-US" dirty="0"/>
                    </a:p>
                  </a:txBody>
                  <a:tcPr/>
                </a:tc>
                <a:tc>
                  <a:txBody>
                    <a:bodyPr/>
                    <a:lstStyle/>
                    <a:p>
                      <a:r>
                        <a:rPr lang="ar-SA" dirty="0" smtClean="0"/>
                        <a:t>د</a:t>
                      </a:r>
                      <a:endParaRPr lang="en-US" dirty="0"/>
                    </a:p>
                  </a:txBody>
                  <a:tcPr/>
                </a:tc>
                <a:tc>
                  <a:txBody>
                    <a:bodyPr/>
                    <a:lstStyle/>
                    <a:p>
                      <a:r>
                        <a:rPr lang="ar-SA" dirty="0" smtClean="0"/>
                        <a:t>ج</a:t>
                      </a:r>
                      <a:endParaRPr lang="en-US" dirty="0"/>
                    </a:p>
                  </a:txBody>
                  <a:tcPr/>
                </a:tc>
                <a:tc>
                  <a:txBody>
                    <a:bodyPr/>
                    <a:lstStyle/>
                    <a:p>
                      <a:r>
                        <a:rPr lang="ar-SA" dirty="0" smtClean="0"/>
                        <a:t>ب</a:t>
                      </a:r>
                      <a:endParaRPr lang="en-US" dirty="0"/>
                    </a:p>
                  </a:txBody>
                  <a:tcPr/>
                </a:tc>
                <a:tc>
                  <a:txBody>
                    <a:bodyPr/>
                    <a:lstStyle/>
                    <a:p>
                      <a:r>
                        <a:rPr lang="ar-SA" dirty="0" smtClean="0"/>
                        <a:t>أ</a:t>
                      </a:r>
                      <a:endParaRPr lang="en-US" dirty="0"/>
                    </a:p>
                  </a:txBody>
                  <a:tcPr/>
                </a:tc>
                <a:tc>
                  <a:txBody>
                    <a:bodyPr/>
                    <a:lstStyle/>
                    <a:p>
                      <a:pPr algn="ctr"/>
                      <a:r>
                        <a:rPr lang="ar-SA" dirty="0" smtClean="0"/>
                        <a:t>المجموعات الاسلعية</a:t>
                      </a:r>
                      <a:endParaRPr lang="en-US" dirty="0"/>
                    </a:p>
                  </a:txBody>
                  <a:tcPr/>
                </a:tc>
                <a:tc>
                  <a:txBody>
                    <a:bodyPr/>
                    <a:lstStyle/>
                    <a:p>
                      <a:r>
                        <a:rPr lang="ar-SA" dirty="0" smtClean="0"/>
                        <a:t>1</a:t>
                      </a:r>
                      <a:endParaRPr lang="en-US" dirty="0"/>
                    </a:p>
                  </a:txBody>
                  <a:tcPr/>
                </a:tc>
              </a:tr>
              <a:tr h="370840">
                <a:tc>
                  <a:txBody>
                    <a:bodyPr/>
                    <a:lstStyle/>
                    <a:p>
                      <a:r>
                        <a:rPr lang="ar-SA" dirty="0" smtClean="0"/>
                        <a:t>10</a:t>
                      </a:r>
                      <a:endParaRPr lang="en-US" dirty="0"/>
                    </a:p>
                  </a:txBody>
                  <a:tcPr/>
                </a:tc>
                <a:tc>
                  <a:txBody>
                    <a:bodyPr/>
                    <a:lstStyle/>
                    <a:p>
                      <a:r>
                        <a:rPr lang="ar-SA" dirty="0" smtClean="0"/>
                        <a:t>9</a:t>
                      </a:r>
                      <a:endParaRPr lang="en-US" dirty="0"/>
                    </a:p>
                  </a:txBody>
                  <a:tcPr/>
                </a:tc>
                <a:tc>
                  <a:txBody>
                    <a:bodyPr/>
                    <a:lstStyle/>
                    <a:p>
                      <a:r>
                        <a:rPr lang="ar-SA" dirty="0" smtClean="0"/>
                        <a:t>8</a:t>
                      </a:r>
                      <a:endParaRPr lang="en-US" dirty="0"/>
                    </a:p>
                  </a:txBody>
                  <a:tcPr/>
                </a:tc>
                <a:tc>
                  <a:txBody>
                    <a:bodyPr/>
                    <a:lstStyle/>
                    <a:p>
                      <a:r>
                        <a:rPr lang="ar-SA" dirty="0" smtClean="0"/>
                        <a:t>7</a:t>
                      </a:r>
                      <a:endParaRPr lang="en-US" dirty="0"/>
                    </a:p>
                  </a:txBody>
                  <a:tcPr/>
                </a:tc>
                <a:tc>
                  <a:txBody>
                    <a:bodyPr/>
                    <a:lstStyle/>
                    <a:p>
                      <a:r>
                        <a:rPr lang="ar-SA" dirty="0" smtClean="0"/>
                        <a:t>6</a:t>
                      </a:r>
                      <a:endParaRPr lang="en-US" dirty="0"/>
                    </a:p>
                  </a:txBody>
                  <a:tcPr/>
                </a:tc>
                <a:tc>
                  <a:txBody>
                    <a:bodyPr/>
                    <a:lstStyle/>
                    <a:p>
                      <a:r>
                        <a:rPr lang="ar-SA" dirty="0" smtClean="0"/>
                        <a:t>5</a:t>
                      </a:r>
                      <a:endParaRPr lang="en-US" dirty="0"/>
                    </a:p>
                  </a:txBody>
                  <a:tcPr/>
                </a:tc>
                <a:tc>
                  <a:txBody>
                    <a:bodyPr/>
                    <a:lstStyle/>
                    <a:p>
                      <a:r>
                        <a:rPr lang="ar-SA" dirty="0" smtClean="0"/>
                        <a:t>4</a:t>
                      </a:r>
                      <a:endParaRPr lang="en-US" dirty="0"/>
                    </a:p>
                  </a:txBody>
                  <a:tcPr/>
                </a:tc>
                <a:tc>
                  <a:txBody>
                    <a:bodyPr/>
                    <a:lstStyle/>
                    <a:p>
                      <a:r>
                        <a:rPr lang="ar-SA" dirty="0" smtClean="0"/>
                        <a:t>3</a:t>
                      </a:r>
                      <a:endParaRPr lang="en-US" dirty="0"/>
                    </a:p>
                  </a:txBody>
                  <a:tcPr/>
                </a:tc>
                <a:tc>
                  <a:txBody>
                    <a:bodyPr/>
                    <a:lstStyle/>
                    <a:p>
                      <a:r>
                        <a:rPr lang="ar-SA" dirty="0" smtClean="0"/>
                        <a:t>2</a:t>
                      </a:r>
                      <a:endParaRPr lang="en-US" dirty="0"/>
                    </a:p>
                  </a:txBody>
                  <a:tcPr/>
                </a:tc>
                <a:tc>
                  <a:txBody>
                    <a:bodyPr/>
                    <a:lstStyle/>
                    <a:p>
                      <a:r>
                        <a:rPr lang="ar-SA" dirty="0" smtClean="0"/>
                        <a:t>1</a:t>
                      </a:r>
                      <a:endParaRPr lang="en-US" dirty="0"/>
                    </a:p>
                  </a:txBody>
                  <a:tcPr/>
                </a:tc>
                <a:tc>
                  <a:txBody>
                    <a:bodyPr/>
                    <a:lstStyle/>
                    <a:p>
                      <a:pPr algn="r"/>
                      <a:r>
                        <a:rPr lang="ar-SA" dirty="0" smtClean="0"/>
                        <a:t>تفضيلات المجموعة الأولى ( أ )</a:t>
                      </a:r>
                      <a:endParaRPr lang="en-US" dirty="0"/>
                    </a:p>
                  </a:txBody>
                  <a:tcPr/>
                </a:tc>
                <a:tc>
                  <a:txBody>
                    <a:bodyPr/>
                    <a:lstStyle/>
                    <a:p>
                      <a:r>
                        <a:rPr lang="ar-SA" dirty="0" smtClean="0"/>
                        <a:t>2</a:t>
                      </a:r>
                      <a:endParaRPr lang="en-US" dirty="0"/>
                    </a:p>
                  </a:txBody>
                  <a:tcPr/>
                </a:tc>
              </a:tr>
              <a:tr h="370840">
                <a:tc>
                  <a:txBody>
                    <a:bodyPr/>
                    <a:lstStyle/>
                    <a:p>
                      <a:r>
                        <a:rPr lang="ar-SA" dirty="0" smtClean="0"/>
                        <a:t>1</a:t>
                      </a:r>
                      <a:endParaRPr lang="en-US" dirty="0"/>
                    </a:p>
                  </a:txBody>
                  <a:tcPr/>
                </a:tc>
                <a:tc>
                  <a:txBody>
                    <a:bodyPr/>
                    <a:lstStyle/>
                    <a:p>
                      <a:r>
                        <a:rPr lang="ar-SA" dirty="0" smtClean="0"/>
                        <a:t>2</a:t>
                      </a:r>
                      <a:endParaRPr lang="en-US" dirty="0"/>
                    </a:p>
                  </a:txBody>
                  <a:tcPr/>
                </a:tc>
                <a:tc>
                  <a:txBody>
                    <a:bodyPr/>
                    <a:lstStyle/>
                    <a:p>
                      <a:r>
                        <a:rPr lang="ar-SA" dirty="0" smtClean="0"/>
                        <a:t>3</a:t>
                      </a:r>
                      <a:endParaRPr lang="en-US" dirty="0"/>
                    </a:p>
                  </a:txBody>
                  <a:tcPr/>
                </a:tc>
                <a:tc>
                  <a:txBody>
                    <a:bodyPr/>
                    <a:lstStyle/>
                    <a:p>
                      <a:r>
                        <a:rPr lang="ar-SA" dirty="0" smtClean="0"/>
                        <a:t>4</a:t>
                      </a:r>
                      <a:endParaRPr lang="en-US" dirty="0"/>
                    </a:p>
                  </a:txBody>
                  <a:tcPr/>
                </a:tc>
                <a:tc>
                  <a:txBody>
                    <a:bodyPr/>
                    <a:lstStyle/>
                    <a:p>
                      <a:r>
                        <a:rPr lang="ar-SA" dirty="0" smtClean="0"/>
                        <a:t>5</a:t>
                      </a:r>
                      <a:endParaRPr lang="en-US" dirty="0"/>
                    </a:p>
                  </a:txBody>
                  <a:tcPr/>
                </a:tc>
                <a:tc>
                  <a:txBody>
                    <a:bodyPr/>
                    <a:lstStyle/>
                    <a:p>
                      <a:r>
                        <a:rPr lang="ar-SA" dirty="0" smtClean="0"/>
                        <a:t>6</a:t>
                      </a:r>
                      <a:endParaRPr lang="en-US" dirty="0"/>
                    </a:p>
                  </a:txBody>
                  <a:tcPr/>
                </a:tc>
                <a:tc>
                  <a:txBody>
                    <a:bodyPr/>
                    <a:lstStyle/>
                    <a:p>
                      <a:r>
                        <a:rPr lang="ar-SA" dirty="0" smtClean="0"/>
                        <a:t>7</a:t>
                      </a:r>
                      <a:endParaRPr lang="en-US" dirty="0"/>
                    </a:p>
                  </a:txBody>
                  <a:tcPr/>
                </a:tc>
                <a:tc>
                  <a:txBody>
                    <a:bodyPr/>
                    <a:lstStyle/>
                    <a:p>
                      <a:r>
                        <a:rPr lang="ar-SA" dirty="0" smtClean="0"/>
                        <a:t>8</a:t>
                      </a:r>
                      <a:endParaRPr lang="en-US" dirty="0"/>
                    </a:p>
                  </a:txBody>
                  <a:tcPr/>
                </a:tc>
                <a:tc>
                  <a:txBody>
                    <a:bodyPr/>
                    <a:lstStyle/>
                    <a:p>
                      <a:r>
                        <a:rPr lang="ar-SA" dirty="0" smtClean="0"/>
                        <a:t>9</a:t>
                      </a:r>
                      <a:endParaRPr lang="en-US" dirty="0"/>
                    </a:p>
                  </a:txBody>
                  <a:tcPr/>
                </a:tc>
                <a:tc>
                  <a:txBody>
                    <a:bodyPr/>
                    <a:lstStyle/>
                    <a:p>
                      <a:r>
                        <a:rPr lang="ar-SA" dirty="0" smtClean="0"/>
                        <a:t>10</a:t>
                      </a:r>
                      <a:endParaRPr lang="en-US" dirty="0"/>
                    </a:p>
                  </a:txBody>
                  <a:tcPr/>
                </a:tc>
                <a:tc>
                  <a:txBody>
                    <a:bodyPr/>
                    <a:lstStyle/>
                    <a:p>
                      <a:pPr algn="r"/>
                      <a:r>
                        <a:rPr lang="ar-SA" dirty="0" smtClean="0"/>
                        <a:t>تفضيلات المجموعة الأولى (ب)</a:t>
                      </a:r>
                    </a:p>
                  </a:txBody>
                  <a:tcPr/>
                </a:tc>
                <a:tc>
                  <a:txBody>
                    <a:bodyPr/>
                    <a:lstStyle/>
                    <a:p>
                      <a:r>
                        <a:rPr lang="ar-SA" dirty="0" smtClean="0"/>
                        <a:t>3</a:t>
                      </a:r>
                      <a:endParaRPr lang="en-US" dirty="0"/>
                    </a:p>
                  </a:txBody>
                  <a:tcPr/>
                </a:tc>
              </a:tr>
              <a:tr h="370840">
                <a:tc>
                  <a:txBody>
                    <a:bodyPr/>
                    <a:lstStyle/>
                    <a:p>
                      <a:r>
                        <a:rPr lang="ar-SA" dirty="0" smtClean="0"/>
                        <a:t>+9</a:t>
                      </a:r>
                      <a:endParaRPr lang="en-US" dirty="0"/>
                    </a:p>
                  </a:txBody>
                  <a:tcPr/>
                </a:tc>
                <a:tc>
                  <a:txBody>
                    <a:bodyPr/>
                    <a:lstStyle/>
                    <a:p>
                      <a:r>
                        <a:rPr lang="ar-SA" dirty="0" smtClean="0"/>
                        <a:t>+7</a:t>
                      </a:r>
                      <a:endParaRPr lang="en-US" dirty="0"/>
                    </a:p>
                  </a:txBody>
                  <a:tcPr/>
                </a:tc>
                <a:tc>
                  <a:txBody>
                    <a:bodyPr/>
                    <a:lstStyle/>
                    <a:p>
                      <a:r>
                        <a:rPr lang="ar-SA" dirty="0" smtClean="0"/>
                        <a:t>+5</a:t>
                      </a:r>
                      <a:endParaRPr lang="en-US" dirty="0"/>
                    </a:p>
                  </a:txBody>
                  <a:tcPr/>
                </a:tc>
                <a:tc>
                  <a:txBody>
                    <a:bodyPr/>
                    <a:lstStyle/>
                    <a:p>
                      <a:r>
                        <a:rPr lang="ar-SA" dirty="0" smtClean="0"/>
                        <a:t>+3</a:t>
                      </a:r>
                      <a:endParaRPr lang="en-US" dirty="0"/>
                    </a:p>
                  </a:txBody>
                  <a:tcPr/>
                </a:tc>
                <a:tc>
                  <a:txBody>
                    <a:bodyPr/>
                    <a:lstStyle/>
                    <a:p>
                      <a:r>
                        <a:rPr lang="ar-SA" dirty="0" smtClean="0"/>
                        <a:t>+1</a:t>
                      </a:r>
                      <a:endParaRPr lang="en-US" dirty="0"/>
                    </a:p>
                  </a:txBody>
                  <a:tcPr/>
                </a:tc>
                <a:tc>
                  <a:txBody>
                    <a:bodyPr/>
                    <a:lstStyle/>
                    <a:p>
                      <a:r>
                        <a:rPr lang="ar-SA" dirty="0" smtClean="0"/>
                        <a:t>-1</a:t>
                      </a:r>
                      <a:endParaRPr lang="en-US" dirty="0"/>
                    </a:p>
                  </a:txBody>
                  <a:tcPr/>
                </a:tc>
                <a:tc>
                  <a:txBody>
                    <a:bodyPr/>
                    <a:lstStyle/>
                    <a:p>
                      <a:r>
                        <a:rPr lang="ar-SA" dirty="0" smtClean="0"/>
                        <a:t>-3</a:t>
                      </a:r>
                      <a:endParaRPr lang="en-US" dirty="0"/>
                    </a:p>
                  </a:txBody>
                  <a:tcPr/>
                </a:tc>
                <a:tc>
                  <a:txBody>
                    <a:bodyPr/>
                    <a:lstStyle/>
                    <a:p>
                      <a:r>
                        <a:rPr lang="ar-SA" dirty="0" smtClean="0"/>
                        <a:t>-5</a:t>
                      </a:r>
                      <a:endParaRPr lang="en-US" dirty="0"/>
                    </a:p>
                  </a:txBody>
                  <a:tcPr/>
                </a:tc>
                <a:tc>
                  <a:txBody>
                    <a:bodyPr/>
                    <a:lstStyle/>
                    <a:p>
                      <a:r>
                        <a:rPr lang="ar-SA" dirty="0" smtClean="0"/>
                        <a:t>-7</a:t>
                      </a:r>
                      <a:endParaRPr lang="en-US" dirty="0"/>
                    </a:p>
                  </a:txBody>
                  <a:tcPr/>
                </a:tc>
                <a:tc>
                  <a:txBody>
                    <a:bodyPr/>
                    <a:lstStyle/>
                    <a:p>
                      <a:r>
                        <a:rPr lang="ar-SA" dirty="0" smtClean="0"/>
                        <a:t>-9</a:t>
                      </a:r>
                      <a:endParaRPr lang="en-US" dirty="0"/>
                    </a:p>
                  </a:txBody>
                  <a:tcPr/>
                </a:tc>
                <a:tc>
                  <a:txBody>
                    <a:bodyPr/>
                    <a:lstStyle/>
                    <a:p>
                      <a:pPr algn="r"/>
                      <a:r>
                        <a:rPr lang="ar-SA" dirty="0" smtClean="0"/>
                        <a:t>فروق ترتيب المجموعتين (ف)</a:t>
                      </a:r>
                      <a:endParaRPr lang="en-US" dirty="0"/>
                    </a:p>
                  </a:txBody>
                  <a:tcPr/>
                </a:tc>
                <a:tc>
                  <a:txBody>
                    <a:bodyPr/>
                    <a:lstStyle/>
                    <a:p>
                      <a:r>
                        <a:rPr lang="ar-SA" dirty="0" smtClean="0"/>
                        <a:t>4</a:t>
                      </a:r>
                      <a:endParaRPr lang="en-US" dirty="0"/>
                    </a:p>
                  </a:txBody>
                  <a:tcPr/>
                </a:tc>
              </a:tr>
              <a:tr h="370840">
                <a:tc>
                  <a:txBody>
                    <a:bodyPr/>
                    <a:lstStyle/>
                    <a:p>
                      <a:r>
                        <a:rPr lang="ar-SA" dirty="0" smtClean="0"/>
                        <a:t>81</a:t>
                      </a:r>
                      <a:endParaRPr lang="en-US" dirty="0"/>
                    </a:p>
                  </a:txBody>
                  <a:tcPr/>
                </a:tc>
                <a:tc>
                  <a:txBody>
                    <a:bodyPr/>
                    <a:lstStyle/>
                    <a:p>
                      <a:r>
                        <a:rPr lang="ar-SA" dirty="0" smtClean="0"/>
                        <a:t>49</a:t>
                      </a:r>
                      <a:endParaRPr lang="en-US" dirty="0"/>
                    </a:p>
                  </a:txBody>
                  <a:tcPr/>
                </a:tc>
                <a:tc>
                  <a:txBody>
                    <a:bodyPr/>
                    <a:lstStyle/>
                    <a:p>
                      <a:r>
                        <a:rPr lang="ar-SA" dirty="0" smtClean="0"/>
                        <a:t>25</a:t>
                      </a:r>
                      <a:endParaRPr lang="en-US" dirty="0"/>
                    </a:p>
                  </a:txBody>
                  <a:tcPr/>
                </a:tc>
                <a:tc>
                  <a:txBody>
                    <a:bodyPr/>
                    <a:lstStyle/>
                    <a:p>
                      <a:r>
                        <a:rPr lang="ar-SA" dirty="0" smtClean="0"/>
                        <a:t>9</a:t>
                      </a:r>
                      <a:endParaRPr lang="en-US" dirty="0"/>
                    </a:p>
                  </a:txBody>
                  <a:tcPr/>
                </a:tc>
                <a:tc>
                  <a:txBody>
                    <a:bodyPr/>
                    <a:lstStyle/>
                    <a:p>
                      <a:r>
                        <a:rPr lang="ar-SA" dirty="0" smtClean="0"/>
                        <a:t>1</a:t>
                      </a:r>
                      <a:endParaRPr lang="en-US" dirty="0"/>
                    </a:p>
                  </a:txBody>
                  <a:tcPr/>
                </a:tc>
                <a:tc>
                  <a:txBody>
                    <a:bodyPr/>
                    <a:lstStyle/>
                    <a:p>
                      <a:r>
                        <a:rPr lang="ar-SA" dirty="0" smtClean="0"/>
                        <a:t>1</a:t>
                      </a:r>
                      <a:endParaRPr lang="en-US" dirty="0"/>
                    </a:p>
                  </a:txBody>
                  <a:tcPr/>
                </a:tc>
                <a:tc>
                  <a:txBody>
                    <a:bodyPr/>
                    <a:lstStyle/>
                    <a:p>
                      <a:r>
                        <a:rPr lang="ar-SA" dirty="0" smtClean="0"/>
                        <a:t>9</a:t>
                      </a:r>
                      <a:endParaRPr lang="en-US" dirty="0"/>
                    </a:p>
                  </a:txBody>
                  <a:tcPr/>
                </a:tc>
                <a:tc>
                  <a:txBody>
                    <a:bodyPr/>
                    <a:lstStyle/>
                    <a:p>
                      <a:r>
                        <a:rPr lang="ar-SA" dirty="0" smtClean="0"/>
                        <a:t>25</a:t>
                      </a:r>
                      <a:endParaRPr lang="en-US" dirty="0"/>
                    </a:p>
                  </a:txBody>
                  <a:tcPr/>
                </a:tc>
                <a:tc>
                  <a:txBody>
                    <a:bodyPr/>
                    <a:lstStyle/>
                    <a:p>
                      <a:r>
                        <a:rPr lang="ar-SA" dirty="0" smtClean="0"/>
                        <a:t>49</a:t>
                      </a:r>
                      <a:endParaRPr lang="en-US" dirty="0"/>
                    </a:p>
                  </a:txBody>
                  <a:tcPr/>
                </a:tc>
                <a:tc>
                  <a:txBody>
                    <a:bodyPr/>
                    <a:lstStyle/>
                    <a:p>
                      <a:r>
                        <a:rPr lang="ar-SA" dirty="0" smtClean="0"/>
                        <a:t>81</a:t>
                      </a:r>
                      <a:endParaRPr lang="en-US" dirty="0"/>
                    </a:p>
                  </a:txBody>
                  <a:tcPr/>
                </a:tc>
                <a:tc>
                  <a:txBody>
                    <a:bodyPr/>
                    <a:lstStyle/>
                    <a:p>
                      <a:pPr algn="r"/>
                      <a:r>
                        <a:rPr lang="ar-SA" dirty="0" smtClean="0"/>
                        <a:t>مربع فروق الترتيب (ف2)</a:t>
                      </a:r>
                      <a:endParaRPr lang="en-US" dirty="0"/>
                    </a:p>
                  </a:txBody>
                  <a:tcPr/>
                </a:tc>
                <a:tc>
                  <a:txBody>
                    <a:bodyPr/>
                    <a:lstStyle/>
                    <a:p>
                      <a:r>
                        <a:rPr lang="ar-SA" dirty="0" smtClean="0"/>
                        <a:t>5</a:t>
                      </a:r>
                      <a:endParaRPr lang="en-US" dirty="0"/>
                    </a:p>
                  </a:txBody>
                  <a:tcPr/>
                </a:tc>
              </a:tr>
            </a:tbl>
          </a:graphicData>
        </a:graphic>
      </p:graphicFrame>
    </p:spTree>
    <p:extLst>
      <p:ext uri="{BB962C8B-B14F-4D97-AF65-F5344CB8AC3E}">
        <p14:creationId xmlns:p14="http://schemas.microsoft.com/office/powerpoint/2010/main" val="22507837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382000" cy="5867400"/>
          </a:xfrm>
        </p:spPr>
        <p:style>
          <a:lnRef idx="1">
            <a:schemeClr val="accent5"/>
          </a:lnRef>
          <a:fillRef idx="2">
            <a:schemeClr val="accent5"/>
          </a:fillRef>
          <a:effectRef idx="1">
            <a:schemeClr val="accent5"/>
          </a:effectRef>
          <a:fontRef idx="minor">
            <a:schemeClr val="dk1"/>
          </a:fontRef>
        </p:style>
        <p:txBody>
          <a:bodyPr>
            <a:normAutofit fontScale="92500" lnSpcReduction="20000"/>
          </a:bodyPr>
          <a:lstStyle/>
          <a:p>
            <a:pPr marL="0" indent="0" algn="r">
              <a:buNone/>
            </a:pPr>
            <a:endParaRPr lang="ar-SA" sz="2400" dirty="0" smtClean="0"/>
          </a:p>
          <a:p>
            <a:pPr marL="0" indent="0" algn="r">
              <a:buNone/>
            </a:pPr>
            <a:r>
              <a:rPr lang="ar-SA" sz="2400" dirty="0" smtClean="0"/>
              <a:t>بالتعويض في معادلة معامل الإرتباط نحصل على النتيجة التالية :</a:t>
            </a:r>
          </a:p>
          <a:p>
            <a:pPr marL="0" indent="0" algn="r">
              <a:buNone/>
            </a:pPr>
            <a:endParaRPr lang="ar-SA" sz="2400" dirty="0"/>
          </a:p>
          <a:p>
            <a:pPr marL="0" indent="0" algn="r">
              <a:buNone/>
            </a:pPr>
            <a:r>
              <a:rPr lang="ar-SA" sz="2400" dirty="0" smtClean="0"/>
              <a:t> م =</a:t>
            </a:r>
          </a:p>
          <a:p>
            <a:pPr marL="0" indent="0" algn="r">
              <a:buNone/>
            </a:pPr>
            <a:endParaRPr lang="ar-SA" sz="2400" dirty="0" smtClean="0"/>
          </a:p>
          <a:p>
            <a:pPr marL="0" indent="0" algn="r">
              <a:buNone/>
            </a:pPr>
            <a:r>
              <a:rPr lang="ar-SA" sz="2400" dirty="0" smtClean="0"/>
              <a:t>وتعكس قيمة هذا المعامل أن الإرتباط بين تفضيلات المجموعتين من المستهلكين هو ارتباط عكسي تام وهذا يعكس المستوى الثقافي والتعليمي على اذواق وتفضيلات </a:t>
            </a:r>
          </a:p>
          <a:p>
            <a:pPr marL="0" indent="0" algn="r">
              <a:buNone/>
            </a:pPr>
            <a:r>
              <a:rPr lang="ar-SA" sz="2400" dirty="0" smtClean="0"/>
              <a:t>المستهلكين .</a:t>
            </a:r>
          </a:p>
          <a:p>
            <a:pPr marL="0" indent="0" algn="r">
              <a:buNone/>
            </a:pPr>
            <a:endParaRPr lang="ar-SA" sz="2400" dirty="0" smtClean="0"/>
          </a:p>
          <a:p>
            <a:pPr marL="0" indent="0" algn="r">
              <a:buNone/>
            </a:pPr>
            <a:r>
              <a:rPr lang="ar-SA" sz="2400" dirty="0" smtClean="0"/>
              <a:t>ج/ معامل الإرتباط الجزئي</a:t>
            </a:r>
          </a:p>
          <a:p>
            <a:pPr marL="0" indent="0" algn="r">
              <a:buNone/>
            </a:pPr>
            <a:r>
              <a:rPr lang="ar-SA" sz="2400" dirty="0" smtClean="0"/>
              <a:t>يقيس هذا المعامل اتجاه وقوة العلاقة بين المتغيرين فقط عندما نفترض ثبات المتغيرات الأخرى </a:t>
            </a:r>
          </a:p>
          <a:p>
            <a:pPr marL="0" indent="0" algn="r">
              <a:buNone/>
            </a:pPr>
            <a:r>
              <a:rPr lang="ar-SA" sz="2400" dirty="0" smtClean="0"/>
              <a:t>ص = أ + ب1 س1 + ب2 س2</a:t>
            </a:r>
          </a:p>
          <a:p>
            <a:pPr marL="0" indent="0" algn="r">
              <a:buNone/>
            </a:pPr>
            <a:r>
              <a:rPr lang="ar-SA" sz="2400" dirty="0" smtClean="0"/>
              <a:t>ويمكن حساب معاملات الإرتباط البسيطة بين كل من (س ، ص)،(ص س2)،(س1،س2)</a:t>
            </a:r>
          </a:p>
          <a:p>
            <a:pPr marL="0" indent="0" algn="r">
              <a:buNone/>
            </a:pPr>
            <a:endParaRPr lang="ar-SA" sz="2400" dirty="0"/>
          </a:p>
          <a:p>
            <a:pPr marL="0" indent="0" algn="r">
              <a:buNone/>
            </a:pPr>
            <a:endParaRPr lang="ar-SA" sz="2400" dirty="0" smtClean="0"/>
          </a:p>
          <a:p>
            <a:pPr marL="0" indent="0" algn="r">
              <a:buNone/>
            </a:pPr>
            <a:r>
              <a:rPr lang="ar-SA" sz="2400" dirty="0" smtClean="0"/>
              <a:t> </a:t>
            </a:r>
            <a:endParaRPr lang="en-US" sz="2400" dirty="0"/>
          </a:p>
        </p:txBody>
      </p:sp>
      <p:sp>
        <p:nvSpPr>
          <p:cNvPr id="4" name="TextBox 3"/>
          <p:cNvSpPr txBox="1"/>
          <p:nvPr/>
        </p:nvSpPr>
        <p:spPr>
          <a:xfrm>
            <a:off x="6781800" y="1600200"/>
            <a:ext cx="1184940" cy="369332"/>
          </a:xfrm>
          <a:prstGeom prst="rect">
            <a:avLst/>
          </a:prstGeom>
          <a:noFill/>
        </p:spPr>
        <p:txBody>
          <a:bodyPr wrap="none" rtlCol="0">
            <a:spAutoFit/>
          </a:bodyPr>
          <a:lstStyle/>
          <a:p>
            <a:r>
              <a:rPr lang="ar-SA" dirty="0" smtClean="0"/>
              <a:t>1- 6 * 230</a:t>
            </a:r>
            <a:endParaRPr lang="en-US" dirty="0"/>
          </a:p>
        </p:txBody>
      </p:sp>
      <p:cxnSp>
        <p:nvCxnSpPr>
          <p:cNvPr id="8" name="Straight Connector 7"/>
          <p:cNvCxnSpPr/>
          <p:nvPr/>
        </p:nvCxnSpPr>
        <p:spPr>
          <a:xfrm flipH="1">
            <a:off x="6781800" y="1969532"/>
            <a:ext cx="1184940" cy="0"/>
          </a:xfrm>
          <a:prstGeom prst="line">
            <a:avLst/>
          </a:prstGeom>
        </p:spPr>
        <p:style>
          <a:lnRef idx="1">
            <a:schemeClr val="dk1"/>
          </a:lnRef>
          <a:fillRef idx="0">
            <a:schemeClr val="dk1"/>
          </a:fillRef>
          <a:effectRef idx="0">
            <a:schemeClr val="dk1"/>
          </a:effectRef>
          <a:fontRef idx="minor">
            <a:schemeClr val="tx1"/>
          </a:fontRef>
        </p:style>
      </p:cxnSp>
      <p:sp>
        <p:nvSpPr>
          <p:cNvPr id="9" name="TextBox 8"/>
          <p:cNvSpPr txBox="1"/>
          <p:nvPr/>
        </p:nvSpPr>
        <p:spPr>
          <a:xfrm>
            <a:off x="6717680" y="1974296"/>
            <a:ext cx="1249060" cy="369332"/>
          </a:xfrm>
          <a:prstGeom prst="rect">
            <a:avLst/>
          </a:prstGeom>
          <a:noFill/>
        </p:spPr>
        <p:txBody>
          <a:bodyPr wrap="none" rtlCol="0">
            <a:spAutoFit/>
          </a:bodyPr>
          <a:lstStyle/>
          <a:p>
            <a:r>
              <a:rPr lang="ar-SA" dirty="0" smtClean="0"/>
              <a:t>10 (100-1)</a:t>
            </a:r>
            <a:endParaRPr lang="en-US" dirty="0"/>
          </a:p>
        </p:txBody>
      </p:sp>
    </p:spTree>
    <p:extLst>
      <p:ext uri="{BB962C8B-B14F-4D97-AF65-F5344CB8AC3E}">
        <p14:creationId xmlns:p14="http://schemas.microsoft.com/office/powerpoint/2010/main" val="48841086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TotalTime>
  <Words>1051</Words>
  <Application>Microsoft Office PowerPoint</Application>
  <PresentationFormat>On-screen Show (4:3)</PresentationFormat>
  <Paragraphs>238</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PowerPoint Presentation</vt:lpstr>
      <vt:lpstr>كلية النبلاء للعلوم والتكنولوجيا برنامج العلوم الإدارية المستوى الثالث  المحاضرة  ( 8 )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Aisha</dc:creator>
  <cp:lastModifiedBy>Aisha</cp:lastModifiedBy>
  <cp:revision>11</cp:revision>
  <dcterms:created xsi:type="dcterms:W3CDTF">2021-05-26T11:48:27Z</dcterms:created>
  <dcterms:modified xsi:type="dcterms:W3CDTF">2021-05-30T14:14:43Z</dcterms:modified>
</cp:coreProperties>
</file>