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9" r:id="rId3"/>
    <p:sldId id="260" r:id="rId4"/>
    <p:sldId id="261" r:id="rId5"/>
    <p:sldId id="262" r:id="rId6"/>
    <p:sldId id="263" r:id="rId7"/>
    <p:sldId id="264"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CF281D-438F-4CDC-A607-DE02669DB721}"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2056402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CF281D-438F-4CDC-A607-DE02669DB721}"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1479348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CF281D-438F-4CDC-A607-DE02669DB721}"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2347876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CF281D-438F-4CDC-A607-DE02669DB721}"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2994586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CF281D-438F-4CDC-A607-DE02669DB721}"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207707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CF281D-438F-4CDC-A607-DE02669DB721}"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76239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CF281D-438F-4CDC-A607-DE02669DB721}"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645525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CF281D-438F-4CDC-A607-DE02669DB721}"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2310251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F281D-438F-4CDC-A607-DE02669DB721}"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4178496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CF281D-438F-4CDC-A607-DE02669DB721}"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3471782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CF281D-438F-4CDC-A607-DE02669DB721}"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360A0A-0A4B-4628-A862-84DEC4CFF0CB}" type="slidenum">
              <a:rPr lang="en-US" smtClean="0"/>
              <a:t>‹#›</a:t>
            </a:fld>
            <a:endParaRPr lang="en-US"/>
          </a:p>
        </p:txBody>
      </p:sp>
    </p:spTree>
    <p:extLst>
      <p:ext uri="{BB962C8B-B14F-4D97-AF65-F5344CB8AC3E}">
        <p14:creationId xmlns:p14="http://schemas.microsoft.com/office/powerpoint/2010/main" val="164730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CF281D-438F-4CDC-A607-DE02669DB721}"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360A0A-0A4B-4628-A862-84DEC4CFF0CB}" type="slidenum">
              <a:rPr lang="en-US" smtClean="0"/>
              <a:t>‹#›</a:t>
            </a:fld>
            <a:endParaRPr lang="en-US"/>
          </a:p>
        </p:txBody>
      </p:sp>
    </p:spTree>
    <p:extLst>
      <p:ext uri="{BB962C8B-B14F-4D97-AF65-F5344CB8AC3E}">
        <p14:creationId xmlns:p14="http://schemas.microsoft.com/office/powerpoint/2010/main" val="1903630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1658441" y="1600200"/>
            <a:ext cx="5827118" cy="45259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903862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style>
          <a:lnRef idx="1">
            <a:schemeClr val="accent6"/>
          </a:lnRef>
          <a:fillRef idx="2">
            <a:schemeClr val="accent6"/>
          </a:fillRef>
          <a:effectRef idx="1">
            <a:schemeClr val="accent6"/>
          </a:effectRef>
          <a:fontRef idx="minor">
            <a:schemeClr val="dk1"/>
          </a:fontRef>
        </p:style>
        <p:txBody>
          <a:bodyPr>
            <a:normAutofit/>
          </a:bodyPr>
          <a:lstStyle/>
          <a:p>
            <a:pPr algn="r">
              <a:buNone/>
            </a:pPr>
            <a:r>
              <a:rPr lang="ar-SA" sz="2400" dirty="0" smtClean="0"/>
              <a:t>6/ شكل السوق :</a:t>
            </a:r>
          </a:p>
          <a:p>
            <a:pPr algn="r">
              <a:buNone/>
            </a:pPr>
            <a:r>
              <a:rPr lang="ar-SA" sz="2000" dirty="0" smtClean="0"/>
              <a:t>أ/ سوق المنافسة الكاملة</a:t>
            </a:r>
          </a:p>
          <a:p>
            <a:pPr algn="r">
              <a:buNone/>
            </a:pPr>
            <a:r>
              <a:rPr lang="ar-SA" sz="2000" dirty="0" smtClean="0"/>
              <a:t>ب/ اسواق غير المنافسة</a:t>
            </a:r>
          </a:p>
          <a:p>
            <a:pPr algn="r">
              <a:buNone/>
            </a:pPr>
            <a:r>
              <a:rPr lang="ar-SA" sz="2000" dirty="0" smtClean="0"/>
              <a:t>1/ سوق المنافسة الإحتكارية </a:t>
            </a:r>
          </a:p>
          <a:p>
            <a:pPr algn="r">
              <a:buNone/>
            </a:pPr>
            <a:r>
              <a:rPr lang="ar-SA" sz="2000" dirty="0" smtClean="0"/>
              <a:t>2/ سوق إحتكار القلة</a:t>
            </a:r>
            <a:endParaRPr lang="ar-SA" dirty="0" smtClean="0"/>
          </a:p>
          <a:p>
            <a:pPr algn="r">
              <a:buNone/>
            </a:pPr>
            <a:r>
              <a:rPr lang="ar-SA" sz="2000" dirty="0" smtClean="0"/>
              <a:t>3/ سوق الاحتكار التام </a:t>
            </a:r>
          </a:p>
          <a:p>
            <a:pPr algn="r">
              <a:buNone/>
            </a:pPr>
            <a:r>
              <a:rPr lang="ar-SA" sz="2000" dirty="0" smtClean="0"/>
              <a:t>4/ اسواق احتكار المشتري </a:t>
            </a:r>
          </a:p>
          <a:p>
            <a:pPr algn="r">
              <a:buNone/>
            </a:pPr>
            <a:endParaRPr lang="ar-SA" sz="2000" dirty="0" smtClean="0"/>
          </a:p>
          <a:p>
            <a:pPr algn="r">
              <a:buNone/>
            </a:pPr>
            <a:r>
              <a:rPr lang="ar-SA" sz="2000" dirty="0" smtClean="0"/>
              <a:t> </a:t>
            </a:r>
          </a:p>
          <a:p>
            <a:pPr algn="r">
              <a:buNone/>
            </a:pPr>
            <a:endParaRPr lang="ar-SA" sz="2000" dirty="0" smtClean="0"/>
          </a:p>
          <a:p>
            <a:pPr algn="r">
              <a:buNone/>
            </a:pPr>
            <a:endParaRPr lang="en-US" sz="2000" dirty="0"/>
          </a:p>
        </p:txBody>
      </p:sp>
    </p:spTree>
    <p:extLst>
      <p:ext uri="{BB962C8B-B14F-4D97-AF65-F5344CB8AC3E}">
        <p14:creationId xmlns:p14="http://schemas.microsoft.com/office/powerpoint/2010/main" val="2901919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style>
          <a:lnRef idx="3">
            <a:schemeClr val="lt1"/>
          </a:lnRef>
          <a:fillRef idx="1">
            <a:schemeClr val="accent6"/>
          </a:fillRef>
          <a:effectRef idx="1">
            <a:schemeClr val="accent6"/>
          </a:effectRef>
          <a:fontRef idx="minor">
            <a:schemeClr val="lt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a:t>
            </a:r>
            <a:br>
              <a:rPr lang="ar-SA" sz="3600" dirty="0" smtClean="0"/>
            </a:br>
            <a:r>
              <a:rPr lang="ar-SA" sz="3600" dirty="0" smtClean="0"/>
              <a:t>المستوى الثالث</a:t>
            </a:r>
            <a:br>
              <a:rPr lang="ar-SA" sz="3600" dirty="0" smtClean="0"/>
            </a:br>
            <a:r>
              <a:rPr lang="ar-SA" sz="3600" dirty="0"/>
              <a:t/>
            </a:r>
            <a:br>
              <a:rPr lang="ar-SA" sz="3600" dirty="0"/>
            </a:br>
            <a:r>
              <a:rPr lang="ar-SA" sz="3600" dirty="0" smtClean="0"/>
              <a:t>المحاضرة</a:t>
            </a:r>
            <a:br>
              <a:rPr lang="ar-SA" sz="3600" dirty="0" smtClean="0"/>
            </a:br>
            <a:r>
              <a:rPr lang="ar-SA" sz="3600" dirty="0" smtClean="0"/>
              <a:t/>
            </a:r>
            <a:br>
              <a:rPr lang="ar-SA" sz="3600" dirty="0" smtClean="0"/>
            </a:br>
            <a:r>
              <a:rPr lang="ar-SA" sz="3600" dirty="0" smtClean="0"/>
              <a:t>(  1  )</a:t>
            </a:r>
            <a:endParaRPr lang="en-US" sz="3600" dirty="0"/>
          </a:p>
        </p:txBody>
      </p:sp>
    </p:spTree>
    <p:extLst>
      <p:ext uri="{BB962C8B-B14F-4D97-AF65-F5344CB8AC3E}">
        <p14:creationId xmlns:p14="http://schemas.microsoft.com/office/powerpoint/2010/main" val="4121382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style>
          <a:lnRef idx="1">
            <a:schemeClr val="accent6"/>
          </a:lnRef>
          <a:fillRef idx="3">
            <a:schemeClr val="accent6"/>
          </a:fillRef>
          <a:effectRef idx="2">
            <a:schemeClr val="accent6"/>
          </a:effectRef>
          <a:fontRef idx="minor">
            <a:schemeClr val="lt1"/>
          </a:fontRef>
        </p:style>
        <p:txBody>
          <a:bodyPr/>
          <a:lstStyle/>
          <a:p>
            <a:pPr marL="0" indent="0" algn="ctr">
              <a:buNone/>
            </a:pPr>
            <a:endParaRPr lang="ar-SA" dirty="0" smtClean="0"/>
          </a:p>
          <a:p>
            <a:pPr marL="0" indent="0" algn="ctr">
              <a:buNone/>
            </a:pPr>
            <a:endParaRPr lang="ar-SA" dirty="0"/>
          </a:p>
          <a:p>
            <a:pPr marL="0" indent="0" algn="ctr">
              <a:buNone/>
            </a:pPr>
            <a:endParaRPr lang="ar-SA" dirty="0" smtClean="0"/>
          </a:p>
          <a:p>
            <a:pPr marL="0" indent="0" algn="ctr">
              <a:buNone/>
            </a:pPr>
            <a:endParaRPr lang="en-US" dirty="0"/>
          </a:p>
        </p:txBody>
      </p:sp>
      <p:sp>
        <p:nvSpPr>
          <p:cNvPr id="4" name="Flowchart: Preparation 3"/>
          <p:cNvSpPr/>
          <p:nvPr/>
        </p:nvSpPr>
        <p:spPr>
          <a:xfrm>
            <a:off x="1905000" y="1905000"/>
            <a:ext cx="5334000" cy="3352800"/>
          </a:xfrm>
          <a:prstGeom prst="flowChartPreparatio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3600" dirty="0" smtClean="0"/>
              <a:t>تعريف الإقتصاد الإداري</a:t>
            </a:r>
            <a:endParaRPr lang="en-US" sz="3600" dirty="0"/>
          </a:p>
        </p:txBody>
      </p:sp>
    </p:spTree>
    <p:extLst>
      <p:ext uri="{BB962C8B-B14F-4D97-AF65-F5344CB8AC3E}">
        <p14:creationId xmlns:p14="http://schemas.microsoft.com/office/powerpoint/2010/main" val="530674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458200" cy="5562600"/>
          </a:xfrm>
        </p:spPr>
        <p:style>
          <a:lnRef idx="1">
            <a:schemeClr val="accent6"/>
          </a:lnRef>
          <a:fillRef idx="2">
            <a:schemeClr val="accent6"/>
          </a:fillRef>
          <a:effectRef idx="1">
            <a:schemeClr val="accent6"/>
          </a:effectRef>
          <a:fontRef idx="minor">
            <a:schemeClr val="dk1"/>
          </a:fontRef>
        </p:style>
        <p:txBody>
          <a:bodyPr/>
          <a:lstStyle/>
          <a:p>
            <a:pPr algn="ctr">
              <a:buNone/>
            </a:pPr>
            <a:r>
              <a:rPr lang="ar-SA" sz="3600" dirty="0" smtClean="0"/>
              <a:t>  </a:t>
            </a:r>
          </a:p>
          <a:p>
            <a:pPr algn="ctr">
              <a:buNone/>
            </a:pPr>
            <a:r>
              <a:rPr lang="ar-SA" sz="3600" dirty="0" smtClean="0"/>
              <a:t>تعريف الإقتصاد الإداري</a:t>
            </a:r>
          </a:p>
          <a:p>
            <a:pPr algn="r">
              <a:buNone/>
            </a:pPr>
            <a:endParaRPr lang="ar-SA" sz="2800" dirty="0" smtClean="0"/>
          </a:p>
          <a:p>
            <a:pPr algn="r">
              <a:buNone/>
            </a:pPr>
            <a:r>
              <a:rPr lang="ar-SA" sz="2800" dirty="0" smtClean="0"/>
              <a:t>الإقتصاد الإداري هو العلم الذي يسعى للإستفادة من نتائج النظرية الإقتصادية في إتخاذ القرارات الإدارية المتعلقة بالمشكلات التسويقية والإنتاجية والمالية التي تواجة المدير أثناء ممارستة للعملية افدارية ومن خلال الظروف المحيطة به والتي تمس في جوهرها كيفية تحقيق التخصيص الأكفاء للموارد المحدودة على الاستخدامات العديدة البديلة والتنافسية.</a:t>
            </a:r>
          </a:p>
          <a:p>
            <a:pPr algn="r">
              <a:buNone/>
            </a:pPr>
            <a:endParaRPr lang="en-US" dirty="0"/>
          </a:p>
        </p:txBody>
      </p:sp>
    </p:spTree>
    <p:extLst>
      <p:ext uri="{BB962C8B-B14F-4D97-AF65-F5344CB8AC3E}">
        <p14:creationId xmlns:p14="http://schemas.microsoft.com/office/powerpoint/2010/main" val="3766335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458200" cy="5943600"/>
          </a:xfrm>
        </p:spPr>
        <p:style>
          <a:lnRef idx="1">
            <a:schemeClr val="accent6"/>
          </a:lnRef>
          <a:fillRef idx="2">
            <a:schemeClr val="accent6"/>
          </a:fillRef>
          <a:effectRef idx="1">
            <a:schemeClr val="accent6"/>
          </a:effectRef>
          <a:fontRef idx="minor">
            <a:schemeClr val="dk1"/>
          </a:fontRef>
        </p:style>
        <p:txBody>
          <a:bodyPr/>
          <a:lstStyle/>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r">
              <a:buNone/>
            </a:pPr>
            <a:endParaRPr lang="ar-SA" dirty="0" smtClean="0"/>
          </a:p>
          <a:p>
            <a:pPr algn="ctr">
              <a:buNone/>
            </a:pPr>
            <a:r>
              <a:rPr lang="ar-SA" sz="2400" dirty="0" smtClean="0"/>
              <a:t>البيئة المحيطة بالمشروع  </a:t>
            </a:r>
          </a:p>
        </p:txBody>
      </p:sp>
      <p:sp>
        <p:nvSpPr>
          <p:cNvPr id="4" name="Oval 3"/>
          <p:cNvSpPr/>
          <p:nvPr/>
        </p:nvSpPr>
        <p:spPr>
          <a:xfrm>
            <a:off x="3048000" y="1447800"/>
            <a:ext cx="3276600" cy="27432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ar-SA" sz="2000" dirty="0" smtClean="0"/>
              <a:t>الإقتصاد الإداري</a:t>
            </a:r>
          </a:p>
          <a:p>
            <a:pPr algn="ctr"/>
            <a:r>
              <a:rPr lang="ar-SA" sz="2000" dirty="0" smtClean="0"/>
              <a:t>اتخاذ قرارات في مجالات</a:t>
            </a:r>
          </a:p>
          <a:p>
            <a:pPr algn="ctr"/>
            <a:r>
              <a:rPr lang="ar-SA" sz="2000" dirty="0" smtClean="0"/>
              <a:t>التسويق</a:t>
            </a:r>
          </a:p>
          <a:p>
            <a:pPr algn="ctr"/>
            <a:r>
              <a:rPr lang="ar-SA" sz="2000" dirty="0" smtClean="0"/>
              <a:t>الإنتاج</a:t>
            </a:r>
          </a:p>
          <a:p>
            <a:pPr algn="ctr"/>
            <a:r>
              <a:rPr lang="ar-SA" sz="2000" dirty="0" smtClean="0"/>
              <a:t>القوى البشرية</a:t>
            </a:r>
          </a:p>
          <a:p>
            <a:pPr algn="ctr"/>
            <a:r>
              <a:rPr lang="ar-SA" sz="2000" dirty="0" smtClean="0"/>
              <a:t>التمويل</a:t>
            </a:r>
          </a:p>
        </p:txBody>
      </p:sp>
      <p:sp>
        <p:nvSpPr>
          <p:cNvPr id="5" name="Oval 4"/>
          <p:cNvSpPr/>
          <p:nvPr/>
        </p:nvSpPr>
        <p:spPr>
          <a:xfrm>
            <a:off x="6019800" y="1371600"/>
            <a:ext cx="1371600" cy="10668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SA" dirty="0" smtClean="0"/>
              <a:t>ثورة الموارد</a:t>
            </a:r>
            <a:endParaRPr lang="en-US" dirty="0"/>
          </a:p>
        </p:txBody>
      </p:sp>
      <p:sp>
        <p:nvSpPr>
          <p:cNvPr id="6" name="Oval 5"/>
          <p:cNvSpPr/>
          <p:nvPr/>
        </p:nvSpPr>
        <p:spPr>
          <a:xfrm>
            <a:off x="6172200" y="2971800"/>
            <a:ext cx="1447800" cy="9906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تقلبات الإقتصاد</a:t>
            </a:r>
            <a:endParaRPr lang="en-US" dirty="0"/>
          </a:p>
        </p:txBody>
      </p:sp>
      <p:sp>
        <p:nvSpPr>
          <p:cNvPr id="7" name="Oval 6"/>
          <p:cNvSpPr/>
          <p:nvPr/>
        </p:nvSpPr>
        <p:spPr>
          <a:xfrm>
            <a:off x="1600200" y="1524000"/>
            <a:ext cx="1676400" cy="9906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ar-SA" dirty="0" smtClean="0"/>
              <a:t>مشاكل السوق</a:t>
            </a:r>
            <a:endParaRPr lang="en-US" dirty="0"/>
          </a:p>
        </p:txBody>
      </p:sp>
      <p:sp>
        <p:nvSpPr>
          <p:cNvPr id="8" name="Oval 7"/>
          <p:cNvSpPr/>
          <p:nvPr/>
        </p:nvSpPr>
        <p:spPr>
          <a:xfrm>
            <a:off x="1600200" y="2971800"/>
            <a:ext cx="1600200" cy="990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SA" dirty="0" smtClean="0"/>
              <a:t>المخاطر وعدم التأكد </a:t>
            </a:r>
            <a:endParaRPr lang="en-US" dirty="0"/>
          </a:p>
        </p:txBody>
      </p:sp>
      <p:sp>
        <p:nvSpPr>
          <p:cNvPr id="9" name="Oval 8"/>
          <p:cNvSpPr/>
          <p:nvPr/>
        </p:nvSpPr>
        <p:spPr>
          <a:xfrm>
            <a:off x="5029200" y="3962400"/>
            <a:ext cx="1676400" cy="914400"/>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ar-SA" dirty="0" smtClean="0"/>
              <a:t>التضخم</a:t>
            </a:r>
            <a:endParaRPr lang="en-US" dirty="0"/>
          </a:p>
        </p:txBody>
      </p:sp>
      <p:sp>
        <p:nvSpPr>
          <p:cNvPr id="10" name="Oval 9"/>
          <p:cNvSpPr/>
          <p:nvPr/>
        </p:nvSpPr>
        <p:spPr>
          <a:xfrm>
            <a:off x="2743200" y="4038600"/>
            <a:ext cx="1752600" cy="914400"/>
          </a:xfrm>
          <a:prstGeom prst="ellips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ar-SA" dirty="0" smtClean="0"/>
              <a:t>التدخل الحكومي</a:t>
            </a:r>
            <a:endParaRPr lang="en-US" dirty="0"/>
          </a:p>
        </p:txBody>
      </p:sp>
      <p:sp>
        <p:nvSpPr>
          <p:cNvPr id="11" name="Rectangle 10"/>
          <p:cNvSpPr/>
          <p:nvPr/>
        </p:nvSpPr>
        <p:spPr>
          <a:xfrm>
            <a:off x="4800600" y="381000"/>
            <a:ext cx="1524000" cy="8382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SA" dirty="0" smtClean="0"/>
              <a:t>نتاج ومنهجية النظرية الإقتصادية</a:t>
            </a:r>
            <a:endParaRPr lang="en-US" dirty="0"/>
          </a:p>
        </p:txBody>
      </p:sp>
      <p:sp>
        <p:nvSpPr>
          <p:cNvPr id="12" name="Rectangle 11"/>
          <p:cNvSpPr/>
          <p:nvPr/>
        </p:nvSpPr>
        <p:spPr>
          <a:xfrm>
            <a:off x="2819400" y="381000"/>
            <a:ext cx="1524000" cy="838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SA" dirty="0" smtClean="0"/>
              <a:t>العملية الإدارية</a:t>
            </a:r>
            <a:endParaRPr lang="en-US" dirty="0"/>
          </a:p>
        </p:txBody>
      </p:sp>
      <p:cxnSp>
        <p:nvCxnSpPr>
          <p:cNvPr id="14" name="Straight Arrow Connector 13"/>
          <p:cNvCxnSpPr/>
          <p:nvPr/>
        </p:nvCxnSpPr>
        <p:spPr>
          <a:xfrm rot="5400000">
            <a:off x="5334000" y="1295400"/>
            <a:ext cx="381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2" idx="2"/>
          </p:cNvCxnSpPr>
          <p:nvPr/>
        </p:nvCxnSpPr>
        <p:spPr>
          <a:xfrm rot="16200000" flipH="1">
            <a:off x="3543300" y="1257300"/>
            <a:ext cx="381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709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style>
          <a:lnRef idx="1">
            <a:schemeClr val="accent6"/>
          </a:lnRef>
          <a:fillRef idx="2">
            <a:schemeClr val="accent6"/>
          </a:fillRef>
          <a:effectRef idx="1">
            <a:schemeClr val="accent6"/>
          </a:effectRef>
          <a:fontRef idx="minor">
            <a:schemeClr val="dk1"/>
          </a:fontRef>
        </p:style>
        <p:txBody>
          <a:bodyPr>
            <a:normAutofit/>
          </a:bodyPr>
          <a:lstStyle/>
          <a:p>
            <a:pPr algn="r">
              <a:buNone/>
            </a:pPr>
            <a:endParaRPr lang="ar-SA" sz="2400" dirty="0" smtClean="0"/>
          </a:p>
          <a:p>
            <a:pPr algn="r">
              <a:buNone/>
            </a:pPr>
            <a:r>
              <a:rPr lang="ar-SA" sz="2400" dirty="0" smtClean="0"/>
              <a:t>مشاكل نشاطات المنظمة :</a:t>
            </a:r>
          </a:p>
          <a:p>
            <a:pPr algn="r">
              <a:buNone/>
            </a:pPr>
            <a:r>
              <a:rPr lang="ar-SA" sz="2000" dirty="0" smtClean="0"/>
              <a:t>1/ إنتاجية </a:t>
            </a:r>
          </a:p>
          <a:p>
            <a:pPr algn="r">
              <a:buNone/>
            </a:pPr>
            <a:r>
              <a:rPr lang="ar-SA" sz="2000" dirty="0" smtClean="0"/>
              <a:t>2/ القوى البشرية </a:t>
            </a:r>
          </a:p>
          <a:p>
            <a:pPr algn="r">
              <a:buNone/>
            </a:pPr>
            <a:r>
              <a:rPr lang="ar-SA" sz="2000" dirty="0" smtClean="0"/>
              <a:t>3/ تمويلية</a:t>
            </a:r>
          </a:p>
          <a:p>
            <a:pPr algn="r">
              <a:buNone/>
            </a:pPr>
            <a:r>
              <a:rPr lang="ar-SA" sz="2000" dirty="0" smtClean="0"/>
              <a:t>حل مشكلات المنظمة يحتاج الى المهارة والمعرفة وتتطلب ثلاث مراحل للعمل </a:t>
            </a:r>
          </a:p>
          <a:p>
            <a:pPr algn="r">
              <a:buNone/>
            </a:pPr>
            <a:r>
              <a:rPr lang="ar-SA" sz="2000" dirty="0" smtClean="0"/>
              <a:t>هي :</a:t>
            </a:r>
          </a:p>
          <a:p>
            <a:pPr algn="r">
              <a:buNone/>
            </a:pPr>
            <a:r>
              <a:rPr lang="ar-SA" sz="2000" dirty="0" smtClean="0"/>
              <a:t>1/ تشخيص المشكلة </a:t>
            </a:r>
          </a:p>
          <a:p>
            <a:pPr algn="r">
              <a:buNone/>
            </a:pPr>
            <a:r>
              <a:rPr lang="ar-SA" sz="2000" dirty="0" smtClean="0"/>
              <a:t>2/ فهم المشكلة </a:t>
            </a:r>
          </a:p>
          <a:p>
            <a:pPr algn="r">
              <a:buNone/>
            </a:pPr>
            <a:r>
              <a:rPr lang="ar-SA" sz="2000" dirty="0" smtClean="0"/>
              <a:t>3/ تحليل المشكلة</a:t>
            </a:r>
            <a:r>
              <a:rPr lang="ar-SA" sz="2400" dirty="0" smtClean="0"/>
              <a:t> </a:t>
            </a:r>
          </a:p>
          <a:p>
            <a:pPr algn="r">
              <a:buNone/>
            </a:pPr>
            <a:endParaRPr lang="ar-SA" sz="2400" dirty="0" smtClean="0"/>
          </a:p>
        </p:txBody>
      </p:sp>
    </p:spTree>
    <p:extLst>
      <p:ext uri="{BB962C8B-B14F-4D97-AF65-F5344CB8AC3E}">
        <p14:creationId xmlns:p14="http://schemas.microsoft.com/office/powerpoint/2010/main" val="2295357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172200"/>
          </a:xfrm>
        </p:spPr>
        <p:style>
          <a:lnRef idx="1">
            <a:schemeClr val="accent6"/>
          </a:lnRef>
          <a:fillRef idx="2">
            <a:schemeClr val="accent6"/>
          </a:fillRef>
          <a:effectRef idx="1">
            <a:schemeClr val="accent6"/>
          </a:effectRef>
          <a:fontRef idx="minor">
            <a:schemeClr val="dk1"/>
          </a:fontRef>
        </p:style>
        <p:txBody>
          <a:bodyPr>
            <a:normAutofit/>
          </a:bodyPr>
          <a:lstStyle/>
          <a:p>
            <a:pPr algn="r">
              <a:buNone/>
            </a:pPr>
            <a:endParaRPr lang="ar-SA" dirty="0" smtClean="0"/>
          </a:p>
          <a:p>
            <a:pPr algn="r">
              <a:buNone/>
            </a:pPr>
            <a:r>
              <a:rPr lang="ar-SA" sz="2400" dirty="0" smtClean="0"/>
              <a:t>النظرية الإقتصادية :</a:t>
            </a:r>
          </a:p>
          <a:p>
            <a:pPr algn="r">
              <a:buNone/>
            </a:pPr>
            <a:r>
              <a:rPr lang="ar-SA" sz="2000" dirty="0" smtClean="0"/>
              <a:t>النظرية الإقتصادية شقين جزئي وكلي يتناول الأول سلوك الوحدة الإقتصادية سواء كانت استهلاكية او إنتاجية ويتناول هذا تحليل طلب المستهلك ، الإنتاج ، التكاليف هيكل السوق ، ومن منطق ان الوحدات الإقتصادية لا تعمل بمعزل عن البيئة جاء الإهتمام بالنظرية الإقتصادية حيث توفر قرارات مثل الإستثمار القومي الإدخار القومي السياسات المالية والنقدية والائتمانية .</a:t>
            </a:r>
          </a:p>
          <a:p>
            <a:pPr algn="r">
              <a:buNone/>
            </a:pPr>
            <a:r>
              <a:rPr lang="ar-SA" sz="2000" dirty="0" smtClean="0"/>
              <a:t>الظروف والعوامل البيئية والمحيطة او المصاحبة لاتخاذ القرارات :</a:t>
            </a:r>
          </a:p>
          <a:p>
            <a:pPr algn="r">
              <a:buNone/>
            </a:pPr>
            <a:r>
              <a:rPr lang="ar-SA" sz="2400" dirty="0" smtClean="0"/>
              <a:t>1/ ندرة الموارد</a:t>
            </a:r>
          </a:p>
          <a:p>
            <a:pPr algn="r">
              <a:buNone/>
            </a:pPr>
            <a:r>
              <a:rPr lang="ar-SA" sz="2000" dirty="0" smtClean="0"/>
              <a:t>يواجة رجال الإدارة كثير من المشكلات الهامة على مستوى الإقتصاد القومي التي تؤثر بدرجة كبيرة علي القرارات الإقتصادية التي يتخذها داخل المشروع كما يواجة مشكلات داخلية واساس المشكلات الإقتصادية هو عامل الندرة او بعبارة اخرى الموارد المحدودة والحاجات غير المحدودة وطالما وجدت مشكلة الندرة تمخض عنها مشكلة الإختيار يعني ذلك ان المجتمع او ادارة المشروع عليها ان تقرر ما يخصص من هذه الموارد المحدودة للحاجات المتعددة ويجب مراعاة معايير اهمها :</a:t>
            </a:r>
          </a:p>
          <a:p>
            <a:pPr algn="r">
              <a:buNone/>
            </a:pPr>
            <a:r>
              <a:rPr lang="ar-SA" sz="2000" dirty="0" smtClean="0"/>
              <a:t>أ/ ان يكون استخدام الموارد كاملا </a:t>
            </a:r>
          </a:p>
          <a:p>
            <a:pPr algn="r">
              <a:buNone/>
            </a:pPr>
            <a:r>
              <a:rPr lang="ar-SA" sz="2000" dirty="0" smtClean="0"/>
              <a:t>ب/ التخصيص الأمثل للموارد </a:t>
            </a:r>
            <a:r>
              <a:rPr lang="ar-SA" sz="2400" dirty="0" smtClean="0"/>
              <a:t> </a:t>
            </a:r>
          </a:p>
        </p:txBody>
      </p:sp>
    </p:spTree>
    <p:extLst>
      <p:ext uri="{BB962C8B-B14F-4D97-AF65-F5344CB8AC3E}">
        <p14:creationId xmlns:p14="http://schemas.microsoft.com/office/powerpoint/2010/main" val="1993751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324600"/>
          </a:xfrm>
        </p:spPr>
        <p:style>
          <a:lnRef idx="1">
            <a:schemeClr val="accent6"/>
          </a:lnRef>
          <a:fillRef idx="2">
            <a:schemeClr val="accent6"/>
          </a:fillRef>
          <a:effectRef idx="1">
            <a:schemeClr val="accent6"/>
          </a:effectRef>
          <a:fontRef idx="minor">
            <a:schemeClr val="dk1"/>
          </a:fontRef>
        </p:style>
        <p:txBody>
          <a:bodyPr>
            <a:normAutofit/>
          </a:bodyPr>
          <a:lstStyle/>
          <a:p>
            <a:pPr algn="r">
              <a:buNone/>
            </a:pPr>
            <a:r>
              <a:rPr lang="en-US" sz="2000" dirty="0" smtClean="0"/>
              <a:t> </a:t>
            </a:r>
            <a:r>
              <a:rPr lang="ar-SA" sz="2000" dirty="0" smtClean="0"/>
              <a:t> </a:t>
            </a:r>
            <a:endParaRPr lang="en-US" sz="2000" dirty="0" smtClean="0"/>
          </a:p>
          <a:p>
            <a:pPr algn="r">
              <a:buNone/>
            </a:pPr>
            <a:r>
              <a:rPr lang="ar-SA" sz="2000" dirty="0" smtClean="0"/>
              <a:t>ج/ أن يتم تخصيص الموارد وفقا لأولويات متفق عهليها وتحقق اقصى منفعة ممكنة </a:t>
            </a:r>
          </a:p>
          <a:p>
            <a:pPr algn="r">
              <a:buNone/>
            </a:pPr>
            <a:endParaRPr lang="ar-SA" sz="2000" dirty="0" smtClean="0"/>
          </a:p>
          <a:p>
            <a:pPr algn="r">
              <a:buNone/>
            </a:pPr>
            <a:r>
              <a:rPr lang="ar-SA" sz="2400" dirty="0" smtClean="0"/>
              <a:t>2/ التقلبات الإقتصادية :</a:t>
            </a:r>
          </a:p>
          <a:p>
            <a:pPr algn="r">
              <a:buNone/>
            </a:pPr>
            <a:r>
              <a:rPr lang="ar-SA" sz="2000" dirty="0" smtClean="0"/>
              <a:t>أ/ تقلبات موسمية</a:t>
            </a:r>
          </a:p>
          <a:p>
            <a:pPr algn="r">
              <a:buNone/>
            </a:pPr>
            <a:r>
              <a:rPr lang="ar-SA" sz="2000" dirty="0" smtClean="0"/>
              <a:t>ب/ تقلبات عرضية</a:t>
            </a:r>
          </a:p>
          <a:p>
            <a:pPr algn="r">
              <a:buNone/>
            </a:pPr>
            <a:r>
              <a:rPr lang="ar-SA" sz="2000" dirty="0" smtClean="0"/>
              <a:t>ج/ تقلبات اتجاهية </a:t>
            </a:r>
          </a:p>
          <a:p>
            <a:pPr algn="r">
              <a:buNone/>
            </a:pPr>
            <a:r>
              <a:rPr lang="ar-SA" sz="2000" dirty="0" smtClean="0"/>
              <a:t>د/ تقلبات دورية</a:t>
            </a:r>
          </a:p>
          <a:p>
            <a:pPr algn="r">
              <a:buNone/>
            </a:pPr>
            <a:endParaRPr lang="ar-SA" sz="2000" dirty="0" smtClean="0"/>
          </a:p>
          <a:p>
            <a:pPr algn="r">
              <a:buNone/>
            </a:pPr>
            <a:r>
              <a:rPr lang="ar-SA" sz="2400" dirty="0" smtClean="0"/>
              <a:t>3/ التضخم :</a:t>
            </a:r>
          </a:p>
          <a:p>
            <a:pPr algn="r">
              <a:buNone/>
            </a:pPr>
            <a:r>
              <a:rPr lang="ar-SA" sz="2000" dirty="0" smtClean="0"/>
              <a:t>ويرجع هذا التضخم الى عوامل متعددة اهمها </a:t>
            </a:r>
          </a:p>
          <a:p>
            <a:pPr algn="r">
              <a:buNone/>
            </a:pPr>
            <a:r>
              <a:rPr lang="ar-SA" sz="2000" dirty="0" smtClean="0"/>
              <a:t>أ/ ارتفاع المستوى العام للأسعار </a:t>
            </a:r>
          </a:p>
          <a:p>
            <a:pPr algn="r">
              <a:buNone/>
            </a:pPr>
            <a:r>
              <a:rPr lang="ar-SA" sz="2000" dirty="0" smtClean="0"/>
              <a:t>ب/ إرتفاع التكاليف</a:t>
            </a:r>
          </a:p>
          <a:p>
            <a:pPr algn="r">
              <a:buNone/>
            </a:pPr>
            <a:r>
              <a:rPr lang="ar-SA" sz="2000" dirty="0" smtClean="0"/>
              <a:t>ج/ الإفراط في عرض النقود </a:t>
            </a:r>
          </a:p>
          <a:p>
            <a:pPr algn="r">
              <a:buNone/>
            </a:pPr>
            <a:r>
              <a:rPr lang="ar-SA" sz="2000" dirty="0" smtClean="0"/>
              <a:t>وينطوي التضخم على مخاطر عديدة منها :</a:t>
            </a:r>
          </a:p>
          <a:p>
            <a:pPr algn="r">
              <a:buNone/>
            </a:pPr>
            <a:r>
              <a:rPr lang="ar-SA" sz="2000" dirty="0" smtClean="0"/>
              <a:t>أ/ اتجاه رؤوس الاموال الى توظيفها في المشروعات والأنشطة التي تعود عليهم بلأرباح التضخمية </a:t>
            </a:r>
          </a:p>
          <a:p>
            <a:pPr algn="r">
              <a:buNone/>
            </a:pPr>
            <a:endParaRPr lang="ar-SA" sz="2000" dirty="0" smtClean="0"/>
          </a:p>
        </p:txBody>
      </p:sp>
    </p:spTree>
    <p:extLst>
      <p:ext uri="{BB962C8B-B14F-4D97-AF65-F5344CB8AC3E}">
        <p14:creationId xmlns:p14="http://schemas.microsoft.com/office/powerpoint/2010/main" val="2870550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style>
          <a:lnRef idx="1">
            <a:schemeClr val="accent6"/>
          </a:lnRef>
          <a:fillRef idx="2">
            <a:schemeClr val="accent6"/>
          </a:fillRef>
          <a:effectRef idx="1">
            <a:schemeClr val="accent6"/>
          </a:effectRef>
          <a:fontRef idx="minor">
            <a:schemeClr val="dk1"/>
          </a:fontRef>
        </p:style>
        <p:txBody>
          <a:bodyPr>
            <a:normAutofit/>
          </a:bodyPr>
          <a:lstStyle/>
          <a:p>
            <a:pPr algn="r">
              <a:buNone/>
            </a:pPr>
            <a:endParaRPr lang="ar-SA" sz="2000" dirty="0" smtClean="0"/>
          </a:p>
          <a:p>
            <a:pPr algn="r">
              <a:buNone/>
            </a:pPr>
            <a:r>
              <a:rPr lang="ar-SA" sz="2000" dirty="0" smtClean="0"/>
              <a:t>ب/ الاضرار بأصحاب الدخول النقدية الثابتة</a:t>
            </a:r>
          </a:p>
          <a:p>
            <a:pPr algn="r">
              <a:buNone/>
            </a:pPr>
            <a:endParaRPr lang="ar-SA" sz="2000" dirty="0" smtClean="0"/>
          </a:p>
          <a:p>
            <a:pPr algn="r">
              <a:buNone/>
            </a:pPr>
            <a:r>
              <a:rPr lang="ar-SA" sz="2400" dirty="0" smtClean="0"/>
              <a:t>4/ التدخل الحكومي : </a:t>
            </a:r>
          </a:p>
          <a:p>
            <a:pPr algn="r">
              <a:buNone/>
            </a:pPr>
            <a:r>
              <a:rPr lang="ar-SA" sz="2000" dirty="0" smtClean="0"/>
              <a:t>أ/ السياسة الضريبية </a:t>
            </a:r>
          </a:p>
          <a:p>
            <a:pPr algn="r">
              <a:buNone/>
            </a:pPr>
            <a:r>
              <a:rPr lang="ar-SA" sz="2000" dirty="0" smtClean="0"/>
              <a:t>1/ الضرائب المباشرة </a:t>
            </a:r>
          </a:p>
          <a:p>
            <a:pPr algn="r">
              <a:buNone/>
            </a:pPr>
            <a:r>
              <a:rPr lang="ar-SA" sz="2000" dirty="0" smtClean="0"/>
              <a:t>2/ الضرائب غير المباشرة</a:t>
            </a:r>
          </a:p>
          <a:p>
            <a:pPr algn="r">
              <a:buNone/>
            </a:pPr>
            <a:r>
              <a:rPr lang="ar-SA" sz="2000" dirty="0" smtClean="0"/>
              <a:t>ب/ الإعانات </a:t>
            </a:r>
          </a:p>
          <a:p>
            <a:pPr algn="r">
              <a:buNone/>
            </a:pPr>
            <a:r>
              <a:rPr lang="ar-SA" sz="2000" dirty="0" smtClean="0"/>
              <a:t>ج/ التسعير الجبري </a:t>
            </a:r>
          </a:p>
          <a:p>
            <a:pPr algn="r">
              <a:buNone/>
            </a:pPr>
            <a:endParaRPr lang="ar-SA" sz="2000" dirty="0" smtClean="0"/>
          </a:p>
          <a:p>
            <a:pPr algn="r">
              <a:buNone/>
            </a:pPr>
            <a:r>
              <a:rPr lang="ar-SA" sz="2400" dirty="0" smtClean="0"/>
              <a:t>5/ عدم التأكد : </a:t>
            </a:r>
          </a:p>
          <a:p>
            <a:pPr algn="r">
              <a:buNone/>
            </a:pPr>
            <a:r>
              <a:rPr lang="ar-SA" sz="2000" dirty="0" smtClean="0"/>
              <a:t>إذاماتوفرت معلومات كاملة لمتخذ القرار عن بدائل او استراتيجيات الحل لمشكلة معينة او عن نواتج او عوائد كل بديل او احتمالات تحقق هذه العوائد</a:t>
            </a:r>
            <a:r>
              <a:rPr lang="ar-SA" sz="2400" dirty="0" smtClean="0"/>
              <a:t> </a:t>
            </a:r>
            <a:r>
              <a:rPr lang="ar-SA" sz="2000" dirty="0" smtClean="0"/>
              <a:t>يمكن ان نطلق على هذا الوضع بحالة التأكد ولكن نادراً ما يتحقق هذا الوضع وبذلك يواجه متخذ القرار بحالة عدم التأكد . </a:t>
            </a:r>
          </a:p>
        </p:txBody>
      </p:sp>
    </p:spTree>
    <p:extLst>
      <p:ext uri="{BB962C8B-B14F-4D97-AF65-F5344CB8AC3E}">
        <p14:creationId xmlns:p14="http://schemas.microsoft.com/office/powerpoint/2010/main" val="25625218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491</Words>
  <Application>Microsoft Office PowerPoint</Application>
  <PresentationFormat>On-screen Show (4:3)</PresentationFormat>
  <Paragraphs>89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كلية النبلاء للعلوم والتكنولوجيا برنامج العلوم الإدارية المستوى الثالث  المحاضرة  (  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7</cp:revision>
  <dcterms:created xsi:type="dcterms:W3CDTF">2021-05-26T08:39:13Z</dcterms:created>
  <dcterms:modified xsi:type="dcterms:W3CDTF">2021-05-30T15:16:13Z</dcterms:modified>
</cp:coreProperties>
</file>