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6" r:id="rId2"/>
    <p:sldId id="278" r:id="rId3"/>
    <p:sldId id="256" r:id="rId4"/>
    <p:sldId id="257" r:id="rId5"/>
    <p:sldId id="258" r:id="rId6"/>
    <p:sldId id="259" r:id="rId7"/>
    <p:sldId id="260" r:id="rId8"/>
    <p:sldId id="261" r:id="rId9"/>
    <p:sldId id="262" r:id="rId10"/>
    <p:sldId id="263" r:id="rId11"/>
    <p:sldId id="264" r:id="rId12"/>
    <p:sldId id="265" r:id="rId13"/>
    <p:sldId id="266" r:id="rId14"/>
    <p:sldId id="268" r:id="rId15"/>
    <p:sldId id="27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27BCE2-005C-46D8-9598-F608A08649FD}" type="datetimeFigureOut">
              <a:rPr lang="en-US" smtClean="0"/>
              <a:t>5/30/2021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2B5AF7-E702-4A07-94E3-AED5D2FBA00A}" type="slidenum">
              <a:rPr lang="en-US" smtClean="0"/>
              <a:t>‹#›</a:t>
            </a:fld>
            <a:endParaRPr lang="en-US"/>
          </a:p>
        </p:txBody>
      </p:sp>
    </p:spTree>
    <p:extLst>
      <p:ext uri="{BB962C8B-B14F-4D97-AF65-F5344CB8AC3E}">
        <p14:creationId xmlns:p14="http://schemas.microsoft.com/office/powerpoint/2010/main" val="2613579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62F959-E478-4715-AFEA-E67B9674C62E}" type="slidenum">
              <a:rPr lang="en-US" smtClean="0"/>
              <a:t>15</a:t>
            </a:fld>
            <a:endParaRPr lang="en-US"/>
          </a:p>
        </p:txBody>
      </p:sp>
    </p:spTree>
    <p:extLst>
      <p:ext uri="{BB962C8B-B14F-4D97-AF65-F5344CB8AC3E}">
        <p14:creationId xmlns:p14="http://schemas.microsoft.com/office/powerpoint/2010/main" val="957291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B8556A-F940-472D-B98E-AB284424A33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3519108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B8556A-F940-472D-B98E-AB284424A33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300193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B8556A-F940-472D-B98E-AB284424A33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454544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B8556A-F940-472D-B98E-AB284424A33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288608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B8556A-F940-472D-B98E-AB284424A336}" type="datetimeFigureOut">
              <a:rPr lang="en-US" smtClean="0"/>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3865300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B8556A-F940-472D-B98E-AB284424A336}"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3471836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B8556A-F940-472D-B98E-AB284424A336}" type="datetimeFigureOut">
              <a:rPr lang="en-US" smtClean="0"/>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615030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B8556A-F940-472D-B98E-AB284424A336}" type="datetimeFigureOut">
              <a:rPr lang="en-US" smtClean="0"/>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74574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8556A-F940-472D-B98E-AB284424A336}" type="datetimeFigureOut">
              <a:rPr lang="en-US" smtClean="0"/>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210825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B8556A-F940-472D-B98E-AB284424A336}"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286135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B8556A-F940-472D-B98E-AB284424A336}" type="datetimeFigureOut">
              <a:rPr lang="en-US" smtClean="0"/>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AEEED-F80D-45BF-B264-988677A612EC}" type="slidenum">
              <a:rPr lang="en-US" smtClean="0"/>
              <a:t>‹#›</a:t>
            </a:fld>
            <a:endParaRPr lang="en-US"/>
          </a:p>
        </p:txBody>
      </p:sp>
    </p:spTree>
    <p:extLst>
      <p:ext uri="{BB962C8B-B14F-4D97-AF65-F5344CB8AC3E}">
        <p14:creationId xmlns:p14="http://schemas.microsoft.com/office/powerpoint/2010/main" val="3056919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8556A-F940-472D-B98E-AB284424A336}" type="datetimeFigureOut">
              <a:rPr lang="en-US" smtClean="0"/>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EAEEED-F80D-45BF-B264-988677A612EC}" type="slidenum">
              <a:rPr lang="en-US" smtClean="0"/>
              <a:t>‹#›</a:t>
            </a:fld>
            <a:endParaRPr lang="en-US"/>
          </a:p>
        </p:txBody>
      </p:sp>
    </p:spTree>
    <p:extLst>
      <p:ext uri="{BB962C8B-B14F-4D97-AF65-F5344CB8AC3E}">
        <p14:creationId xmlns:p14="http://schemas.microsoft.com/office/powerpoint/2010/main" val="2529740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3" descr="economics%20graphics.jpg"/>
          <p:cNvPicPr>
            <a:picLocks noGrp="1" noChangeAspect="1"/>
          </p:cNvPicPr>
          <p:nvPr>
            <p:ph idx="1"/>
          </p:nvPr>
        </p:nvPicPr>
        <p:blipFill>
          <a:blip r:embed="rId2"/>
          <a:stretch>
            <a:fillRect/>
          </a:stretch>
        </p:blipFill>
        <p:spPr bwMode="auto">
          <a:xfrm>
            <a:off x="304800" y="457200"/>
            <a:ext cx="8610600" cy="5668963"/>
          </a:xfrm>
          <a:prstGeom prst="rect">
            <a:avLst/>
          </a:prstGeom>
          <a:noFill/>
          <a:ln w="9525">
            <a:noFill/>
            <a:miter lim="800000"/>
            <a:headEnd/>
            <a:tailEnd/>
          </a:ln>
        </p:spPr>
      </p:pic>
      <p:sp>
        <p:nvSpPr>
          <p:cNvPr id="7" name="مستطيل 4"/>
          <p:cNvSpPr/>
          <p:nvPr/>
        </p:nvSpPr>
        <p:spPr>
          <a:xfrm>
            <a:off x="6781800" y="457200"/>
            <a:ext cx="2133600" cy="1754326"/>
          </a:xfrm>
          <a:prstGeom prst="rect">
            <a:avLst/>
          </a:prstGeom>
          <a:noFill/>
        </p:spPr>
        <p:txBody>
          <a:bodyPr wrap="square">
            <a:spAutoFit/>
          </a:bodyPr>
          <a:lstStyle/>
          <a:p>
            <a:pPr algn="ctr" rtl="1" eaLnBrk="1" fontAlgn="auto" hangingPunct="1">
              <a:spcBef>
                <a:spcPts val="0"/>
              </a:spcBef>
              <a:spcAft>
                <a:spcPts val="0"/>
              </a:spcAft>
              <a:defRPr/>
            </a:pPr>
            <a:r>
              <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49" charset="0"/>
                <a:cs typeface="+mj-cs"/>
              </a:rPr>
              <a:t>الاقتصاد الإداري</a:t>
            </a:r>
          </a:p>
        </p:txBody>
      </p:sp>
      <p:sp>
        <p:nvSpPr>
          <p:cNvPr id="9" name="مستطيل 6"/>
          <p:cNvSpPr/>
          <p:nvPr/>
        </p:nvSpPr>
        <p:spPr>
          <a:xfrm>
            <a:off x="152400" y="533400"/>
            <a:ext cx="3276600" cy="1569660"/>
          </a:xfrm>
          <a:prstGeom prst="rect">
            <a:avLst/>
          </a:prstGeom>
          <a:noFill/>
        </p:spPr>
        <p:txBody>
          <a:bodyPr wrap="square">
            <a:spAutoFit/>
          </a:bodyPr>
          <a:lstStyle/>
          <a:p>
            <a:pPr algn="ctr" rtl="1" eaLnBrk="1" fontAlgn="auto" hangingPunct="1">
              <a:spcBef>
                <a:spcPts val="0"/>
              </a:spcBef>
              <a:spcAft>
                <a:spcPts val="0"/>
              </a:spcAft>
              <a:defRPr/>
            </a:pPr>
            <a:r>
              <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rPr>
              <a:t>Managerial Economics</a:t>
            </a:r>
            <a:endPar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j-cs"/>
            </a:endParaRPr>
          </a:p>
        </p:txBody>
      </p:sp>
    </p:spTree>
    <p:extLst>
      <p:ext uri="{BB962C8B-B14F-4D97-AF65-F5344CB8AC3E}">
        <p14:creationId xmlns:p14="http://schemas.microsoft.com/office/powerpoint/2010/main" val="1005425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857916"/>
          </a:xfrm>
        </p:spPr>
        <p:style>
          <a:lnRef idx="1">
            <a:schemeClr val="accent4"/>
          </a:lnRef>
          <a:fillRef idx="2">
            <a:schemeClr val="accent4"/>
          </a:fillRef>
          <a:effectRef idx="1">
            <a:schemeClr val="accent4"/>
          </a:effectRef>
          <a:fontRef idx="minor">
            <a:schemeClr val="dk1"/>
          </a:fontRef>
        </p:style>
        <p:txBody>
          <a:bodyPr>
            <a:normAutofit/>
          </a:bodyPr>
          <a:lstStyle/>
          <a:p>
            <a:pPr algn="r">
              <a:buNone/>
            </a:pPr>
            <a:r>
              <a:rPr lang="ar-SA" sz="2400" dirty="0" smtClean="0"/>
              <a:t>                            منحنى التكاليف الكلية</a:t>
            </a:r>
            <a:endParaRPr lang="ar-SA" sz="2400" dirty="0"/>
          </a:p>
        </p:txBody>
      </p:sp>
      <p:cxnSp>
        <p:nvCxnSpPr>
          <p:cNvPr id="9" name="رابط كسهم مستقيم 8"/>
          <p:cNvCxnSpPr/>
          <p:nvPr/>
        </p:nvCxnSpPr>
        <p:spPr>
          <a:xfrm>
            <a:off x="1928794" y="5500702"/>
            <a:ext cx="45005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شكل حر 13"/>
          <p:cNvSpPr/>
          <p:nvPr/>
        </p:nvSpPr>
        <p:spPr>
          <a:xfrm>
            <a:off x="1928794" y="3429000"/>
            <a:ext cx="3357586" cy="2090738"/>
          </a:xfrm>
          <a:custGeom>
            <a:avLst/>
            <a:gdLst>
              <a:gd name="connsiteX0" fmla="*/ 0 w 2943225"/>
              <a:gd name="connsiteY0" fmla="*/ 2705100 h 2728913"/>
              <a:gd name="connsiteX1" fmla="*/ 47625 w 2943225"/>
              <a:gd name="connsiteY1" fmla="*/ 2619375 h 2728913"/>
              <a:gd name="connsiteX2" fmla="*/ 247650 w 2943225"/>
              <a:gd name="connsiteY2" fmla="*/ 2047875 h 2728913"/>
              <a:gd name="connsiteX3" fmla="*/ 790575 w 2943225"/>
              <a:gd name="connsiteY3" fmla="*/ 628650 h 2728913"/>
              <a:gd name="connsiteX4" fmla="*/ 1647825 w 2943225"/>
              <a:gd name="connsiteY4" fmla="*/ 1247775 h 2728913"/>
              <a:gd name="connsiteX5" fmla="*/ 2943225 w 2943225"/>
              <a:gd name="connsiteY5" fmla="*/ 0 h 2728913"/>
              <a:gd name="connsiteX6" fmla="*/ 2943225 w 2943225"/>
              <a:gd name="connsiteY6" fmla="*/ 0 h 272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43225" h="2728913">
                <a:moveTo>
                  <a:pt x="0" y="2705100"/>
                </a:moveTo>
                <a:cubicBezTo>
                  <a:pt x="3175" y="2717006"/>
                  <a:pt x="6350" y="2728913"/>
                  <a:pt x="47625" y="2619375"/>
                </a:cubicBezTo>
                <a:cubicBezTo>
                  <a:pt x="88900" y="2509837"/>
                  <a:pt x="123825" y="2379663"/>
                  <a:pt x="247650" y="2047875"/>
                </a:cubicBezTo>
                <a:cubicBezTo>
                  <a:pt x="371475" y="1716088"/>
                  <a:pt x="557212" y="762000"/>
                  <a:pt x="790575" y="628650"/>
                </a:cubicBezTo>
                <a:cubicBezTo>
                  <a:pt x="1023938" y="495300"/>
                  <a:pt x="1289050" y="1352550"/>
                  <a:pt x="1647825" y="1247775"/>
                </a:cubicBezTo>
                <a:cubicBezTo>
                  <a:pt x="2006600" y="1143000"/>
                  <a:pt x="2943225" y="0"/>
                  <a:pt x="2943225" y="0"/>
                </a:cubicBezTo>
                <a:lnTo>
                  <a:pt x="2943225"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5214942" y="3143248"/>
            <a:ext cx="650723" cy="369332"/>
          </a:xfrm>
          <a:prstGeom prst="rect">
            <a:avLst/>
          </a:prstGeom>
          <a:noFill/>
        </p:spPr>
        <p:txBody>
          <a:bodyPr wrap="square" rtlCol="1">
            <a:spAutoFit/>
          </a:bodyPr>
          <a:lstStyle/>
          <a:p>
            <a:r>
              <a:rPr lang="en-US" dirty="0" smtClean="0"/>
              <a:t>TVC</a:t>
            </a:r>
            <a:endParaRPr lang="ar-SA" dirty="0"/>
          </a:p>
        </p:txBody>
      </p:sp>
      <p:sp>
        <p:nvSpPr>
          <p:cNvPr id="18" name="مربع نص 17"/>
          <p:cNvSpPr txBox="1"/>
          <p:nvPr/>
        </p:nvSpPr>
        <p:spPr>
          <a:xfrm>
            <a:off x="4429124" y="2143116"/>
            <a:ext cx="184731" cy="369332"/>
          </a:xfrm>
          <a:prstGeom prst="rect">
            <a:avLst/>
          </a:prstGeom>
          <a:noFill/>
        </p:spPr>
        <p:txBody>
          <a:bodyPr wrap="none" rtlCol="1">
            <a:spAutoFit/>
          </a:bodyPr>
          <a:lstStyle/>
          <a:p>
            <a:endParaRPr lang="ar-SA"/>
          </a:p>
        </p:txBody>
      </p:sp>
      <p:sp>
        <p:nvSpPr>
          <p:cNvPr id="8" name="مربع نص 7"/>
          <p:cNvSpPr txBox="1"/>
          <p:nvPr/>
        </p:nvSpPr>
        <p:spPr>
          <a:xfrm>
            <a:off x="6072198" y="5500702"/>
            <a:ext cx="340158" cy="369332"/>
          </a:xfrm>
          <a:prstGeom prst="rect">
            <a:avLst/>
          </a:prstGeom>
          <a:noFill/>
        </p:spPr>
        <p:txBody>
          <a:bodyPr wrap="none" rtlCol="1">
            <a:spAutoFit/>
          </a:bodyPr>
          <a:lstStyle/>
          <a:p>
            <a:r>
              <a:rPr lang="en-US" dirty="0" smtClean="0"/>
              <a:t>Q</a:t>
            </a:r>
            <a:endParaRPr lang="ar-SA" dirty="0"/>
          </a:p>
        </p:txBody>
      </p:sp>
      <p:sp>
        <p:nvSpPr>
          <p:cNvPr id="10" name="مربع نص 9"/>
          <p:cNvSpPr txBox="1"/>
          <p:nvPr/>
        </p:nvSpPr>
        <p:spPr>
          <a:xfrm>
            <a:off x="1571604" y="857232"/>
            <a:ext cx="219027" cy="369332"/>
          </a:xfrm>
          <a:prstGeom prst="rect">
            <a:avLst/>
          </a:prstGeom>
          <a:noFill/>
        </p:spPr>
        <p:txBody>
          <a:bodyPr wrap="square" rtlCol="1">
            <a:spAutoFit/>
          </a:bodyPr>
          <a:lstStyle/>
          <a:p>
            <a:r>
              <a:rPr lang="en-US" dirty="0" smtClean="0"/>
              <a:t>S</a:t>
            </a:r>
            <a:endParaRPr lang="ar-SA" dirty="0"/>
          </a:p>
        </p:txBody>
      </p:sp>
      <p:cxnSp>
        <p:nvCxnSpPr>
          <p:cNvPr id="16" name="رابط كسهم مستقيم 15"/>
          <p:cNvCxnSpPr>
            <a:stCxn id="14" idx="0"/>
          </p:cNvCxnSpPr>
          <p:nvPr/>
        </p:nvCxnSpPr>
        <p:spPr>
          <a:xfrm flipV="1">
            <a:off x="1928794" y="714356"/>
            <a:ext cx="1588" cy="47871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a:off x="1928794" y="3857628"/>
            <a:ext cx="38576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4" name="شكل حر 23"/>
          <p:cNvSpPr/>
          <p:nvPr/>
        </p:nvSpPr>
        <p:spPr>
          <a:xfrm>
            <a:off x="1928794" y="1785926"/>
            <a:ext cx="3357586" cy="2090738"/>
          </a:xfrm>
          <a:custGeom>
            <a:avLst/>
            <a:gdLst>
              <a:gd name="connsiteX0" fmla="*/ 0 w 2943225"/>
              <a:gd name="connsiteY0" fmla="*/ 2705100 h 2728913"/>
              <a:gd name="connsiteX1" fmla="*/ 47625 w 2943225"/>
              <a:gd name="connsiteY1" fmla="*/ 2619375 h 2728913"/>
              <a:gd name="connsiteX2" fmla="*/ 247650 w 2943225"/>
              <a:gd name="connsiteY2" fmla="*/ 2047875 h 2728913"/>
              <a:gd name="connsiteX3" fmla="*/ 790575 w 2943225"/>
              <a:gd name="connsiteY3" fmla="*/ 628650 h 2728913"/>
              <a:gd name="connsiteX4" fmla="*/ 1647825 w 2943225"/>
              <a:gd name="connsiteY4" fmla="*/ 1247775 h 2728913"/>
              <a:gd name="connsiteX5" fmla="*/ 2943225 w 2943225"/>
              <a:gd name="connsiteY5" fmla="*/ 0 h 2728913"/>
              <a:gd name="connsiteX6" fmla="*/ 2943225 w 2943225"/>
              <a:gd name="connsiteY6" fmla="*/ 0 h 272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43225" h="2728913">
                <a:moveTo>
                  <a:pt x="0" y="2705100"/>
                </a:moveTo>
                <a:cubicBezTo>
                  <a:pt x="3175" y="2717006"/>
                  <a:pt x="6350" y="2728913"/>
                  <a:pt x="47625" y="2619375"/>
                </a:cubicBezTo>
                <a:cubicBezTo>
                  <a:pt x="88900" y="2509837"/>
                  <a:pt x="123825" y="2379663"/>
                  <a:pt x="247650" y="2047875"/>
                </a:cubicBezTo>
                <a:cubicBezTo>
                  <a:pt x="371475" y="1716088"/>
                  <a:pt x="557212" y="762000"/>
                  <a:pt x="790575" y="628650"/>
                </a:cubicBezTo>
                <a:cubicBezTo>
                  <a:pt x="1023938" y="495300"/>
                  <a:pt x="1289050" y="1352550"/>
                  <a:pt x="1647825" y="1247775"/>
                </a:cubicBezTo>
                <a:cubicBezTo>
                  <a:pt x="2006600" y="1143000"/>
                  <a:pt x="2943225" y="0"/>
                  <a:pt x="2943225" y="0"/>
                </a:cubicBezTo>
                <a:lnTo>
                  <a:pt x="2943225"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5" name="مربع نص 24"/>
          <p:cNvSpPr txBox="1"/>
          <p:nvPr/>
        </p:nvSpPr>
        <p:spPr>
          <a:xfrm>
            <a:off x="5286380" y="1643050"/>
            <a:ext cx="415563" cy="369332"/>
          </a:xfrm>
          <a:prstGeom prst="rect">
            <a:avLst/>
          </a:prstGeom>
          <a:noFill/>
        </p:spPr>
        <p:txBody>
          <a:bodyPr wrap="none" rtlCol="1">
            <a:spAutoFit/>
          </a:bodyPr>
          <a:lstStyle/>
          <a:p>
            <a:r>
              <a:rPr lang="en-US" dirty="0" smtClean="0"/>
              <a:t>TC</a:t>
            </a:r>
            <a:endParaRPr lang="ar-SA" dirty="0"/>
          </a:p>
        </p:txBody>
      </p:sp>
      <p:sp>
        <p:nvSpPr>
          <p:cNvPr id="26" name="مربع نص 25"/>
          <p:cNvSpPr txBox="1"/>
          <p:nvPr/>
        </p:nvSpPr>
        <p:spPr>
          <a:xfrm>
            <a:off x="5786446" y="3643314"/>
            <a:ext cx="549702" cy="369332"/>
          </a:xfrm>
          <a:prstGeom prst="rect">
            <a:avLst/>
          </a:prstGeom>
          <a:noFill/>
        </p:spPr>
        <p:txBody>
          <a:bodyPr wrap="none" rtlCol="1">
            <a:spAutoFit/>
          </a:bodyPr>
          <a:lstStyle/>
          <a:p>
            <a:r>
              <a:rPr lang="en-US" dirty="0" smtClean="0"/>
              <a:t>TVC</a:t>
            </a:r>
            <a:endParaRPr lang="ar-SA" dirty="0"/>
          </a:p>
        </p:txBody>
      </p:sp>
    </p:spTree>
    <p:extLst>
      <p:ext uri="{BB962C8B-B14F-4D97-AF65-F5344CB8AC3E}">
        <p14:creationId xmlns:p14="http://schemas.microsoft.com/office/powerpoint/2010/main" val="1895854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style>
          <a:lnRef idx="1">
            <a:schemeClr val="accent4"/>
          </a:lnRef>
          <a:fillRef idx="2">
            <a:schemeClr val="accent4"/>
          </a:fillRef>
          <a:effectRef idx="1">
            <a:schemeClr val="accent4"/>
          </a:effectRef>
          <a:fontRef idx="minor">
            <a:schemeClr val="dk1"/>
          </a:fontRef>
        </p:style>
        <p:txBody>
          <a:bodyPr/>
          <a:lstStyle/>
          <a:p>
            <a:pPr algn="r">
              <a:buNone/>
            </a:pPr>
            <a:endParaRPr lang="ar-SA" sz="2800" dirty="0" smtClean="0"/>
          </a:p>
          <a:p>
            <a:pPr algn="r">
              <a:buNone/>
            </a:pPr>
            <a:r>
              <a:rPr lang="en-US" sz="2800" dirty="0" smtClean="0"/>
              <a:t>Average Costs   </a:t>
            </a:r>
            <a:r>
              <a:rPr lang="ar-SA" sz="2800" dirty="0" smtClean="0"/>
              <a:t>2/ التكاليف المتوسطة :</a:t>
            </a:r>
          </a:p>
          <a:p>
            <a:pPr algn="r">
              <a:buNone/>
            </a:pPr>
            <a:r>
              <a:rPr lang="ar-SA" sz="2800" dirty="0" smtClean="0"/>
              <a:t>وتصنف التكاليف االمتوسطة إلى ثلاثة انواع  :</a:t>
            </a:r>
          </a:p>
          <a:p>
            <a:pPr algn="r">
              <a:buNone/>
            </a:pPr>
            <a:endParaRPr lang="ar-SA" sz="2800" dirty="0" smtClean="0"/>
          </a:p>
          <a:p>
            <a:pPr algn="r">
              <a:buNone/>
            </a:pPr>
            <a:r>
              <a:rPr lang="en-US" sz="2800" smtClean="0"/>
              <a:t>(Average Fixed Cost): </a:t>
            </a:r>
            <a:r>
              <a:rPr lang="ar-SA" sz="2800" dirty="0" smtClean="0"/>
              <a:t>أ/ متوسط التكلفة الثابتة</a:t>
            </a:r>
            <a:r>
              <a:rPr lang="en-US" sz="2800" dirty="0" smtClean="0"/>
              <a:t> </a:t>
            </a:r>
            <a:endParaRPr lang="ar-SA" sz="2800" dirty="0" smtClean="0"/>
          </a:p>
          <a:p>
            <a:pPr algn="r">
              <a:buNone/>
            </a:pPr>
            <a:r>
              <a:rPr lang="ar-SA" sz="2800" dirty="0"/>
              <a:t> </a:t>
            </a:r>
            <a:r>
              <a:rPr lang="ar-SA" sz="2800" dirty="0" smtClean="0"/>
              <a:t>                                  </a:t>
            </a:r>
            <a:r>
              <a:rPr lang="en-US" sz="2800" dirty="0" smtClean="0"/>
              <a:t> </a:t>
            </a:r>
            <a:endParaRPr lang="ar-SA" sz="2800" dirty="0"/>
          </a:p>
          <a:p>
            <a:pPr marL="0" indent="0" algn="r">
              <a:buNone/>
            </a:pPr>
            <a:endParaRPr lang="en-US" dirty="0"/>
          </a:p>
        </p:txBody>
      </p:sp>
      <p:pic>
        <p:nvPicPr>
          <p:cNvPr id="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72000" y="3860223"/>
            <a:ext cx="1828800" cy="895350"/>
          </a:xfrm>
          <a:prstGeom prst="rect">
            <a:avLst/>
          </a:prstGeom>
          <a:noFill/>
        </p:spPr>
      </p:pic>
    </p:spTree>
    <p:extLst>
      <p:ext uri="{BB962C8B-B14F-4D97-AF65-F5344CB8AC3E}">
        <p14:creationId xmlns:p14="http://schemas.microsoft.com/office/powerpoint/2010/main" val="1003286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533400"/>
                <a:ext cx="8229600" cy="5592763"/>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en-US" sz="2800" dirty="0"/>
                  <a:t>(Average </a:t>
                </a:r>
                <a:r>
                  <a:rPr lang="en-US" sz="2800" dirty="0" smtClean="0"/>
                  <a:t>variable </a:t>
                </a:r>
                <a:r>
                  <a:rPr lang="en-US" sz="2800" dirty="0"/>
                  <a:t>Cost) </a:t>
                </a:r>
                <a:r>
                  <a:rPr lang="ar-SA" sz="2800" dirty="0" smtClean="0"/>
                  <a:t>متوسط التكلفة المتغيرة :</a:t>
                </a:r>
              </a:p>
              <a:p>
                <a:pPr marL="0" indent="0" algn="r">
                  <a:buNone/>
                </a:pPr>
                <a:r>
                  <a:rPr lang="ar-SA" sz="2800" dirty="0"/>
                  <a:t>هي المبالغ التي تتحملها المنشأة كتكلفة لمدخلات الإنتاج المتغيرة اللازمة لإنتاج وحدة واحدة من </a:t>
                </a:r>
                <a:r>
                  <a:rPr lang="ar-SA" sz="2800" dirty="0" smtClean="0"/>
                  <a:t>الإنتاج .</a:t>
                </a:r>
                <a:endParaRPr lang="en-US" sz="2800" dirty="0" smtClean="0"/>
              </a:p>
              <a:p>
                <a:pPr marL="0" indent="0" algn="r">
                  <a:buNone/>
                </a:pPr>
                <a:endParaRPr lang="en-US" sz="2800" dirty="0"/>
              </a:p>
              <a:p>
                <a:pPr marL="0" indent="0" algn="ctr">
                  <a:buNone/>
                </a:pPr>
                <a:r>
                  <a:rPr lang="en-US" sz="2800" dirty="0" smtClean="0"/>
                  <a:t>TVC = </a:t>
                </a:r>
                <a14:m>
                  <m:oMath xmlns:m="http://schemas.openxmlformats.org/officeDocument/2006/math">
                    <m:f>
                      <m:fPr>
                        <m:ctrlPr>
                          <a:rPr lang="en-US" sz="2800" i="1" smtClean="0">
                            <a:latin typeface="Cambria Math"/>
                          </a:rPr>
                        </m:ctrlPr>
                      </m:fPr>
                      <m:num>
                        <m:r>
                          <a:rPr lang="en-US" sz="2800" b="0" i="1" smtClean="0">
                            <a:latin typeface="Cambria Math"/>
                          </a:rPr>
                          <m:t>𝑇𝑉𝐶</m:t>
                        </m:r>
                      </m:num>
                      <m:den>
                        <m:r>
                          <a:rPr lang="en-US" sz="2800" b="0" i="1" smtClean="0">
                            <a:latin typeface="Cambria Math"/>
                          </a:rPr>
                          <m:t>𝑄</m:t>
                        </m:r>
                      </m:den>
                    </m:f>
                  </m:oMath>
                </a14:m>
                <a:endParaRPr lang="ar-SA" sz="2800" dirty="0" smtClean="0"/>
              </a:p>
              <a:p>
                <a:pPr marL="0" indent="0" algn="r">
                  <a:buNone/>
                </a:pPr>
                <a:endParaRPr lang="en-US" sz="2800" dirty="0" smtClean="0"/>
              </a:p>
              <a:p>
                <a:pPr marL="0" indent="0" algn="r">
                  <a:buNone/>
                </a:pPr>
                <a:r>
                  <a:rPr lang="en-US" sz="2800" dirty="0" smtClean="0"/>
                  <a:t>(Average Total Cost)</a:t>
                </a:r>
                <a:r>
                  <a:rPr lang="ar-SA" sz="2800" dirty="0" smtClean="0"/>
                  <a:t>متوسط التكلفة الكلية : </a:t>
                </a:r>
              </a:p>
              <a:p>
                <a:pPr marL="0" indent="0" algn="ctr">
                  <a:buNone/>
                </a:pP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533400"/>
                <a:ext cx="8229600" cy="5592763"/>
              </a:xfrm>
              <a:blipFill rotWithShape="1">
                <a:blip r:embed="rId2"/>
                <a:stretch>
                  <a:fillRect/>
                </a:stretch>
              </a:blipFill>
            </p:spPr>
            <p:txBody>
              <a:bodyPr/>
              <a:lstStyle/>
              <a:p>
                <a:r>
                  <a:rPr lang="en-US">
                    <a:noFill/>
                  </a:rPr>
                  <a:t> </a:t>
                </a:r>
              </a:p>
            </p:txBody>
          </p:sp>
        </mc:Fallback>
      </mc:AlternateContent>
      <p:pic>
        <p:nvPicPr>
          <p:cNvPr id="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0" y="4876800"/>
            <a:ext cx="3028950" cy="752475"/>
          </a:xfrm>
          <a:prstGeom prst="rect">
            <a:avLst/>
          </a:prstGeom>
          <a:noFill/>
        </p:spPr>
      </p:pic>
    </p:spTree>
    <p:extLst>
      <p:ext uri="{BB962C8B-B14F-4D97-AF65-F5344CB8AC3E}">
        <p14:creationId xmlns:p14="http://schemas.microsoft.com/office/powerpoint/2010/main" val="3557897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534400" cy="6248400"/>
          </a:xfrm>
        </p:spPr>
        <p:style>
          <a:lnRef idx="1">
            <a:schemeClr val="accent4"/>
          </a:lnRef>
          <a:fillRef idx="2">
            <a:schemeClr val="accent4"/>
          </a:fillRef>
          <a:effectRef idx="1">
            <a:schemeClr val="accent4"/>
          </a:effectRef>
          <a:fontRef idx="minor">
            <a:schemeClr val="dk1"/>
          </a:fontRef>
        </p:style>
        <p:txBody>
          <a:bodyPr/>
          <a:lstStyle/>
          <a:p>
            <a:pPr algn="r">
              <a:buNone/>
            </a:pPr>
            <a:r>
              <a:rPr lang="en-US" dirty="0" smtClean="0"/>
              <a:t>Marginal Costs </a:t>
            </a:r>
            <a:r>
              <a:rPr lang="ar-SA" dirty="0" smtClean="0"/>
              <a:t> 3/ </a:t>
            </a:r>
            <a:r>
              <a:rPr lang="ar-SA" dirty="0"/>
              <a:t>التكاليف الحدية </a:t>
            </a:r>
            <a:r>
              <a:rPr lang="ar-SA" dirty="0" smtClean="0"/>
              <a:t>:</a:t>
            </a:r>
            <a:endParaRPr lang="ar-SA" dirty="0"/>
          </a:p>
          <a:p>
            <a:pPr algn="r">
              <a:buNone/>
            </a:pPr>
            <a:r>
              <a:rPr lang="ar-SA" sz="2800" dirty="0"/>
              <a:t>وهي التكاليف التي تتحملها المنشأة لإنتاج </a:t>
            </a:r>
          </a:p>
          <a:p>
            <a:pPr algn="r">
              <a:buNone/>
            </a:pPr>
            <a:r>
              <a:rPr lang="ar-SA" sz="2800" dirty="0"/>
              <a:t>وحدة واحدة إضافية من </a:t>
            </a:r>
            <a:r>
              <a:rPr lang="ar-SA" sz="2800" dirty="0" smtClean="0"/>
              <a:t>الناتج</a:t>
            </a:r>
          </a:p>
          <a:p>
            <a:pPr algn="r">
              <a:buNone/>
            </a:pPr>
            <a:endParaRPr lang="ar-SA" dirty="0"/>
          </a:p>
          <a:p>
            <a:pPr algn="r">
              <a:buNone/>
            </a:pPr>
            <a:endParaRPr lang="ar-SA" dirty="0" smtClean="0"/>
          </a:p>
          <a:p>
            <a:pPr algn="r">
              <a:buNone/>
            </a:pPr>
            <a:r>
              <a:rPr lang="ar-SA" sz="2400" dirty="0" smtClean="0"/>
              <a:t>ويأخذ منحى التكاليف الحدية الشكل التي :</a:t>
            </a:r>
          </a:p>
          <a:p>
            <a:pPr algn="r">
              <a:buNone/>
            </a:pPr>
            <a:endParaRPr lang="ar-SA" sz="2400" dirty="0" smtClean="0"/>
          </a:p>
          <a:p>
            <a:pPr algn="r">
              <a:buNone/>
            </a:pPr>
            <a:endParaRPr lang="ar-SA" dirty="0"/>
          </a:p>
          <a:p>
            <a:pPr algn="ctr">
              <a:buNone/>
            </a:pPr>
            <a:endParaRPr lang="ar-SA" dirty="0" smtClean="0"/>
          </a:p>
          <a:p>
            <a:pPr algn="r">
              <a:buNone/>
            </a:pPr>
            <a:endParaRPr lang="ar-SA" dirty="0"/>
          </a:p>
          <a:p>
            <a:pPr algn="r">
              <a:buNone/>
            </a:pPr>
            <a:endParaRPr lang="en-US" dirty="0"/>
          </a:p>
        </p:txBody>
      </p:sp>
      <p:pic>
        <p:nvPicPr>
          <p:cNvPr id="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72000" y="2514600"/>
            <a:ext cx="1295400" cy="733425"/>
          </a:xfrm>
          <a:prstGeom prst="rect">
            <a:avLst/>
          </a:prstGeom>
          <a:noFill/>
        </p:spPr>
      </p:pic>
      <p:cxnSp>
        <p:nvCxnSpPr>
          <p:cNvPr id="5" name="Straight Arrow Connector 4"/>
          <p:cNvCxnSpPr/>
          <p:nvPr/>
        </p:nvCxnSpPr>
        <p:spPr>
          <a:xfrm flipV="1">
            <a:off x="685800" y="2881312"/>
            <a:ext cx="0" cy="3367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85800" y="6248400"/>
            <a:ext cx="388620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425468" y="3431969"/>
            <a:ext cx="2481514" cy="2161309"/>
          </a:xfrm>
          <a:custGeom>
            <a:avLst/>
            <a:gdLst>
              <a:gd name="connsiteX0" fmla="*/ 94574 w 2481514"/>
              <a:gd name="connsiteY0" fmla="*/ 0 h 2161309"/>
              <a:gd name="connsiteX1" fmla="*/ 284579 w 2481514"/>
              <a:gd name="connsiteY1" fmla="*/ 1460665 h 2161309"/>
              <a:gd name="connsiteX2" fmla="*/ 2481514 w 2481514"/>
              <a:gd name="connsiteY2" fmla="*/ 2161309 h 2161309"/>
              <a:gd name="connsiteX3" fmla="*/ 2481514 w 2481514"/>
              <a:gd name="connsiteY3" fmla="*/ 2161309 h 2161309"/>
            </a:gdLst>
            <a:ahLst/>
            <a:cxnLst>
              <a:cxn ang="0">
                <a:pos x="connsiteX0" y="connsiteY0"/>
              </a:cxn>
              <a:cxn ang="0">
                <a:pos x="connsiteX1" y="connsiteY1"/>
              </a:cxn>
              <a:cxn ang="0">
                <a:pos x="connsiteX2" y="connsiteY2"/>
              </a:cxn>
              <a:cxn ang="0">
                <a:pos x="connsiteX3" y="connsiteY3"/>
              </a:cxn>
            </a:cxnLst>
            <a:rect l="l" t="t" r="r" b="b"/>
            <a:pathLst>
              <a:path w="2481514" h="2161309">
                <a:moveTo>
                  <a:pt x="94574" y="0"/>
                </a:moveTo>
                <a:cubicBezTo>
                  <a:pt x="-9335" y="550223"/>
                  <a:pt x="-113244" y="1100447"/>
                  <a:pt x="284579" y="1460665"/>
                </a:cubicBezTo>
                <a:cubicBezTo>
                  <a:pt x="682402" y="1820883"/>
                  <a:pt x="2481514" y="2161309"/>
                  <a:pt x="2481514" y="2161309"/>
                </a:cubicBezTo>
                <a:lnTo>
                  <a:pt x="2481514" y="216130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685800" y="4267200"/>
            <a:ext cx="7396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425468" y="4267200"/>
            <a:ext cx="0" cy="19812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5029200"/>
            <a:ext cx="1219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905000" y="5029200"/>
            <a:ext cx="0" cy="12192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5800" y="5334000"/>
            <a:ext cx="213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819400" y="5334000"/>
            <a:ext cx="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906982" y="5369626"/>
            <a:ext cx="505267" cy="369332"/>
          </a:xfrm>
          <a:prstGeom prst="rect">
            <a:avLst/>
          </a:prstGeom>
          <a:noFill/>
        </p:spPr>
        <p:txBody>
          <a:bodyPr wrap="none" rtlCol="0">
            <a:spAutoFit/>
          </a:bodyPr>
          <a:lstStyle/>
          <a:p>
            <a:r>
              <a:rPr lang="en-US" dirty="0" smtClean="0"/>
              <a:t>MC</a:t>
            </a:r>
            <a:endParaRPr lang="en-US" dirty="0"/>
          </a:p>
        </p:txBody>
      </p:sp>
    </p:spTree>
    <p:extLst>
      <p:ext uri="{BB962C8B-B14F-4D97-AF65-F5344CB8AC3E}">
        <p14:creationId xmlns:p14="http://schemas.microsoft.com/office/powerpoint/2010/main" val="2778384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style>
          <a:lnRef idx="1">
            <a:schemeClr val="accent4"/>
          </a:lnRef>
          <a:fillRef idx="2">
            <a:schemeClr val="accent4"/>
          </a:fillRef>
          <a:effectRef idx="1">
            <a:schemeClr val="accent4"/>
          </a:effectRef>
          <a:fontRef idx="minor">
            <a:schemeClr val="dk1"/>
          </a:fontRef>
        </p:style>
        <p:txBody>
          <a:bodyPr>
            <a:normAutofit/>
          </a:bodyPr>
          <a:lstStyle/>
          <a:p>
            <a:pPr algn="r">
              <a:buNone/>
            </a:pPr>
            <a:r>
              <a:rPr lang="ar-SA" sz="2400" dirty="0" smtClean="0"/>
              <a:t>                          التكاليف المختلفة في المدى القصير</a:t>
            </a:r>
            <a:endParaRPr lang="ar-SA" sz="2400" dirty="0"/>
          </a:p>
        </p:txBody>
      </p:sp>
      <p:graphicFrame>
        <p:nvGraphicFramePr>
          <p:cNvPr id="4" name="جدول 3"/>
          <p:cNvGraphicFramePr>
            <a:graphicFrameLocks noGrp="1"/>
          </p:cNvGraphicFramePr>
          <p:nvPr/>
        </p:nvGraphicFramePr>
        <p:xfrm>
          <a:off x="1571604" y="1214420"/>
          <a:ext cx="6096000" cy="3881766"/>
        </p:xfrm>
        <a:graphic>
          <a:graphicData uri="http://schemas.openxmlformats.org/drawingml/2006/table">
            <a:tbl>
              <a:tblPr rtl="1" firstRow="1" bandRow="1">
                <a:tableStyleId>{5C22544A-7EE6-4342-B048-85BDC9FD1C3A}</a:tableStyleId>
              </a:tblPr>
              <a:tblGrid>
                <a:gridCol w="762000"/>
                <a:gridCol w="762000"/>
                <a:gridCol w="762000"/>
                <a:gridCol w="785812"/>
                <a:gridCol w="738188"/>
                <a:gridCol w="762000"/>
                <a:gridCol w="762000"/>
                <a:gridCol w="762000"/>
              </a:tblGrid>
              <a:tr h="554538">
                <a:tc>
                  <a:txBody>
                    <a:bodyPr/>
                    <a:lstStyle/>
                    <a:p>
                      <a:pPr rtl="1"/>
                      <a:r>
                        <a:rPr lang="en-US" dirty="0" smtClean="0"/>
                        <a:t>MC</a:t>
                      </a:r>
                      <a:endParaRPr lang="ar-SA" dirty="0"/>
                    </a:p>
                  </a:txBody>
                  <a:tcPr/>
                </a:tc>
                <a:tc>
                  <a:txBody>
                    <a:bodyPr/>
                    <a:lstStyle/>
                    <a:p>
                      <a:pPr rtl="1"/>
                      <a:r>
                        <a:rPr lang="en-US" dirty="0" smtClean="0"/>
                        <a:t>AC</a:t>
                      </a:r>
                      <a:endParaRPr lang="ar-SA" dirty="0"/>
                    </a:p>
                  </a:txBody>
                  <a:tcPr/>
                </a:tc>
                <a:tc>
                  <a:txBody>
                    <a:bodyPr/>
                    <a:lstStyle/>
                    <a:p>
                      <a:pPr rtl="1"/>
                      <a:r>
                        <a:rPr lang="en-US" dirty="0" smtClean="0"/>
                        <a:t>AVC</a:t>
                      </a:r>
                      <a:endParaRPr lang="ar-SA" dirty="0"/>
                    </a:p>
                  </a:txBody>
                  <a:tcPr/>
                </a:tc>
                <a:tc>
                  <a:txBody>
                    <a:bodyPr/>
                    <a:lstStyle/>
                    <a:p>
                      <a:pPr rtl="1"/>
                      <a:r>
                        <a:rPr lang="en-US" dirty="0" smtClean="0"/>
                        <a:t>AFC</a:t>
                      </a:r>
                      <a:endParaRPr lang="ar-SA" dirty="0"/>
                    </a:p>
                  </a:txBody>
                  <a:tcPr/>
                </a:tc>
                <a:tc>
                  <a:txBody>
                    <a:bodyPr/>
                    <a:lstStyle/>
                    <a:p>
                      <a:pPr rtl="1"/>
                      <a:r>
                        <a:rPr lang="en-US" dirty="0" smtClean="0"/>
                        <a:t>TC</a:t>
                      </a:r>
                      <a:endParaRPr lang="ar-SA" dirty="0"/>
                    </a:p>
                  </a:txBody>
                  <a:tcPr/>
                </a:tc>
                <a:tc>
                  <a:txBody>
                    <a:bodyPr/>
                    <a:lstStyle/>
                    <a:p>
                      <a:pPr rtl="1"/>
                      <a:r>
                        <a:rPr lang="en-US" dirty="0" smtClean="0"/>
                        <a:t>TVC</a:t>
                      </a:r>
                      <a:endParaRPr lang="ar-SA" dirty="0"/>
                    </a:p>
                  </a:txBody>
                  <a:tcPr/>
                </a:tc>
                <a:tc>
                  <a:txBody>
                    <a:bodyPr/>
                    <a:lstStyle/>
                    <a:p>
                      <a:pPr rtl="1"/>
                      <a:r>
                        <a:rPr lang="en-US" dirty="0" smtClean="0"/>
                        <a:t>TFC</a:t>
                      </a:r>
                      <a:endParaRPr lang="ar-SA" dirty="0"/>
                    </a:p>
                  </a:txBody>
                  <a:tcPr/>
                </a:tc>
                <a:tc>
                  <a:txBody>
                    <a:bodyPr/>
                    <a:lstStyle/>
                    <a:p>
                      <a:pPr rtl="1"/>
                      <a:r>
                        <a:rPr lang="en-US" dirty="0" smtClean="0"/>
                        <a:t>Q</a:t>
                      </a:r>
                      <a:endParaRPr lang="ar-SA" dirty="0"/>
                    </a:p>
                  </a:txBody>
                  <a:tcPr/>
                </a:tc>
              </a:tr>
              <a:tr h="554538">
                <a:tc>
                  <a:txBody>
                    <a:bodyPr/>
                    <a:lstStyle/>
                    <a:p>
                      <a:pPr rtl="1"/>
                      <a:r>
                        <a:rPr lang="en-US" dirty="0" smtClean="0"/>
                        <a:t>0</a:t>
                      </a:r>
                      <a:endParaRPr lang="ar-SA" dirty="0"/>
                    </a:p>
                  </a:txBody>
                  <a:tcPr/>
                </a:tc>
                <a:tc>
                  <a:txBody>
                    <a:bodyPr/>
                    <a:lstStyle/>
                    <a:p>
                      <a:pPr rtl="1"/>
                      <a:r>
                        <a:rPr lang="en-US" dirty="0" smtClean="0"/>
                        <a:t>0</a:t>
                      </a:r>
                      <a:endParaRPr lang="ar-SA" dirty="0"/>
                    </a:p>
                  </a:txBody>
                  <a:tcPr/>
                </a:tc>
                <a:tc>
                  <a:txBody>
                    <a:bodyPr/>
                    <a:lstStyle/>
                    <a:p>
                      <a:pPr rtl="1"/>
                      <a:r>
                        <a:rPr lang="en-US" dirty="0" smtClean="0"/>
                        <a:t>0</a:t>
                      </a:r>
                      <a:endParaRPr lang="ar-SA" dirty="0"/>
                    </a:p>
                  </a:txBody>
                  <a:tcPr/>
                </a:tc>
                <a:tc>
                  <a:txBody>
                    <a:bodyPr/>
                    <a:lstStyle/>
                    <a:p>
                      <a:pPr rtl="1"/>
                      <a:r>
                        <a:rPr lang="en-US" dirty="0" smtClean="0"/>
                        <a:t>0</a:t>
                      </a:r>
                      <a:endParaRPr lang="ar-SA" dirty="0"/>
                    </a:p>
                  </a:txBody>
                  <a:tcPr/>
                </a:tc>
                <a:tc>
                  <a:txBody>
                    <a:bodyPr/>
                    <a:lstStyle/>
                    <a:p>
                      <a:pPr rtl="1"/>
                      <a:r>
                        <a:rPr lang="en-US" dirty="0" smtClean="0"/>
                        <a:t>20</a:t>
                      </a:r>
                      <a:endParaRPr lang="ar-SA" dirty="0"/>
                    </a:p>
                  </a:txBody>
                  <a:tcPr/>
                </a:tc>
                <a:tc>
                  <a:txBody>
                    <a:bodyPr/>
                    <a:lstStyle/>
                    <a:p>
                      <a:pPr rtl="1"/>
                      <a:r>
                        <a:rPr lang="en-US" dirty="0" smtClean="0"/>
                        <a:t>0</a:t>
                      </a:r>
                      <a:endParaRPr lang="ar-SA" dirty="0"/>
                    </a:p>
                  </a:txBody>
                  <a:tcPr/>
                </a:tc>
                <a:tc>
                  <a:txBody>
                    <a:bodyPr/>
                    <a:lstStyle/>
                    <a:p>
                      <a:pPr rtl="1"/>
                      <a:r>
                        <a:rPr lang="en-US" dirty="0" smtClean="0"/>
                        <a:t>20</a:t>
                      </a:r>
                      <a:endParaRPr lang="ar-SA" dirty="0"/>
                    </a:p>
                  </a:txBody>
                  <a:tcPr/>
                </a:tc>
                <a:tc>
                  <a:txBody>
                    <a:bodyPr/>
                    <a:lstStyle/>
                    <a:p>
                      <a:pPr rtl="1"/>
                      <a:r>
                        <a:rPr lang="en-US" dirty="0" smtClean="0"/>
                        <a:t>0</a:t>
                      </a:r>
                      <a:endParaRPr lang="ar-SA" dirty="0"/>
                    </a:p>
                  </a:txBody>
                  <a:tcPr/>
                </a:tc>
              </a:tr>
              <a:tr h="554538">
                <a:tc>
                  <a:txBody>
                    <a:bodyPr/>
                    <a:lstStyle/>
                    <a:p>
                      <a:pPr rtl="1"/>
                      <a:r>
                        <a:rPr lang="en-US" dirty="0" smtClean="0"/>
                        <a:t>10</a:t>
                      </a:r>
                      <a:endParaRPr lang="ar-SA" dirty="0"/>
                    </a:p>
                  </a:txBody>
                  <a:tcPr/>
                </a:tc>
                <a:tc>
                  <a:txBody>
                    <a:bodyPr/>
                    <a:lstStyle/>
                    <a:p>
                      <a:pPr rtl="1"/>
                      <a:r>
                        <a:rPr lang="en-US" dirty="0" smtClean="0"/>
                        <a:t>30</a:t>
                      </a:r>
                      <a:endParaRPr lang="ar-SA" dirty="0"/>
                    </a:p>
                  </a:txBody>
                  <a:tcPr/>
                </a:tc>
                <a:tc>
                  <a:txBody>
                    <a:bodyPr/>
                    <a:lstStyle/>
                    <a:p>
                      <a:pPr rtl="1"/>
                      <a:r>
                        <a:rPr lang="en-US" dirty="0" smtClean="0"/>
                        <a:t>10</a:t>
                      </a:r>
                      <a:endParaRPr lang="ar-SA" dirty="0"/>
                    </a:p>
                  </a:txBody>
                  <a:tcPr/>
                </a:tc>
                <a:tc>
                  <a:txBody>
                    <a:bodyPr/>
                    <a:lstStyle/>
                    <a:p>
                      <a:pPr rtl="1"/>
                      <a:r>
                        <a:rPr lang="en-US" dirty="0" smtClean="0"/>
                        <a:t>20</a:t>
                      </a:r>
                      <a:endParaRPr lang="ar-SA" dirty="0"/>
                    </a:p>
                  </a:txBody>
                  <a:tcPr/>
                </a:tc>
                <a:tc>
                  <a:txBody>
                    <a:bodyPr/>
                    <a:lstStyle/>
                    <a:p>
                      <a:pPr rtl="1"/>
                      <a:r>
                        <a:rPr lang="en-US" dirty="0" smtClean="0"/>
                        <a:t>30</a:t>
                      </a:r>
                      <a:endParaRPr lang="ar-SA" dirty="0"/>
                    </a:p>
                  </a:txBody>
                  <a:tcPr/>
                </a:tc>
                <a:tc>
                  <a:txBody>
                    <a:bodyPr/>
                    <a:lstStyle/>
                    <a:p>
                      <a:pPr rtl="1"/>
                      <a:r>
                        <a:rPr lang="en-US" dirty="0" smtClean="0"/>
                        <a:t>10</a:t>
                      </a:r>
                      <a:endParaRPr lang="ar-SA" dirty="0"/>
                    </a:p>
                  </a:txBody>
                  <a:tcPr/>
                </a:tc>
                <a:tc>
                  <a:txBody>
                    <a:bodyPr/>
                    <a:lstStyle/>
                    <a:p>
                      <a:pPr rtl="1"/>
                      <a:r>
                        <a:rPr lang="en-US" dirty="0" smtClean="0"/>
                        <a:t>20</a:t>
                      </a:r>
                      <a:endParaRPr lang="ar-SA" dirty="0"/>
                    </a:p>
                  </a:txBody>
                  <a:tcPr/>
                </a:tc>
                <a:tc>
                  <a:txBody>
                    <a:bodyPr/>
                    <a:lstStyle/>
                    <a:p>
                      <a:pPr rtl="1"/>
                      <a:r>
                        <a:rPr lang="en-US" dirty="0" smtClean="0"/>
                        <a:t>1</a:t>
                      </a:r>
                      <a:endParaRPr lang="ar-SA" dirty="0"/>
                    </a:p>
                  </a:txBody>
                  <a:tcPr/>
                </a:tc>
              </a:tr>
              <a:tr h="554538">
                <a:tc>
                  <a:txBody>
                    <a:bodyPr/>
                    <a:lstStyle/>
                    <a:p>
                      <a:pPr rtl="1"/>
                      <a:r>
                        <a:rPr lang="en-US" dirty="0" smtClean="0"/>
                        <a:t>5</a:t>
                      </a:r>
                      <a:endParaRPr lang="ar-SA" dirty="0"/>
                    </a:p>
                  </a:txBody>
                  <a:tcPr/>
                </a:tc>
                <a:tc>
                  <a:txBody>
                    <a:bodyPr/>
                    <a:lstStyle/>
                    <a:p>
                      <a:pPr rtl="1"/>
                      <a:r>
                        <a:rPr lang="en-US" dirty="0" smtClean="0"/>
                        <a:t>18.5</a:t>
                      </a:r>
                      <a:endParaRPr lang="ar-SA" dirty="0"/>
                    </a:p>
                  </a:txBody>
                  <a:tcPr/>
                </a:tc>
                <a:tc>
                  <a:txBody>
                    <a:bodyPr/>
                    <a:lstStyle/>
                    <a:p>
                      <a:pPr rtl="1"/>
                      <a:r>
                        <a:rPr lang="en-US" dirty="0" smtClean="0"/>
                        <a:t>7.5</a:t>
                      </a:r>
                      <a:endParaRPr lang="ar-SA" dirty="0"/>
                    </a:p>
                  </a:txBody>
                  <a:tcPr/>
                </a:tc>
                <a:tc>
                  <a:txBody>
                    <a:bodyPr/>
                    <a:lstStyle/>
                    <a:p>
                      <a:pPr rtl="1"/>
                      <a:r>
                        <a:rPr lang="en-US" dirty="0" smtClean="0"/>
                        <a:t>10</a:t>
                      </a:r>
                      <a:endParaRPr lang="ar-SA" dirty="0"/>
                    </a:p>
                  </a:txBody>
                  <a:tcPr/>
                </a:tc>
                <a:tc>
                  <a:txBody>
                    <a:bodyPr/>
                    <a:lstStyle/>
                    <a:p>
                      <a:pPr rtl="1"/>
                      <a:r>
                        <a:rPr lang="en-US" dirty="0" smtClean="0"/>
                        <a:t>35</a:t>
                      </a:r>
                      <a:endParaRPr lang="ar-SA" dirty="0"/>
                    </a:p>
                  </a:txBody>
                  <a:tcPr/>
                </a:tc>
                <a:tc>
                  <a:txBody>
                    <a:bodyPr/>
                    <a:lstStyle/>
                    <a:p>
                      <a:pPr rtl="1"/>
                      <a:r>
                        <a:rPr lang="en-US" dirty="0" smtClean="0"/>
                        <a:t>15</a:t>
                      </a:r>
                      <a:endParaRPr lang="ar-SA" dirty="0"/>
                    </a:p>
                  </a:txBody>
                  <a:tcPr/>
                </a:tc>
                <a:tc>
                  <a:txBody>
                    <a:bodyPr/>
                    <a:lstStyle/>
                    <a:p>
                      <a:pPr rtl="1"/>
                      <a:r>
                        <a:rPr lang="en-US" dirty="0" smtClean="0"/>
                        <a:t>20</a:t>
                      </a:r>
                      <a:endParaRPr lang="ar-SA" dirty="0"/>
                    </a:p>
                  </a:txBody>
                  <a:tcPr/>
                </a:tc>
                <a:tc>
                  <a:txBody>
                    <a:bodyPr/>
                    <a:lstStyle/>
                    <a:p>
                      <a:pPr rtl="1"/>
                      <a:r>
                        <a:rPr lang="en-US" dirty="0" smtClean="0"/>
                        <a:t>2</a:t>
                      </a:r>
                      <a:endParaRPr lang="ar-SA" dirty="0"/>
                    </a:p>
                  </a:txBody>
                  <a:tcPr/>
                </a:tc>
              </a:tr>
              <a:tr h="554538">
                <a:tc>
                  <a:txBody>
                    <a:bodyPr/>
                    <a:lstStyle/>
                    <a:p>
                      <a:pPr rtl="1"/>
                      <a:r>
                        <a:rPr lang="en-US" dirty="0" smtClean="0"/>
                        <a:t>3</a:t>
                      </a:r>
                      <a:endParaRPr lang="ar-SA" dirty="0"/>
                    </a:p>
                  </a:txBody>
                  <a:tcPr/>
                </a:tc>
                <a:tc>
                  <a:txBody>
                    <a:bodyPr/>
                    <a:lstStyle/>
                    <a:p>
                      <a:pPr rtl="1"/>
                      <a:r>
                        <a:rPr lang="en-US" dirty="0" smtClean="0"/>
                        <a:t>12.6</a:t>
                      </a:r>
                      <a:endParaRPr lang="ar-SA" dirty="0"/>
                    </a:p>
                  </a:txBody>
                  <a:tcPr/>
                </a:tc>
                <a:tc>
                  <a:txBody>
                    <a:bodyPr/>
                    <a:lstStyle/>
                    <a:p>
                      <a:pPr rtl="1"/>
                      <a:r>
                        <a:rPr lang="en-US" dirty="0" smtClean="0"/>
                        <a:t>6</a:t>
                      </a:r>
                      <a:endParaRPr lang="ar-SA" dirty="0"/>
                    </a:p>
                  </a:txBody>
                  <a:tcPr/>
                </a:tc>
                <a:tc>
                  <a:txBody>
                    <a:bodyPr/>
                    <a:lstStyle/>
                    <a:p>
                      <a:pPr rtl="1"/>
                      <a:r>
                        <a:rPr lang="en-US" dirty="0" smtClean="0"/>
                        <a:t>6.6</a:t>
                      </a:r>
                      <a:endParaRPr lang="ar-SA" dirty="0"/>
                    </a:p>
                  </a:txBody>
                  <a:tcPr/>
                </a:tc>
                <a:tc>
                  <a:txBody>
                    <a:bodyPr/>
                    <a:lstStyle/>
                    <a:p>
                      <a:pPr rtl="1"/>
                      <a:r>
                        <a:rPr lang="en-US" dirty="0" smtClean="0"/>
                        <a:t>38</a:t>
                      </a:r>
                      <a:endParaRPr lang="ar-SA" dirty="0"/>
                    </a:p>
                  </a:txBody>
                  <a:tcPr/>
                </a:tc>
                <a:tc>
                  <a:txBody>
                    <a:bodyPr/>
                    <a:lstStyle/>
                    <a:p>
                      <a:pPr rtl="1"/>
                      <a:r>
                        <a:rPr lang="en-US" dirty="0" smtClean="0"/>
                        <a:t>18</a:t>
                      </a:r>
                      <a:endParaRPr lang="ar-SA" dirty="0"/>
                    </a:p>
                  </a:txBody>
                  <a:tcPr/>
                </a:tc>
                <a:tc>
                  <a:txBody>
                    <a:bodyPr/>
                    <a:lstStyle/>
                    <a:p>
                      <a:pPr rtl="1"/>
                      <a:r>
                        <a:rPr lang="en-US" dirty="0" smtClean="0"/>
                        <a:t>20</a:t>
                      </a:r>
                      <a:endParaRPr lang="ar-SA" dirty="0"/>
                    </a:p>
                  </a:txBody>
                  <a:tcPr/>
                </a:tc>
                <a:tc>
                  <a:txBody>
                    <a:bodyPr/>
                    <a:lstStyle/>
                    <a:p>
                      <a:pPr rtl="1"/>
                      <a:r>
                        <a:rPr lang="en-US" dirty="0" smtClean="0"/>
                        <a:t>3</a:t>
                      </a:r>
                      <a:endParaRPr lang="ar-SA" dirty="0"/>
                    </a:p>
                  </a:txBody>
                  <a:tcPr/>
                </a:tc>
              </a:tr>
              <a:tr h="554538">
                <a:tc>
                  <a:txBody>
                    <a:bodyPr/>
                    <a:lstStyle/>
                    <a:p>
                      <a:pPr rtl="1"/>
                      <a:r>
                        <a:rPr lang="en-US" dirty="0" smtClean="0"/>
                        <a:t>17</a:t>
                      </a:r>
                      <a:endParaRPr lang="ar-SA" dirty="0"/>
                    </a:p>
                  </a:txBody>
                  <a:tcPr/>
                </a:tc>
                <a:tc>
                  <a:txBody>
                    <a:bodyPr/>
                    <a:lstStyle/>
                    <a:p>
                      <a:pPr rtl="1"/>
                      <a:r>
                        <a:rPr lang="en-US" dirty="0" smtClean="0"/>
                        <a:t>13.75</a:t>
                      </a:r>
                      <a:endParaRPr lang="ar-SA" dirty="0"/>
                    </a:p>
                  </a:txBody>
                  <a:tcPr/>
                </a:tc>
                <a:tc>
                  <a:txBody>
                    <a:bodyPr/>
                    <a:lstStyle/>
                    <a:p>
                      <a:pPr rtl="1"/>
                      <a:r>
                        <a:rPr lang="en-US" dirty="0" smtClean="0"/>
                        <a:t>8.75</a:t>
                      </a:r>
                      <a:endParaRPr lang="ar-SA" dirty="0"/>
                    </a:p>
                  </a:txBody>
                  <a:tcPr/>
                </a:tc>
                <a:tc>
                  <a:txBody>
                    <a:bodyPr/>
                    <a:lstStyle/>
                    <a:p>
                      <a:pPr rtl="1"/>
                      <a:r>
                        <a:rPr lang="en-US" dirty="0" smtClean="0"/>
                        <a:t>5</a:t>
                      </a:r>
                      <a:endParaRPr lang="ar-SA" dirty="0"/>
                    </a:p>
                  </a:txBody>
                  <a:tcPr/>
                </a:tc>
                <a:tc>
                  <a:txBody>
                    <a:bodyPr/>
                    <a:lstStyle/>
                    <a:p>
                      <a:pPr rtl="1"/>
                      <a:r>
                        <a:rPr lang="en-US" dirty="0" smtClean="0"/>
                        <a:t>55</a:t>
                      </a:r>
                      <a:endParaRPr lang="ar-SA" dirty="0"/>
                    </a:p>
                  </a:txBody>
                  <a:tcPr/>
                </a:tc>
                <a:tc>
                  <a:txBody>
                    <a:bodyPr/>
                    <a:lstStyle/>
                    <a:p>
                      <a:pPr rtl="1"/>
                      <a:r>
                        <a:rPr lang="en-US" dirty="0" smtClean="0"/>
                        <a:t>35</a:t>
                      </a:r>
                      <a:endParaRPr lang="ar-SA" dirty="0"/>
                    </a:p>
                  </a:txBody>
                  <a:tcPr/>
                </a:tc>
                <a:tc>
                  <a:txBody>
                    <a:bodyPr/>
                    <a:lstStyle/>
                    <a:p>
                      <a:pPr rtl="1"/>
                      <a:r>
                        <a:rPr lang="en-US" dirty="0" smtClean="0"/>
                        <a:t>20</a:t>
                      </a:r>
                      <a:endParaRPr lang="ar-SA" dirty="0"/>
                    </a:p>
                  </a:txBody>
                  <a:tcPr/>
                </a:tc>
                <a:tc>
                  <a:txBody>
                    <a:bodyPr/>
                    <a:lstStyle/>
                    <a:p>
                      <a:pPr rtl="1"/>
                      <a:r>
                        <a:rPr lang="en-US" dirty="0" smtClean="0"/>
                        <a:t>4</a:t>
                      </a:r>
                      <a:endParaRPr lang="ar-SA" dirty="0"/>
                    </a:p>
                  </a:txBody>
                  <a:tcPr/>
                </a:tc>
              </a:tr>
              <a:tr h="554538">
                <a:tc>
                  <a:txBody>
                    <a:bodyPr/>
                    <a:lstStyle/>
                    <a:p>
                      <a:pPr rtl="1"/>
                      <a:r>
                        <a:rPr lang="en-US" dirty="0" smtClean="0"/>
                        <a:t>85</a:t>
                      </a:r>
                      <a:endParaRPr lang="ar-SA" dirty="0"/>
                    </a:p>
                  </a:txBody>
                  <a:tcPr/>
                </a:tc>
                <a:tc>
                  <a:txBody>
                    <a:bodyPr/>
                    <a:lstStyle/>
                    <a:p>
                      <a:pPr rtl="1"/>
                      <a:r>
                        <a:rPr lang="en-US" dirty="0" smtClean="0"/>
                        <a:t>28</a:t>
                      </a:r>
                      <a:endParaRPr lang="ar-SA" dirty="0"/>
                    </a:p>
                  </a:txBody>
                  <a:tcPr/>
                </a:tc>
                <a:tc>
                  <a:txBody>
                    <a:bodyPr/>
                    <a:lstStyle/>
                    <a:p>
                      <a:pPr rtl="1"/>
                      <a:r>
                        <a:rPr lang="en-US" dirty="0" smtClean="0"/>
                        <a:t>24</a:t>
                      </a:r>
                      <a:endParaRPr lang="ar-SA" dirty="0"/>
                    </a:p>
                  </a:txBody>
                  <a:tcPr/>
                </a:tc>
                <a:tc>
                  <a:txBody>
                    <a:bodyPr/>
                    <a:lstStyle/>
                    <a:p>
                      <a:pPr rtl="1"/>
                      <a:r>
                        <a:rPr lang="en-US" dirty="0" smtClean="0"/>
                        <a:t>4</a:t>
                      </a:r>
                      <a:endParaRPr lang="ar-SA" dirty="0"/>
                    </a:p>
                  </a:txBody>
                  <a:tcPr/>
                </a:tc>
                <a:tc>
                  <a:txBody>
                    <a:bodyPr/>
                    <a:lstStyle/>
                    <a:p>
                      <a:pPr rtl="1"/>
                      <a:r>
                        <a:rPr lang="en-US" dirty="0" smtClean="0"/>
                        <a:t>140</a:t>
                      </a:r>
                      <a:endParaRPr lang="ar-SA" dirty="0"/>
                    </a:p>
                  </a:txBody>
                  <a:tcPr/>
                </a:tc>
                <a:tc>
                  <a:txBody>
                    <a:bodyPr/>
                    <a:lstStyle/>
                    <a:p>
                      <a:pPr rtl="1"/>
                      <a:r>
                        <a:rPr lang="en-US" dirty="0" smtClean="0"/>
                        <a:t>120</a:t>
                      </a:r>
                      <a:endParaRPr lang="ar-SA" dirty="0"/>
                    </a:p>
                  </a:txBody>
                  <a:tcPr/>
                </a:tc>
                <a:tc>
                  <a:txBody>
                    <a:bodyPr/>
                    <a:lstStyle/>
                    <a:p>
                      <a:pPr rtl="1"/>
                      <a:r>
                        <a:rPr lang="en-US" dirty="0" smtClean="0"/>
                        <a:t>20</a:t>
                      </a:r>
                      <a:endParaRPr lang="ar-SA" dirty="0"/>
                    </a:p>
                  </a:txBody>
                  <a:tcPr/>
                </a:tc>
                <a:tc>
                  <a:txBody>
                    <a:bodyPr/>
                    <a:lstStyle/>
                    <a:p>
                      <a:pPr rtl="1"/>
                      <a:r>
                        <a:rPr lang="en-US" dirty="0" smtClean="0"/>
                        <a:t>5</a:t>
                      </a:r>
                      <a:endParaRPr lang="ar-SA" dirty="0"/>
                    </a:p>
                  </a:txBody>
                  <a:tcPr/>
                </a:tc>
              </a:tr>
            </a:tbl>
          </a:graphicData>
        </a:graphic>
      </p:graphicFrame>
    </p:spTree>
    <p:extLst>
      <p:ext uri="{BB962C8B-B14F-4D97-AF65-F5344CB8AC3E}">
        <p14:creationId xmlns:p14="http://schemas.microsoft.com/office/powerpoint/2010/main" val="3803694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style>
          <a:lnRef idx="3">
            <a:schemeClr val="lt1"/>
          </a:lnRef>
          <a:fillRef idx="1">
            <a:schemeClr val="accent2"/>
          </a:fillRef>
          <a:effectRef idx="1">
            <a:schemeClr val="accent2"/>
          </a:effectRef>
          <a:fontRef idx="minor">
            <a:schemeClr val="lt1"/>
          </a:fontRef>
        </p:style>
        <p:txBody>
          <a:bodyPr>
            <a:normAutofit/>
          </a:bodyPr>
          <a:lstStyle/>
          <a:p>
            <a:pPr marL="0" indent="0" algn="ctr">
              <a:buNone/>
            </a:pPr>
            <a:r>
              <a:rPr lang="ar-SA" sz="2800" dirty="0" smtClean="0"/>
              <a:t>هيكل التكاليف في المدي القصير </a:t>
            </a:r>
          </a:p>
          <a:p>
            <a:pPr marL="0" indent="0" algn="ctr">
              <a:buNone/>
            </a:pPr>
            <a:endParaRPr lang="en-US" sz="2800" dirty="0"/>
          </a:p>
        </p:txBody>
      </p:sp>
      <p:sp>
        <p:nvSpPr>
          <p:cNvPr id="4" name="Rectangle 3"/>
          <p:cNvSpPr/>
          <p:nvPr/>
        </p:nvSpPr>
        <p:spPr>
          <a:xfrm>
            <a:off x="3067050" y="1447800"/>
            <a:ext cx="3124200" cy="1143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التكاليف في المدى القصير </a:t>
            </a:r>
            <a:endParaRPr lang="en-US" dirty="0"/>
          </a:p>
        </p:txBody>
      </p:sp>
      <p:sp>
        <p:nvSpPr>
          <p:cNvPr id="5" name="Rectangle 4"/>
          <p:cNvSpPr/>
          <p:nvPr/>
        </p:nvSpPr>
        <p:spPr>
          <a:xfrm>
            <a:off x="6629400" y="3771900"/>
            <a:ext cx="1447800" cy="4572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تكاليف كلية</a:t>
            </a:r>
            <a:endParaRPr lang="en-US" dirty="0"/>
          </a:p>
        </p:txBody>
      </p:sp>
      <p:sp>
        <p:nvSpPr>
          <p:cNvPr id="6" name="Rectangle 5"/>
          <p:cNvSpPr/>
          <p:nvPr/>
        </p:nvSpPr>
        <p:spPr>
          <a:xfrm>
            <a:off x="3919847" y="3733800"/>
            <a:ext cx="1676400" cy="533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تكاليف حدية</a:t>
            </a:r>
            <a:endParaRPr lang="en-US" dirty="0"/>
          </a:p>
        </p:txBody>
      </p:sp>
      <p:sp>
        <p:nvSpPr>
          <p:cNvPr id="7" name="Rectangle 6"/>
          <p:cNvSpPr/>
          <p:nvPr/>
        </p:nvSpPr>
        <p:spPr>
          <a:xfrm>
            <a:off x="1215242" y="3733800"/>
            <a:ext cx="1524000" cy="609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تكاليف متوسطة</a:t>
            </a:r>
            <a:endParaRPr lang="en-US" dirty="0"/>
          </a:p>
        </p:txBody>
      </p:sp>
      <p:sp>
        <p:nvSpPr>
          <p:cNvPr id="8" name="Rectangle 7"/>
          <p:cNvSpPr/>
          <p:nvPr/>
        </p:nvSpPr>
        <p:spPr>
          <a:xfrm>
            <a:off x="6191250" y="5064330"/>
            <a:ext cx="1162050" cy="72686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تكاليف متغيرة</a:t>
            </a:r>
            <a:endParaRPr lang="en-US" dirty="0"/>
          </a:p>
        </p:txBody>
      </p:sp>
      <p:sp>
        <p:nvSpPr>
          <p:cNvPr id="9" name="Rectangle 8"/>
          <p:cNvSpPr/>
          <p:nvPr/>
        </p:nvSpPr>
        <p:spPr>
          <a:xfrm>
            <a:off x="7620000" y="5087587"/>
            <a:ext cx="1143000" cy="70361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تكاليف ثابتة</a:t>
            </a:r>
            <a:endParaRPr lang="en-US" dirty="0"/>
          </a:p>
        </p:txBody>
      </p:sp>
      <p:sp>
        <p:nvSpPr>
          <p:cNvPr id="10" name="Rectangle 9"/>
          <p:cNvSpPr/>
          <p:nvPr/>
        </p:nvSpPr>
        <p:spPr>
          <a:xfrm>
            <a:off x="2895600" y="5087587"/>
            <a:ext cx="1143000" cy="77981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متوسط التكاليف الثابتة</a:t>
            </a:r>
            <a:endParaRPr lang="en-US" dirty="0"/>
          </a:p>
        </p:txBody>
      </p:sp>
      <p:sp>
        <p:nvSpPr>
          <p:cNvPr id="11" name="Rectangle 10"/>
          <p:cNvSpPr/>
          <p:nvPr/>
        </p:nvSpPr>
        <p:spPr>
          <a:xfrm>
            <a:off x="1600200" y="5064332"/>
            <a:ext cx="1168730" cy="80306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متوسط التكاليف المتغيرة</a:t>
            </a:r>
            <a:endParaRPr lang="en-US" dirty="0"/>
          </a:p>
        </p:txBody>
      </p:sp>
      <p:sp>
        <p:nvSpPr>
          <p:cNvPr id="12" name="Rectangle 11"/>
          <p:cNvSpPr/>
          <p:nvPr/>
        </p:nvSpPr>
        <p:spPr>
          <a:xfrm>
            <a:off x="304800" y="5064332"/>
            <a:ext cx="1066800" cy="80306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dirty="0" smtClean="0"/>
              <a:t>متوسط التكاليف الكلية</a:t>
            </a:r>
            <a:endParaRPr lang="en-US" dirty="0"/>
          </a:p>
        </p:txBody>
      </p:sp>
      <p:cxnSp>
        <p:nvCxnSpPr>
          <p:cNvPr id="14" name="Straight Arrow Connector 13"/>
          <p:cNvCxnSpPr>
            <a:stCxn id="4" idx="2"/>
          </p:cNvCxnSpPr>
          <p:nvPr/>
        </p:nvCxnSpPr>
        <p:spPr>
          <a:xfrm>
            <a:off x="4629150" y="2590800"/>
            <a:ext cx="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828800" y="2895600"/>
            <a:ext cx="28003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629150" y="2895600"/>
            <a:ext cx="25336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162800" y="2895600"/>
            <a:ext cx="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828800" y="2895600"/>
            <a:ext cx="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6629400" y="4572000"/>
            <a:ext cx="15621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629400" y="4572000"/>
            <a:ext cx="0" cy="492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8191500" y="4572000"/>
            <a:ext cx="0" cy="492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5" idx="2"/>
          </p:cNvCxnSpPr>
          <p:nvPr/>
        </p:nvCxnSpPr>
        <p:spPr>
          <a:xfrm>
            <a:off x="7353300" y="4229100"/>
            <a:ext cx="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7" idx="2"/>
          </p:cNvCxnSpPr>
          <p:nvPr/>
        </p:nvCxnSpPr>
        <p:spPr>
          <a:xfrm>
            <a:off x="1977242" y="4343400"/>
            <a:ext cx="0" cy="4747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 y="4818165"/>
            <a:ext cx="26289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11" idx="0"/>
          </p:cNvCxnSpPr>
          <p:nvPr/>
        </p:nvCxnSpPr>
        <p:spPr>
          <a:xfrm>
            <a:off x="2184565" y="4818165"/>
            <a:ext cx="0" cy="246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12" idx="0"/>
          </p:cNvCxnSpPr>
          <p:nvPr/>
        </p:nvCxnSpPr>
        <p:spPr>
          <a:xfrm>
            <a:off x="838200" y="4818165"/>
            <a:ext cx="0" cy="246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10" idx="0"/>
          </p:cNvCxnSpPr>
          <p:nvPr/>
        </p:nvCxnSpPr>
        <p:spPr>
          <a:xfrm>
            <a:off x="3467100" y="4818165"/>
            <a:ext cx="0" cy="269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259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style>
          <a:lnRef idx="1">
            <a:schemeClr val="accent4"/>
          </a:lnRef>
          <a:fillRef idx="2">
            <a:schemeClr val="accent4"/>
          </a:fillRef>
          <a:effectRef idx="1">
            <a:schemeClr val="accent4"/>
          </a:effectRef>
          <a:fontRef idx="minor">
            <a:schemeClr val="dk1"/>
          </a:fontRef>
        </p:style>
        <p:txBody>
          <a:bodyPr>
            <a:normAutofit/>
          </a:bodyPr>
          <a:lstStyle/>
          <a:p>
            <a:r>
              <a:rPr lang="ar-SA" sz="3600" dirty="0" smtClean="0"/>
              <a:t>كلية النبلاء للعلوم والتكنولوجيا</a:t>
            </a:r>
            <a:br>
              <a:rPr lang="ar-SA" sz="3600" dirty="0" smtClean="0"/>
            </a:br>
            <a:r>
              <a:rPr lang="ar-SA" sz="3600" dirty="0" smtClean="0"/>
              <a:t>برنامج العلوم الإدارية</a:t>
            </a:r>
            <a:br>
              <a:rPr lang="ar-SA" sz="3600" dirty="0" smtClean="0"/>
            </a:br>
            <a:r>
              <a:rPr lang="ar-SA" sz="3600" dirty="0" smtClean="0"/>
              <a:t>المستوى الثالث</a:t>
            </a:r>
            <a:r>
              <a:rPr lang="ar-SA" sz="3600" dirty="0"/>
              <a:t/>
            </a:r>
            <a:br>
              <a:rPr lang="ar-SA" sz="3600" dirty="0"/>
            </a:br>
            <a:r>
              <a:rPr lang="ar-SA" sz="3600" smtClean="0"/>
              <a:t/>
            </a:r>
            <a:br>
              <a:rPr lang="ar-SA" sz="3600" smtClean="0"/>
            </a:br>
            <a:r>
              <a:rPr lang="ar-SA" sz="3600" smtClean="0"/>
              <a:t>المحاضرة</a:t>
            </a:r>
            <a:r>
              <a:rPr lang="ar-SA" sz="3600" dirty="0" smtClean="0"/>
              <a:t/>
            </a:r>
            <a:br>
              <a:rPr lang="ar-SA" sz="3600" dirty="0" smtClean="0"/>
            </a:br>
            <a:r>
              <a:rPr lang="ar-SA" sz="3600" dirty="0"/>
              <a:t/>
            </a:r>
            <a:br>
              <a:rPr lang="ar-SA" sz="3600" dirty="0"/>
            </a:br>
            <a:r>
              <a:rPr lang="ar-SA" sz="3600" smtClean="0"/>
              <a:t>( 9 </a:t>
            </a:r>
            <a:r>
              <a:rPr lang="ar-SA" sz="3600" dirty="0" smtClean="0"/>
              <a:t>)</a:t>
            </a:r>
            <a:endParaRPr lang="en-US" sz="3600" dirty="0"/>
          </a:p>
        </p:txBody>
      </p:sp>
    </p:spTree>
    <p:extLst>
      <p:ext uri="{BB962C8B-B14F-4D97-AF65-F5344CB8AC3E}">
        <p14:creationId xmlns:p14="http://schemas.microsoft.com/office/powerpoint/2010/main" val="892870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style>
          <a:lnRef idx="1">
            <a:schemeClr val="accent4"/>
          </a:lnRef>
          <a:fillRef idx="3">
            <a:schemeClr val="accent4"/>
          </a:fillRef>
          <a:effectRef idx="2">
            <a:schemeClr val="accent4"/>
          </a:effectRef>
          <a:fontRef idx="minor">
            <a:schemeClr val="lt1"/>
          </a:fontRef>
        </p:style>
        <p:txBody>
          <a:bodyPr/>
          <a:lstStyle/>
          <a:p>
            <a:pPr marL="0" indent="0" algn="r">
              <a:buNone/>
            </a:pPr>
            <a:endParaRPr lang="en-US" dirty="0"/>
          </a:p>
        </p:txBody>
      </p:sp>
      <p:sp>
        <p:nvSpPr>
          <p:cNvPr id="4" name="Flowchart: Punched Tape 3"/>
          <p:cNvSpPr/>
          <p:nvPr/>
        </p:nvSpPr>
        <p:spPr>
          <a:xfrm>
            <a:off x="1752600" y="2209800"/>
            <a:ext cx="6019800" cy="2895600"/>
          </a:xfrm>
          <a:prstGeom prst="flowChartPunchedTa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SA" sz="4000" dirty="0" smtClean="0"/>
              <a:t>تحليل </a:t>
            </a:r>
            <a:r>
              <a:rPr lang="ar-SA" sz="4000" dirty="0" smtClean="0"/>
              <a:t>التكاليف</a:t>
            </a:r>
          </a:p>
          <a:p>
            <a:pPr algn="ctr"/>
            <a:r>
              <a:rPr lang="ar-SA" sz="4000" dirty="0" smtClean="0"/>
              <a:t>(1)</a:t>
            </a:r>
            <a:endParaRPr lang="en-US" sz="4000" dirty="0"/>
          </a:p>
        </p:txBody>
      </p:sp>
    </p:spTree>
    <p:extLst>
      <p:ext uri="{BB962C8B-B14F-4D97-AF65-F5344CB8AC3E}">
        <p14:creationId xmlns:p14="http://schemas.microsoft.com/office/powerpoint/2010/main" val="865811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endParaRPr lang="ar-SA" sz="2400" dirty="0" smtClean="0"/>
          </a:p>
          <a:p>
            <a:pPr marL="0" indent="0" algn="r">
              <a:buNone/>
            </a:pPr>
            <a:r>
              <a:rPr lang="ar-SA" dirty="0" smtClean="0"/>
              <a:t>مفهوم التكاليف :</a:t>
            </a:r>
          </a:p>
          <a:p>
            <a:pPr marL="0" indent="0" algn="r">
              <a:buNone/>
            </a:pPr>
            <a:r>
              <a:rPr lang="ar-SA" sz="2400" dirty="0" smtClean="0"/>
              <a:t>تشتمل التكاليف للإقتصادية على التكاليف المباشرة وغير المباشرة . التكاليف المباشرة هي النفقات التي تتحملها الشركة لشراء او استئجار عناصر الإنتاج أما التكاليف غير المباشرة فهي تشير الى قيمة عناصر الإنتاج التي تمتلكها وتستخدمها الشركة في انشطتها الإنتاجية ويتم حساب او تقدير قيمة عناصر الإنتاج بمقدار الربح الذي يمكن ان تجلبة الى الشركة إذا الشركة إذا تم استغلالها بأفضل بديل ممكن .</a:t>
            </a:r>
          </a:p>
          <a:p>
            <a:pPr marL="0" indent="0" algn="r">
              <a:buNone/>
            </a:pPr>
            <a:r>
              <a:rPr lang="ar-SA" sz="2400" dirty="0" smtClean="0"/>
              <a:t>وتعرف هذه النظرية بنظرية البديل أو تكلفة النفقة البديلة .</a:t>
            </a:r>
          </a:p>
          <a:p>
            <a:pPr marL="0" indent="0" algn="r">
              <a:buNone/>
            </a:pPr>
            <a:r>
              <a:rPr lang="ar-SA" sz="2400" dirty="0" smtClean="0"/>
              <a:t>مثال :</a:t>
            </a:r>
          </a:p>
          <a:p>
            <a:pPr marL="0" indent="0" algn="r">
              <a:buNone/>
            </a:pPr>
            <a:r>
              <a:rPr lang="ar-SA" sz="2400" dirty="0" smtClean="0"/>
              <a:t>افترض ان شخص يعمل كمحاسب لإحدى شركات المحاسبة يحصل على دخل سنوي قدره 50000 جنيه وانه يفكر في افتتاح مكتب محاسبي خاص به وللقيام بذلك سيتعين علية التخلي عن وظيفتة الحالية كما سيضطر الى افتتاح مكتبه الجديد في متجر كان يملكه ويؤجره مقابل 15000 جنيه سنوياً وطبقاً لتقديراته فسوف يحصل على دخل قدره 100000 جنيه على ان يتحمل نفقات قدرها 40000 جنيه </a:t>
            </a:r>
            <a:endParaRPr lang="en-US" sz="2400" dirty="0"/>
          </a:p>
        </p:txBody>
      </p:sp>
    </p:spTree>
    <p:extLst>
      <p:ext uri="{BB962C8B-B14F-4D97-AF65-F5344CB8AC3E}">
        <p14:creationId xmlns:p14="http://schemas.microsoft.com/office/powerpoint/2010/main" val="585676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324600"/>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r">
              <a:buNone/>
            </a:pPr>
            <a:r>
              <a:rPr lang="ar-SA" sz="2400" dirty="0" smtClean="0"/>
              <a:t>علية الوفاء بها من جيبة خاص فهل ينبغي على هذا المحاسب القيام بإفتتاح هذا المكتب ؟</a:t>
            </a:r>
          </a:p>
          <a:p>
            <a:pPr marL="0" indent="0" algn="r">
              <a:buNone/>
            </a:pPr>
            <a:r>
              <a:rPr lang="ar-SA" sz="2400" dirty="0" smtClean="0"/>
              <a:t>الإجابة لا</a:t>
            </a:r>
          </a:p>
          <a:p>
            <a:pPr marL="0" indent="0" algn="r">
              <a:buNone/>
            </a:pPr>
            <a:r>
              <a:rPr lang="ar-SA" sz="2400" dirty="0" smtClean="0"/>
              <a:t>وذلك لأن إجمالي تكاليفة الإقتصادية 105000 جنيه عبارة عن تكاليف مباشرة قدرها 40000 + تكالف فرص بديلة قدرها 65000 جنية تفوق اجمالي ارباحة التي تبلغ 100000 جنية فقط </a:t>
            </a:r>
          </a:p>
          <a:p>
            <a:pPr marL="0" indent="0" algn="r">
              <a:buNone/>
            </a:pPr>
            <a:r>
              <a:rPr lang="ar-SA" sz="2400" dirty="0" smtClean="0"/>
              <a:t>التكاليف التاريخية : </a:t>
            </a:r>
          </a:p>
          <a:p>
            <a:pPr marL="0" indent="0" algn="r">
              <a:buNone/>
            </a:pPr>
            <a:r>
              <a:rPr lang="ar-SA" sz="2400" dirty="0" smtClean="0"/>
              <a:t>مجموع الإنفاق النقدي على عناصر الإنتاج المستخدمة في العملية الإنتاجية .</a:t>
            </a:r>
          </a:p>
          <a:p>
            <a:pPr marL="0" indent="0" algn="r">
              <a:buNone/>
            </a:pPr>
            <a:r>
              <a:rPr lang="ar-SA" sz="2400" dirty="0" smtClean="0"/>
              <a:t>تكلفة الفرصة البديلة : </a:t>
            </a:r>
          </a:p>
          <a:p>
            <a:pPr marL="0" indent="0" algn="r">
              <a:buNone/>
            </a:pPr>
            <a:r>
              <a:rPr lang="ar-SA" sz="2400" dirty="0" smtClean="0"/>
              <a:t>العائد المضحى به من جراء عدم إستخدام عناصر الإنتاج في البدائل المتنافسة للإنتاج .</a:t>
            </a:r>
          </a:p>
          <a:p>
            <a:pPr marL="0" indent="0" algn="r">
              <a:buNone/>
            </a:pPr>
            <a:endParaRPr lang="ar-SA" sz="2400" dirty="0" smtClean="0"/>
          </a:p>
          <a:p>
            <a:pPr marL="0" indent="0" algn="r">
              <a:buNone/>
            </a:pPr>
            <a:r>
              <a:rPr lang="ar-SA" sz="2400" dirty="0" smtClean="0"/>
              <a:t>الربح المحاسبي = الإيراد الكلي – التكلفة الكلية</a:t>
            </a:r>
          </a:p>
          <a:p>
            <a:pPr marL="0" indent="0" algn="r">
              <a:buNone/>
            </a:pPr>
            <a:r>
              <a:rPr lang="ar-SA" sz="2400" dirty="0" smtClean="0"/>
              <a:t>الربح الإقتصادي = الإيراد الكلي – التكلفة الإقتصادية</a:t>
            </a:r>
          </a:p>
          <a:p>
            <a:pPr marL="0" indent="0" algn="r">
              <a:buNone/>
            </a:pPr>
            <a:r>
              <a:rPr lang="ar-SA" sz="2400" dirty="0" smtClean="0"/>
              <a:t> </a:t>
            </a:r>
          </a:p>
          <a:p>
            <a:pPr marL="0" indent="0" algn="r">
              <a:buNone/>
            </a:pPr>
            <a:endParaRPr lang="en-US" sz="2400" dirty="0"/>
          </a:p>
        </p:txBody>
      </p:sp>
    </p:spTree>
    <p:extLst>
      <p:ext uri="{BB962C8B-B14F-4D97-AF65-F5344CB8AC3E}">
        <p14:creationId xmlns:p14="http://schemas.microsoft.com/office/powerpoint/2010/main" val="946501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458200" cy="57912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0" indent="0" algn="r">
              <a:buNone/>
            </a:pPr>
            <a:r>
              <a:rPr lang="ar-SA" sz="2800" dirty="0" smtClean="0"/>
              <a:t>التكاليف الصريحة او الظاهرية :</a:t>
            </a:r>
          </a:p>
          <a:p>
            <a:pPr marL="0" indent="0" algn="r">
              <a:buNone/>
            </a:pPr>
            <a:r>
              <a:rPr lang="ar-SA" sz="2400" dirty="0" smtClean="0"/>
              <a:t>تعرف بأنها التكاليف المحاسبية وهي التكاليف التي تتحملها المنشأة مقابل الحصول على عناصر الإنتاج .</a:t>
            </a:r>
          </a:p>
          <a:p>
            <a:pPr marL="0" indent="0" algn="r">
              <a:buNone/>
            </a:pPr>
            <a:r>
              <a:rPr lang="ar-SA" sz="2800" dirty="0" smtClean="0"/>
              <a:t>التكاليف الضمنية :</a:t>
            </a:r>
          </a:p>
          <a:p>
            <a:pPr marL="0" indent="0" algn="r">
              <a:buNone/>
            </a:pPr>
            <a:r>
              <a:rPr lang="ar-SA" sz="2400" dirty="0" smtClean="0"/>
              <a:t>تعبر عن مجموع النفقات التي لا تظهر في السجلات المحاسبية ولا يحتسبها المحاسب</a:t>
            </a:r>
          </a:p>
          <a:p>
            <a:pPr marL="0" indent="0" algn="r">
              <a:buNone/>
            </a:pPr>
            <a:r>
              <a:rPr lang="ar-SA" sz="2400" dirty="0" smtClean="0"/>
              <a:t>التكاليف في الفترة القصيرة والفترة الطويلة .</a:t>
            </a:r>
          </a:p>
          <a:p>
            <a:pPr marL="0" indent="0" algn="r">
              <a:buNone/>
            </a:pPr>
            <a:r>
              <a:rPr lang="ar-SA" sz="2400" dirty="0" smtClean="0"/>
              <a:t>الفترة القصيرة هي الفترة التي يستطيع فيها المنتج ان يتحكم في انواع التكاليف المتغيرة بالزيادة او النقصان دون التكاليف الثابتة بهدف زيادة او خفض حجم الإنتاج ويتميز المدى القصير بثبات بعض او احد عناصر الإنتاج وتنقسم التكاليف في المدى القصير إلى ثلاثة انواع :</a:t>
            </a:r>
          </a:p>
          <a:p>
            <a:pPr marL="0" indent="0" algn="r">
              <a:buNone/>
            </a:pPr>
            <a:r>
              <a:rPr lang="ar-SA" sz="2400" dirty="0" smtClean="0"/>
              <a:t>1/ التكاليف الكلية :</a:t>
            </a:r>
          </a:p>
          <a:p>
            <a:pPr marL="0" indent="0" algn="r">
              <a:buNone/>
            </a:pPr>
            <a:r>
              <a:rPr lang="en-US" sz="2400" dirty="0" smtClean="0"/>
              <a:t>(Total Fixed Cost) :</a:t>
            </a:r>
            <a:r>
              <a:rPr lang="ar-SA" sz="2400" dirty="0" smtClean="0"/>
              <a:t>أ/ التكاليف الكلية الثابتة </a:t>
            </a:r>
          </a:p>
          <a:p>
            <a:pPr marL="0" indent="0" algn="r">
              <a:buNone/>
            </a:pPr>
            <a:r>
              <a:rPr lang="ar-SA" sz="2400" dirty="0" smtClean="0"/>
              <a:t>وهي التكاليف التي تدفع لعناصر الإنتاج الثابتة وبالتالي لا تتغير بتغير حجم الإنتاج </a:t>
            </a:r>
            <a:r>
              <a:rPr lang="en-US" sz="2400" dirty="0" smtClean="0"/>
              <a:t>(TFC</a:t>
            </a:r>
            <a:r>
              <a:rPr lang="ar-SA" sz="2400" dirty="0" smtClean="0"/>
              <a:t>ويرمز للتكلفة الكلية الثابتة (</a:t>
            </a:r>
            <a:endParaRPr lang="en-US" sz="2800" dirty="0"/>
          </a:p>
        </p:txBody>
      </p:sp>
    </p:spTree>
    <p:extLst>
      <p:ext uri="{BB962C8B-B14F-4D97-AF65-F5344CB8AC3E}">
        <p14:creationId xmlns:p14="http://schemas.microsoft.com/office/powerpoint/2010/main" val="2040553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style>
          <a:lnRef idx="1">
            <a:schemeClr val="accent4"/>
          </a:lnRef>
          <a:fillRef idx="2">
            <a:schemeClr val="accent4"/>
          </a:fillRef>
          <a:effectRef idx="1">
            <a:schemeClr val="accent4"/>
          </a:effectRef>
          <a:fontRef idx="minor">
            <a:schemeClr val="dk1"/>
          </a:fontRef>
        </p:style>
        <p:txBody>
          <a:bodyPr>
            <a:normAutofit/>
          </a:bodyPr>
          <a:lstStyle/>
          <a:p>
            <a:pPr algn="r">
              <a:buNone/>
            </a:pPr>
            <a:r>
              <a:rPr lang="ar-SA" sz="2400" dirty="0" smtClean="0"/>
              <a:t>                                   منحنى التكاليف الثابتة</a:t>
            </a:r>
            <a:endParaRPr lang="ar-SA" sz="2400" dirty="0"/>
          </a:p>
        </p:txBody>
      </p:sp>
      <p:cxnSp>
        <p:nvCxnSpPr>
          <p:cNvPr id="9" name="رابط كسهم مستقيم 8"/>
          <p:cNvCxnSpPr/>
          <p:nvPr/>
        </p:nvCxnSpPr>
        <p:spPr>
          <a:xfrm rot="5400000" flipH="1" flipV="1">
            <a:off x="392877" y="3464719"/>
            <a:ext cx="33575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رابط كسهم مستقيم 44"/>
          <p:cNvCxnSpPr/>
          <p:nvPr/>
        </p:nvCxnSpPr>
        <p:spPr>
          <a:xfrm>
            <a:off x="2071670" y="5143512"/>
            <a:ext cx="38576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مستقيم 60"/>
          <p:cNvCxnSpPr/>
          <p:nvPr/>
        </p:nvCxnSpPr>
        <p:spPr>
          <a:xfrm>
            <a:off x="2071670" y="4071942"/>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62" name="مربع نص 61"/>
          <p:cNvSpPr txBox="1"/>
          <p:nvPr/>
        </p:nvSpPr>
        <p:spPr>
          <a:xfrm>
            <a:off x="5429256" y="3857628"/>
            <a:ext cx="524054" cy="369332"/>
          </a:xfrm>
          <a:prstGeom prst="rect">
            <a:avLst/>
          </a:prstGeom>
          <a:noFill/>
        </p:spPr>
        <p:txBody>
          <a:bodyPr wrap="none" rtlCol="1">
            <a:spAutoFit/>
          </a:bodyPr>
          <a:lstStyle/>
          <a:p>
            <a:r>
              <a:rPr lang="en-US" dirty="0" smtClean="0"/>
              <a:t>TFC</a:t>
            </a:r>
            <a:endParaRPr lang="ar-SA" dirty="0"/>
          </a:p>
        </p:txBody>
      </p:sp>
      <p:sp>
        <p:nvSpPr>
          <p:cNvPr id="63" name="مربع نص 62"/>
          <p:cNvSpPr txBox="1"/>
          <p:nvPr/>
        </p:nvSpPr>
        <p:spPr>
          <a:xfrm>
            <a:off x="5643570" y="5214950"/>
            <a:ext cx="340158" cy="369332"/>
          </a:xfrm>
          <a:prstGeom prst="rect">
            <a:avLst/>
          </a:prstGeom>
          <a:noFill/>
        </p:spPr>
        <p:txBody>
          <a:bodyPr wrap="none" rtlCol="1">
            <a:spAutoFit/>
          </a:bodyPr>
          <a:lstStyle/>
          <a:p>
            <a:r>
              <a:rPr lang="en-US" dirty="0" smtClean="0"/>
              <a:t>Q</a:t>
            </a:r>
            <a:endParaRPr lang="ar-SA" dirty="0"/>
          </a:p>
        </p:txBody>
      </p:sp>
      <p:sp>
        <p:nvSpPr>
          <p:cNvPr id="64" name="مربع نص 63"/>
          <p:cNvSpPr txBox="1"/>
          <p:nvPr/>
        </p:nvSpPr>
        <p:spPr>
          <a:xfrm>
            <a:off x="1714480" y="1785926"/>
            <a:ext cx="290465" cy="369332"/>
          </a:xfrm>
          <a:prstGeom prst="rect">
            <a:avLst/>
          </a:prstGeom>
          <a:noFill/>
        </p:spPr>
        <p:txBody>
          <a:bodyPr wrap="none" rtlCol="1">
            <a:spAutoFit/>
          </a:bodyPr>
          <a:lstStyle/>
          <a:p>
            <a:r>
              <a:rPr lang="en-US" dirty="0" smtClean="0"/>
              <a:t>S</a:t>
            </a:r>
            <a:endParaRPr lang="ar-SA" dirty="0"/>
          </a:p>
        </p:txBody>
      </p:sp>
      <p:cxnSp>
        <p:nvCxnSpPr>
          <p:cNvPr id="4" name="Straight Connector 3"/>
          <p:cNvCxnSpPr/>
          <p:nvPr/>
        </p:nvCxnSpPr>
        <p:spPr>
          <a:xfrm>
            <a:off x="2895600" y="4071942"/>
            <a:ext cx="0" cy="1073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810000" y="4073530"/>
            <a:ext cx="0" cy="106998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8200" y="4073530"/>
            <a:ext cx="0" cy="106998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77592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609600"/>
            <a:ext cx="8229600" cy="5181600"/>
          </a:xfrm>
        </p:spPr>
        <p:style>
          <a:lnRef idx="1">
            <a:schemeClr val="accent4"/>
          </a:lnRef>
          <a:fillRef idx="2">
            <a:schemeClr val="accent4"/>
          </a:fillRef>
          <a:effectRef idx="1">
            <a:schemeClr val="accent4"/>
          </a:effectRef>
          <a:fontRef idx="minor">
            <a:schemeClr val="dk1"/>
          </a:fontRef>
        </p:style>
        <p:txBody>
          <a:bodyPr/>
          <a:lstStyle/>
          <a:p>
            <a:pPr marL="0" indent="0" algn="r">
              <a:buNone/>
            </a:pPr>
            <a:endParaRPr lang="ar-SA" sz="2800" dirty="0" smtClean="0"/>
          </a:p>
          <a:p>
            <a:pPr marL="0" indent="0" algn="r">
              <a:buNone/>
            </a:pPr>
            <a:r>
              <a:rPr lang="en-US" sz="2800" dirty="0"/>
              <a:t>(</a:t>
            </a:r>
            <a:r>
              <a:rPr lang="en-US" sz="2800" dirty="0" smtClean="0"/>
              <a:t>Total Variable </a:t>
            </a:r>
            <a:r>
              <a:rPr lang="en-US" sz="2800" dirty="0"/>
              <a:t>Cost)</a:t>
            </a:r>
            <a:r>
              <a:rPr lang="en-US" sz="2800" dirty="0" smtClean="0"/>
              <a:t> </a:t>
            </a:r>
            <a:r>
              <a:rPr lang="ar-SA" sz="2800" dirty="0" smtClean="0"/>
              <a:t>ب/ التكاليف المتغيرة :</a:t>
            </a:r>
          </a:p>
          <a:p>
            <a:pPr marL="0" indent="0" algn="r">
              <a:buNone/>
            </a:pPr>
            <a:r>
              <a:rPr lang="ar-SA" sz="2400" dirty="0" smtClean="0"/>
              <a:t>وهي التكاليف التي تدفع لعناصر الإنتاج المتغيرة وبالتالي تتغير هذ</a:t>
            </a:r>
            <a:r>
              <a:rPr lang="ar-SA" sz="2400" dirty="0"/>
              <a:t>ه</a:t>
            </a:r>
            <a:r>
              <a:rPr lang="ar-SA" sz="2400" dirty="0" smtClean="0"/>
              <a:t> التكلفة بتغير </a:t>
            </a:r>
            <a:endParaRPr lang="en-US" sz="2400" dirty="0" smtClean="0"/>
          </a:p>
          <a:p>
            <a:pPr marL="0" indent="0" algn="r">
              <a:buNone/>
            </a:pPr>
            <a:r>
              <a:rPr lang="en-US" sz="2400" dirty="0" smtClean="0"/>
              <a:t>(TVC) </a:t>
            </a:r>
            <a:r>
              <a:rPr lang="ar-SA" sz="2400" dirty="0" smtClean="0"/>
              <a:t>حجم الإنتاج ويرمز لها</a:t>
            </a:r>
            <a:r>
              <a:rPr lang="en-US" sz="2400" dirty="0" smtClean="0"/>
              <a:t> </a:t>
            </a:r>
          </a:p>
          <a:p>
            <a:pPr marL="0" indent="0" algn="r">
              <a:buNone/>
            </a:pPr>
            <a:r>
              <a:rPr lang="en-US" sz="2800" dirty="0" smtClean="0"/>
              <a:t>(Total Cost)</a:t>
            </a:r>
            <a:r>
              <a:rPr lang="ar-SA" sz="2800" dirty="0" smtClean="0"/>
              <a:t>3/ التكاليف الكلية :</a:t>
            </a:r>
          </a:p>
          <a:p>
            <a:pPr algn="r">
              <a:buNone/>
            </a:pPr>
            <a:r>
              <a:rPr lang="ar-SA" sz="2400" dirty="0" smtClean="0"/>
              <a:t>هي </a:t>
            </a:r>
            <a:r>
              <a:rPr lang="ar-SA" sz="2400" dirty="0"/>
              <a:t>مجموع ما تتحملة المنشأة من مجموع التكاليف الثابتة والمتغيرة</a:t>
            </a:r>
          </a:p>
          <a:p>
            <a:pPr algn="ctr">
              <a:buNone/>
            </a:pPr>
            <a:r>
              <a:rPr lang="en-US" sz="2400" dirty="0"/>
              <a:t>TC = FC + VC    </a:t>
            </a:r>
            <a:endParaRPr lang="ar-SA" sz="2400" dirty="0" smtClean="0"/>
          </a:p>
          <a:p>
            <a:pPr algn="r">
              <a:buNone/>
            </a:pPr>
            <a:r>
              <a:rPr lang="en-US" sz="2400" dirty="0" smtClean="0"/>
              <a:t>             </a:t>
            </a:r>
            <a:endParaRPr lang="ar-SA" sz="2400" dirty="0"/>
          </a:p>
          <a:p>
            <a:pPr marL="0" indent="0" algn="r">
              <a:buNone/>
            </a:pPr>
            <a:r>
              <a:rPr lang="ar-SA" sz="2400" dirty="0" smtClean="0"/>
              <a:t> </a:t>
            </a:r>
            <a:endParaRPr lang="en-US" sz="2400" dirty="0" smtClean="0"/>
          </a:p>
          <a:p>
            <a:pPr marL="0" indent="0" algn="r">
              <a:buNone/>
            </a:pPr>
            <a:endParaRPr lang="en-US" sz="2400" dirty="0" smtClean="0"/>
          </a:p>
          <a:p>
            <a:pPr marL="0" indent="0" algn="r">
              <a:buNone/>
            </a:pPr>
            <a:endParaRPr lang="en-US" sz="2400" dirty="0" smtClean="0"/>
          </a:p>
          <a:p>
            <a:pPr marL="0" indent="0" algn="r">
              <a:buNone/>
            </a:pPr>
            <a:endParaRPr lang="en-US" dirty="0"/>
          </a:p>
        </p:txBody>
      </p:sp>
    </p:spTree>
    <p:extLst>
      <p:ext uri="{BB962C8B-B14F-4D97-AF65-F5344CB8AC3E}">
        <p14:creationId xmlns:p14="http://schemas.microsoft.com/office/powerpoint/2010/main" val="3817799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857916"/>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ar-SA" sz="2400" dirty="0" smtClean="0"/>
              <a:t>                            </a:t>
            </a:r>
          </a:p>
          <a:p>
            <a:pPr>
              <a:buNone/>
            </a:pPr>
            <a:endParaRPr lang="ar-SA" sz="2400" dirty="0" smtClean="0"/>
          </a:p>
          <a:p>
            <a:pPr algn="r">
              <a:buNone/>
            </a:pPr>
            <a:r>
              <a:rPr lang="ar-SA" sz="2400" dirty="0" smtClean="0"/>
              <a:t>                                   منحنى التكاليف المتغيرة</a:t>
            </a:r>
            <a:endParaRPr lang="ar-SA" sz="2400" dirty="0"/>
          </a:p>
        </p:txBody>
      </p:sp>
      <p:cxnSp>
        <p:nvCxnSpPr>
          <p:cNvPr id="7" name="رابط كسهم مستقيم 6"/>
          <p:cNvCxnSpPr/>
          <p:nvPr/>
        </p:nvCxnSpPr>
        <p:spPr>
          <a:xfrm rot="5400000" flipH="1" flipV="1">
            <a:off x="357158" y="3929066"/>
            <a:ext cx="314327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1928794" y="5500702"/>
            <a:ext cx="45005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شكل حر 13"/>
          <p:cNvSpPr/>
          <p:nvPr/>
        </p:nvSpPr>
        <p:spPr>
          <a:xfrm>
            <a:off x="1928794" y="3429000"/>
            <a:ext cx="3357586" cy="2090738"/>
          </a:xfrm>
          <a:custGeom>
            <a:avLst/>
            <a:gdLst>
              <a:gd name="connsiteX0" fmla="*/ 0 w 2943225"/>
              <a:gd name="connsiteY0" fmla="*/ 2705100 h 2728913"/>
              <a:gd name="connsiteX1" fmla="*/ 47625 w 2943225"/>
              <a:gd name="connsiteY1" fmla="*/ 2619375 h 2728913"/>
              <a:gd name="connsiteX2" fmla="*/ 247650 w 2943225"/>
              <a:gd name="connsiteY2" fmla="*/ 2047875 h 2728913"/>
              <a:gd name="connsiteX3" fmla="*/ 790575 w 2943225"/>
              <a:gd name="connsiteY3" fmla="*/ 628650 h 2728913"/>
              <a:gd name="connsiteX4" fmla="*/ 1647825 w 2943225"/>
              <a:gd name="connsiteY4" fmla="*/ 1247775 h 2728913"/>
              <a:gd name="connsiteX5" fmla="*/ 2943225 w 2943225"/>
              <a:gd name="connsiteY5" fmla="*/ 0 h 2728913"/>
              <a:gd name="connsiteX6" fmla="*/ 2943225 w 2943225"/>
              <a:gd name="connsiteY6" fmla="*/ 0 h 272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43225" h="2728913">
                <a:moveTo>
                  <a:pt x="0" y="2705100"/>
                </a:moveTo>
                <a:cubicBezTo>
                  <a:pt x="3175" y="2717006"/>
                  <a:pt x="6350" y="2728913"/>
                  <a:pt x="47625" y="2619375"/>
                </a:cubicBezTo>
                <a:cubicBezTo>
                  <a:pt x="88900" y="2509837"/>
                  <a:pt x="123825" y="2379663"/>
                  <a:pt x="247650" y="2047875"/>
                </a:cubicBezTo>
                <a:cubicBezTo>
                  <a:pt x="371475" y="1716088"/>
                  <a:pt x="557212" y="762000"/>
                  <a:pt x="790575" y="628650"/>
                </a:cubicBezTo>
                <a:cubicBezTo>
                  <a:pt x="1023938" y="495300"/>
                  <a:pt x="1289050" y="1352550"/>
                  <a:pt x="1647825" y="1247775"/>
                </a:cubicBezTo>
                <a:cubicBezTo>
                  <a:pt x="2006600" y="1143000"/>
                  <a:pt x="2943225" y="0"/>
                  <a:pt x="2943225" y="0"/>
                </a:cubicBezTo>
                <a:lnTo>
                  <a:pt x="2943225"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5214942" y="3143248"/>
            <a:ext cx="650723" cy="369332"/>
          </a:xfrm>
          <a:prstGeom prst="rect">
            <a:avLst/>
          </a:prstGeom>
          <a:noFill/>
        </p:spPr>
        <p:txBody>
          <a:bodyPr wrap="square" rtlCol="1">
            <a:spAutoFit/>
          </a:bodyPr>
          <a:lstStyle/>
          <a:p>
            <a:r>
              <a:rPr lang="en-US" dirty="0" smtClean="0"/>
              <a:t>TVC</a:t>
            </a:r>
            <a:endParaRPr lang="ar-SA" dirty="0"/>
          </a:p>
        </p:txBody>
      </p:sp>
      <p:sp>
        <p:nvSpPr>
          <p:cNvPr id="18" name="مربع نص 17"/>
          <p:cNvSpPr txBox="1"/>
          <p:nvPr/>
        </p:nvSpPr>
        <p:spPr>
          <a:xfrm>
            <a:off x="4429124" y="2143116"/>
            <a:ext cx="184731" cy="369332"/>
          </a:xfrm>
          <a:prstGeom prst="rect">
            <a:avLst/>
          </a:prstGeom>
          <a:noFill/>
        </p:spPr>
        <p:txBody>
          <a:bodyPr wrap="none" rtlCol="1">
            <a:spAutoFit/>
          </a:bodyPr>
          <a:lstStyle/>
          <a:p>
            <a:endParaRPr lang="ar-SA"/>
          </a:p>
        </p:txBody>
      </p:sp>
      <p:sp>
        <p:nvSpPr>
          <p:cNvPr id="8" name="مربع نص 7"/>
          <p:cNvSpPr txBox="1"/>
          <p:nvPr/>
        </p:nvSpPr>
        <p:spPr>
          <a:xfrm>
            <a:off x="6072198" y="5500702"/>
            <a:ext cx="340158" cy="369332"/>
          </a:xfrm>
          <a:prstGeom prst="rect">
            <a:avLst/>
          </a:prstGeom>
          <a:noFill/>
        </p:spPr>
        <p:txBody>
          <a:bodyPr wrap="none" rtlCol="1">
            <a:spAutoFit/>
          </a:bodyPr>
          <a:lstStyle/>
          <a:p>
            <a:r>
              <a:rPr lang="en-US" dirty="0" smtClean="0"/>
              <a:t>Q</a:t>
            </a:r>
            <a:endParaRPr lang="ar-SA" dirty="0"/>
          </a:p>
        </p:txBody>
      </p:sp>
      <p:sp>
        <p:nvSpPr>
          <p:cNvPr id="10" name="مربع نص 9"/>
          <p:cNvSpPr txBox="1"/>
          <p:nvPr/>
        </p:nvSpPr>
        <p:spPr>
          <a:xfrm>
            <a:off x="1643042" y="2428868"/>
            <a:ext cx="290465" cy="369332"/>
          </a:xfrm>
          <a:prstGeom prst="rect">
            <a:avLst/>
          </a:prstGeom>
          <a:noFill/>
        </p:spPr>
        <p:txBody>
          <a:bodyPr wrap="none" rtlCol="1">
            <a:spAutoFit/>
          </a:bodyPr>
          <a:lstStyle/>
          <a:p>
            <a:r>
              <a:rPr lang="en-US" dirty="0" smtClean="0"/>
              <a:t>S</a:t>
            </a:r>
            <a:endParaRPr lang="ar-SA" dirty="0"/>
          </a:p>
        </p:txBody>
      </p:sp>
    </p:spTree>
    <p:extLst>
      <p:ext uri="{BB962C8B-B14F-4D97-AF65-F5344CB8AC3E}">
        <p14:creationId xmlns:p14="http://schemas.microsoft.com/office/powerpoint/2010/main" val="23899645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630</Words>
  <Application>Microsoft Office PowerPoint</Application>
  <PresentationFormat>On-screen Show (4:3)</PresentationFormat>
  <Paragraphs>147</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كلية النبلاء للعلوم والتكنولوجيا برنامج العلوم الإدارية المستوى الثالث  المحاضرة  ( 9 )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Aisha</dc:creator>
  <cp:lastModifiedBy>Aisha</cp:lastModifiedBy>
  <cp:revision>17</cp:revision>
  <dcterms:created xsi:type="dcterms:W3CDTF">2021-05-26T12:36:59Z</dcterms:created>
  <dcterms:modified xsi:type="dcterms:W3CDTF">2021-05-30T15:02:53Z</dcterms:modified>
</cp:coreProperties>
</file>