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70" r:id="rId3"/>
    <p:sldId id="258" r:id="rId4"/>
    <p:sldId id="259"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1E8375-9EB8-4A94-A7D5-305B4FF128BD}"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20945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E8375-9EB8-4A94-A7D5-305B4FF128BD}"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283536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E8375-9EB8-4A94-A7D5-305B4FF128BD}"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3635092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E8375-9EB8-4A94-A7D5-305B4FF128BD}"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2423049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1E8375-9EB8-4A94-A7D5-305B4FF128BD}"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4132993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1E8375-9EB8-4A94-A7D5-305B4FF128BD}"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468862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1E8375-9EB8-4A94-A7D5-305B4FF128BD}"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695070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1E8375-9EB8-4A94-A7D5-305B4FF128BD}"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1449866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1E8375-9EB8-4A94-A7D5-305B4FF128BD}"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3022419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E8375-9EB8-4A94-A7D5-305B4FF128BD}"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1890603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E8375-9EB8-4A94-A7D5-305B4FF128BD}"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29EB1-FCC7-4A61-A27D-A2F1419808C7}" type="slidenum">
              <a:rPr lang="en-US" smtClean="0"/>
              <a:t>‹#›</a:t>
            </a:fld>
            <a:endParaRPr lang="en-US"/>
          </a:p>
        </p:txBody>
      </p:sp>
    </p:spTree>
    <p:extLst>
      <p:ext uri="{BB962C8B-B14F-4D97-AF65-F5344CB8AC3E}">
        <p14:creationId xmlns:p14="http://schemas.microsoft.com/office/powerpoint/2010/main" val="1695787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1E8375-9EB8-4A94-A7D5-305B4FF128BD}"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C29EB1-FCC7-4A61-A27D-A2F1419808C7}" type="slidenum">
              <a:rPr lang="en-US" smtClean="0"/>
              <a:t>‹#›</a:t>
            </a:fld>
            <a:endParaRPr lang="en-US"/>
          </a:p>
        </p:txBody>
      </p:sp>
    </p:spTree>
    <p:extLst>
      <p:ext uri="{BB962C8B-B14F-4D97-AF65-F5344CB8AC3E}">
        <p14:creationId xmlns:p14="http://schemas.microsoft.com/office/powerpoint/2010/main" val="2398434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52400" y="304800"/>
            <a:ext cx="8763000" cy="58213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1770423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r>
              <a:rPr lang="ar-SA" sz="2400" dirty="0" smtClean="0"/>
              <a:t>الشكل التاريخي للظاهرة يسمح بتحديد شكل خط الإتجاه العام وما إذا كان خطاً أو منحنى .</a:t>
            </a:r>
          </a:p>
          <a:p>
            <a:pPr marL="0" indent="0" algn="r">
              <a:buNone/>
            </a:pPr>
            <a:r>
              <a:rPr lang="ar-SA" sz="2400" dirty="0" smtClean="0"/>
              <a:t>نفترض ان خط الإتجاه في الشكل خطاً مستقيماً معادلة هي :</a:t>
            </a:r>
          </a:p>
          <a:p>
            <a:pPr marL="0" indent="0" algn="r">
              <a:buNone/>
            </a:pPr>
            <a:endParaRPr lang="ar-SA" sz="2400" dirty="0"/>
          </a:p>
          <a:p>
            <a:pPr marL="0" indent="0" algn="ctr">
              <a:buNone/>
            </a:pPr>
            <a:r>
              <a:rPr lang="ar-SA" sz="2400" dirty="0" smtClean="0"/>
              <a:t>ص = أ + ب س</a:t>
            </a:r>
          </a:p>
          <a:p>
            <a:pPr marL="0" indent="0" algn="r">
              <a:buNone/>
            </a:pPr>
            <a:r>
              <a:rPr lang="ar-SA" sz="2400" dirty="0" smtClean="0"/>
              <a:t>ص = كمية المبيعات</a:t>
            </a:r>
          </a:p>
          <a:p>
            <a:pPr marL="0" indent="0" algn="r">
              <a:buNone/>
            </a:pPr>
            <a:r>
              <a:rPr lang="ar-SA" sz="2400" dirty="0" smtClean="0"/>
              <a:t>س = تسلسل الزمن</a:t>
            </a:r>
          </a:p>
          <a:p>
            <a:pPr marL="0" indent="0" algn="r">
              <a:buNone/>
            </a:pPr>
            <a:r>
              <a:rPr lang="ar-SA" sz="2400" dirty="0" smtClean="0"/>
              <a:t>أ = ميل دالة أو معادلة الإتجاه العام</a:t>
            </a:r>
          </a:p>
          <a:p>
            <a:pPr marL="0" indent="0" algn="r">
              <a:buNone/>
            </a:pPr>
            <a:r>
              <a:rPr lang="ar-SA" sz="2400" dirty="0" smtClean="0"/>
              <a:t>ب = المعلمه الإنحدارية</a:t>
            </a:r>
          </a:p>
          <a:p>
            <a:pPr marL="0" indent="0" algn="r">
              <a:buNone/>
            </a:pPr>
            <a:r>
              <a:rPr lang="ar-SA" sz="2400" dirty="0" smtClean="0"/>
              <a:t>واستناداً إلى معادلةالإتجاة العام تصبح المعادلة الطبيعية</a:t>
            </a:r>
          </a:p>
          <a:p>
            <a:pPr marL="0" indent="0" algn="r">
              <a:buNone/>
            </a:pPr>
            <a:r>
              <a:rPr lang="ar-SA" sz="2400" dirty="0" smtClean="0"/>
              <a:t>مج ص = ن أ + ب مج س</a:t>
            </a:r>
          </a:p>
          <a:p>
            <a:pPr marL="0" indent="0" algn="r">
              <a:buNone/>
            </a:pPr>
            <a:r>
              <a:rPr lang="ar-SA" sz="2400" dirty="0" smtClean="0"/>
              <a:t>مج س ص = أ مج </a:t>
            </a:r>
          </a:p>
          <a:p>
            <a:pPr marL="0" indent="0" algn="r">
              <a:buNone/>
            </a:pPr>
            <a:r>
              <a:rPr lang="ar-SA" sz="2400" dirty="0" smtClean="0"/>
              <a:t>= ب مج س2</a:t>
            </a:r>
            <a:endParaRPr lang="en-US" sz="2400" dirty="0"/>
          </a:p>
        </p:txBody>
      </p:sp>
    </p:spTree>
    <p:extLst>
      <p:ext uri="{BB962C8B-B14F-4D97-AF65-F5344CB8AC3E}">
        <p14:creationId xmlns:p14="http://schemas.microsoft.com/office/powerpoint/2010/main" val="914466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endParaRPr lang="ar-SA" sz="2400" dirty="0" smtClean="0"/>
          </a:p>
          <a:p>
            <a:pPr marL="0" indent="0" algn="r">
              <a:buNone/>
            </a:pPr>
            <a:r>
              <a:rPr lang="ar-SA" sz="2400" dirty="0" smtClean="0"/>
              <a:t>ب مج س ص = 284 =1.57 </a:t>
            </a:r>
          </a:p>
          <a:p>
            <a:pPr marL="0" indent="0" algn="r">
              <a:buNone/>
            </a:pPr>
            <a:r>
              <a:rPr lang="ar-SA" sz="2400" dirty="0" smtClean="0"/>
              <a:t>مج س2</a:t>
            </a:r>
            <a:endParaRPr lang="en-US" sz="2400" dirty="0"/>
          </a:p>
        </p:txBody>
      </p:sp>
      <p:cxnSp>
        <p:nvCxnSpPr>
          <p:cNvPr id="7" name="Straight Connector 6"/>
          <p:cNvCxnSpPr/>
          <p:nvPr/>
        </p:nvCxnSpPr>
        <p:spPr>
          <a:xfrm flipH="1">
            <a:off x="7239000" y="1371600"/>
            <a:ext cx="1447800"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flipH="1">
            <a:off x="6324600" y="1371600"/>
            <a:ext cx="6096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324600" y="1395458"/>
            <a:ext cx="699230" cy="461665"/>
          </a:xfrm>
          <a:prstGeom prst="rect">
            <a:avLst/>
          </a:prstGeom>
          <a:noFill/>
        </p:spPr>
        <p:txBody>
          <a:bodyPr wrap="none" rtlCol="0">
            <a:spAutoFit/>
          </a:bodyPr>
          <a:lstStyle/>
          <a:p>
            <a:r>
              <a:rPr lang="ar-SA" sz="2400" dirty="0" smtClean="0"/>
              <a:t>182</a:t>
            </a:r>
            <a:endParaRPr lang="en-US" sz="2400" dirty="0"/>
          </a:p>
        </p:txBody>
      </p:sp>
      <p:sp>
        <p:nvSpPr>
          <p:cNvPr id="12" name="TextBox 11"/>
          <p:cNvSpPr txBox="1"/>
          <p:nvPr/>
        </p:nvSpPr>
        <p:spPr>
          <a:xfrm>
            <a:off x="5562600" y="2438400"/>
            <a:ext cx="2403222" cy="461665"/>
          </a:xfrm>
          <a:prstGeom prst="rect">
            <a:avLst/>
          </a:prstGeom>
          <a:noFill/>
        </p:spPr>
        <p:txBody>
          <a:bodyPr wrap="none" rtlCol="0">
            <a:spAutoFit/>
          </a:bodyPr>
          <a:lstStyle/>
          <a:p>
            <a:r>
              <a:rPr lang="ar-SA" sz="2400" dirty="0" smtClean="0"/>
              <a:t>ص = 24 – 1.57 س</a:t>
            </a:r>
            <a:endParaRPr lang="en-US" sz="2400" dirty="0"/>
          </a:p>
        </p:txBody>
      </p:sp>
      <p:sp>
        <p:nvSpPr>
          <p:cNvPr id="14" name="TextBox 13"/>
          <p:cNvSpPr txBox="1"/>
          <p:nvPr/>
        </p:nvSpPr>
        <p:spPr>
          <a:xfrm>
            <a:off x="762000" y="3820817"/>
            <a:ext cx="7754046" cy="1200329"/>
          </a:xfrm>
          <a:prstGeom prst="rect">
            <a:avLst/>
          </a:prstGeom>
          <a:noFill/>
        </p:spPr>
        <p:txBody>
          <a:bodyPr wrap="none" rtlCol="0">
            <a:spAutoFit/>
          </a:bodyPr>
          <a:lstStyle/>
          <a:p>
            <a:r>
              <a:rPr lang="ar-SA" sz="2400" dirty="0" smtClean="0"/>
              <a:t> إذا اردنا التنبؤ بحجم الطلب المتوقع عام 2005 يجب التعويض في معادلة</a:t>
            </a:r>
          </a:p>
          <a:p>
            <a:r>
              <a:rPr lang="ar-SA" sz="2400" dirty="0" smtClean="0"/>
              <a:t>الإتجاه العام بتسلسل الزمن الذي يقابل 2005 وهو الرقم 10 ويمكن الحصول </a:t>
            </a:r>
          </a:p>
          <a:p>
            <a:pPr algn="r"/>
            <a:r>
              <a:rPr lang="ar-SA" sz="2400" dirty="0" smtClean="0"/>
              <a:t>على المبيعات المتوقعة كا لأتي :</a:t>
            </a:r>
            <a:endParaRPr lang="en-US" sz="2400" dirty="0"/>
          </a:p>
        </p:txBody>
      </p:sp>
      <p:sp>
        <p:nvSpPr>
          <p:cNvPr id="15" name="TextBox 14"/>
          <p:cNvSpPr txBox="1"/>
          <p:nvPr/>
        </p:nvSpPr>
        <p:spPr>
          <a:xfrm>
            <a:off x="3124200" y="5324840"/>
            <a:ext cx="4354077" cy="461665"/>
          </a:xfrm>
          <a:prstGeom prst="rect">
            <a:avLst/>
          </a:prstGeom>
          <a:noFill/>
        </p:spPr>
        <p:txBody>
          <a:bodyPr wrap="none" rtlCol="0">
            <a:spAutoFit/>
          </a:bodyPr>
          <a:lstStyle/>
          <a:p>
            <a:r>
              <a:rPr lang="ar-SA" sz="2400" dirty="0" smtClean="0"/>
              <a:t>ص= 24 +( 1.57 * 10) =39.7 وحدة</a:t>
            </a:r>
            <a:endParaRPr lang="en-US" sz="2400" dirty="0"/>
          </a:p>
        </p:txBody>
      </p:sp>
    </p:spTree>
    <p:extLst>
      <p:ext uri="{BB962C8B-B14F-4D97-AF65-F5344CB8AC3E}">
        <p14:creationId xmlns:p14="http://schemas.microsoft.com/office/powerpoint/2010/main" val="2080935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7150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r>
              <a:rPr lang="ar-SA" sz="2400" dirty="0" smtClean="0"/>
              <a:t>ملاحظات على التنبؤ بإستخدام السلاسل الزمنية : </a:t>
            </a:r>
          </a:p>
          <a:p>
            <a:pPr marL="0" indent="0" algn="r">
              <a:buNone/>
            </a:pPr>
            <a:r>
              <a:rPr lang="ar-SA" sz="2400" dirty="0" smtClean="0"/>
              <a:t>* يمكن إلإعتماد على اسلوب المتوسطات عندما يلاحظ أن الطلب في المراحل الزمنية  المختلفة السابقة يتذبذب بقيم بسيطة حول رقم متوسط ثابت وتعتبر طريقة المتوسط الحسابي المتحرك طريقة اكثر دقه من طريقة المتوسطات البسيطة حيث ان طريقة المتوسك المتحرك تسمح بتحديد وتحديث البيانات المستخدمة في حساب المتوسط بشكل دائم ومستمر. كما يمكن حساب المتوسط المتحرك بلأوزان واعطاء اوزان نسبية أكبر للفترات الزمنية الحديثة في عملية التنبؤ .</a:t>
            </a:r>
          </a:p>
          <a:p>
            <a:pPr marL="0" indent="0" algn="r">
              <a:buNone/>
            </a:pPr>
            <a:endParaRPr lang="ar-SA" sz="2400" dirty="0"/>
          </a:p>
          <a:p>
            <a:pPr marL="0" indent="0" algn="r">
              <a:buNone/>
            </a:pPr>
            <a:r>
              <a:rPr lang="ar-SA" sz="2400" dirty="0" smtClean="0"/>
              <a:t>                          م =    </a:t>
            </a:r>
          </a:p>
          <a:p>
            <a:pPr marL="0" indent="0" algn="r">
              <a:buNone/>
            </a:pPr>
            <a:endParaRPr lang="ar-SA" sz="2400" dirty="0" smtClean="0"/>
          </a:p>
          <a:p>
            <a:pPr marL="0" indent="0" algn="r">
              <a:buNone/>
            </a:pPr>
            <a:r>
              <a:rPr lang="ar-SA" sz="2400" dirty="0" smtClean="0"/>
              <a:t>م = المتوسط المرجح بالأوزان الطلب</a:t>
            </a:r>
          </a:p>
          <a:p>
            <a:pPr marL="0" indent="0" algn="r">
              <a:buNone/>
            </a:pPr>
            <a:r>
              <a:rPr lang="ar-SA" sz="2400" dirty="0" smtClean="0"/>
              <a:t>و1 = وزن الفترة 1 </a:t>
            </a:r>
          </a:p>
          <a:p>
            <a:pPr marL="0" indent="0" algn="r">
              <a:buNone/>
            </a:pPr>
            <a:r>
              <a:rPr lang="ar-SA" sz="2400" dirty="0" smtClean="0"/>
              <a:t>  </a:t>
            </a:r>
            <a:endParaRPr lang="en-US" sz="2400" dirty="0"/>
          </a:p>
        </p:txBody>
      </p:sp>
      <p:sp>
        <p:nvSpPr>
          <p:cNvPr id="2" name="TextBox 1"/>
          <p:cNvSpPr txBox="1"/>
          <p:nvPr/>
        </p:nvSpPr>
        <p:spPr>
          <a:xfrm>
            <a:off x="5015968" y="3918644"/>
            <a:ext cx="1130438" cy="461665"/>
          </a:xfrm>
          <a:prstGeom prst="rect">
            <a:avLst/>
          </a:prstGeom>
          <a:noFill/>
        </p:spPr>
        <p:txBody>
          <a:bodyPr wrap="none" rtlCol="0">
            <a:spAutoFit/>
          </a:bodyPr>
          <a:lstStyle/>
          <a:p>
            <a:r>
              <a:rPr lang="ar-SA" sz="2400" dirty="0" smtClean="0"/>
              <a:t>و1 * ط1</a:t>
            </a:r>
            <a:endParaRPr lang="en-US" sz="2400" dirty="0"/>
          </a:p>
        </p:txBody>
      </p:sp>
      <p:cxnSp>
        <p:nvCxnSpPr>
          <p:cNvPr id="5" name="Straight Connector 4"/>
          <p:cNvCxnSpPr/>
          <p:nvPr/>
        </p:nvCxnSpPr>
        <p:spPr>
          <a:xfrm flipH="1">
            <a:off x="5105400" y="4281055"/>
            <a:ext cx="814647" cy="0"/>
          </a:xfrm>
          <a:prstGeom prst="line">
            <a:avLst/>
          </a:prstGeom>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5232037" y="4330737"/>
            <a:ext cx="686406" cy="461665"/>
          </a:xfrm>
          <a:prstGeom prst="rect">
            <a:avLst/>
          </a:prstGeom>
          <a:noFill/>
        </p:spPr>
        <p:txBody>
          <a:bodyPr wrap="none" rtlCol="0">
            <a:spAutoFit/>
          </a:bodyPr>
          <a:lstStyle/>
          <a:p>
            <a:r>
              <a:rPr lang="ar-SA" sz="2400" dirty="0" smtClean="0"/>
              <a:t>مج و</a:t>
            </a:r>
            <a:endParaRPr lang="en-US" sz="2400" dirty="0"/>
          </a:p>
        </p:txBody>
      </p:sp>
    </p:spTree>
    <p:extLst>
      <p:ext uri="{BB962C8B-B14F-4D97-AF65-F5344CB8AC3E}">
        <p14:creationId xmlns:p14="http://schemas.microsoft.com/office/powerpoint/2010/main" val="3461300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2578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endParaRPr lang="en-US" sz="2400" dirty="0" smtClean="0"/>
          </a:p>
          <a:p>
            <a:pPr marL="0" indent="0" algn="r">
              <a:buNone/>
            </a:pPr>
            <a:endParaRPr lang="en-US" sz="2400" dirty="0"/>
          </a:p>
          <a:p>
            <a:pPr marL="0" indent="0" algn="r">
              <a:buNone/>
            </a:pPr>
            <a:r>
              <a:rPr lang="ar-SA" sz="2400" dirty="0" smtClean="0"/>
              <a:t>ط1 = الطلب في الفترة 1</a:t>
            </a:r>
          </a:p>
          <a:p>
            <a:pPr marL="0" indent="0" algn="r">
              <a:buNone/>
            </a:pPr>
            <a:r>
              <a:rPr lang="ar-SA" sz="2400" dirty="0" smtClean="0"/>
              <a:t>مج و= مجموع الأوزان في مختلف فترات السلسلة الزمنية </a:t>
            </a:r>
          </a:p>
          <a:p>
            <a:pPr marL="0" indent="0" algn="r">
              <a:buNone/>
            </a:pPr>
            <a:endParaRPr lang="ar-SA" sz="2400" dirty="0" smtClean="0"/>
          </a:p>
          <a:p>
            <a:pPr marL="0" indent="0" algn="r">
              <a:buNone/>
            </a:pPr>
            <a:r>
              <a:rPr lang="ar-SA" sz="2400" dirty="0"/>
              <a:t>*</a:t>
            </a:r>
            <a:r>
              <a:rPr lang="ar-SA" sz="2400" dirty="0" smtClean="0"/>
              <a:t> تتأثر عملية التنبؤ بإستخدام الإتجاه العام بالتغيرات التي تتم على المبيعات</a:t>
            </a:r>
          </a:p>
          <a:p>
            <a:pPr marL="0" indent="0" algn="r">
              <a:buNone/>
            </a:pPr>
            <a:r>
              <a:rPr lang="ar-SA" sz="2400" dirty="0" smtClean="0"/>
              <a:t>* بصفة عامة لا يصلح اسلوب السلاسل الزمنية في التنبؤ بحجم الطلب المتوقع على منتجات المشروع الا إذاكانت الفرص الإستثمارية للدراسة ترتبط ارتباطاً وثيقاً بالفرص الإستثمارية القائمة .</a:t>
            </a:r>
          </a:p>
          <a:p>
            <a:pPr marL="0" indent="0" algn="r">
              <a:buNone/>
            </a:pPr>
            <a:r>
              <a:rPr lang="ar-SA" sz="2400" dirty="0" smtClean="0"/>
              <a:t>    </a:t>
            </a:r>
            <a:endParaRPr lang="en-US" sz="2400" dirty="0"/>
          </a:p>
        </p:txBody>
      </p:sp>
    </p:spTree>
    <p:extLst>
      <p:ext uri="{BB962C8B-B14F-4D97-AF65-F5344CB8AC3E}">
        <p14:creationId xmlns:p14="http://schemas.microsoft.com/office/powerpoint/2010/main" val="1168357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3"/>
          </a:lnRef>
          <a:fillRef idx="2">
            <a:schemeClr val="accent3"/>
          </a:fillRef>
          <a:effectRef idx="1">
            <a:schemeClr val="accent3"/>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smtClean="0"/>
              <a:t/>
            </a:r>
            <a:br>
              <a:rPr lang="ar-SA" sz="3600" smtClean="0"/>
            </a:br>
            <a:r>
              <a:rPr lang="ar-SA" sz="3600" smtClean="0"/>
              <a:t>المحاضرة</a:t>
            </a:r>
            <a:r>
              <a:rPr lang="ar-SA" sz="3600" dirty="0" smtClean="0"/>
              <a:t/>
            </a:r>
            <a:br>
              <a:rPr lang="ar-SA" sz="3600" dirty="0" smtClean="0"/>
            </a:br>
            <a:r>
              <a:rPr lang="ar-SA" sz="3600" dirty="0"/>
              <a:t/>
            </a:r>
            <a:br>
              <a:rPr lang="ar-SA" sz="3600" dirty="0"/>
            </a:br>
            <a:r>
              <a:rPr lang="ar-SA" sz="3600" smtClean="0"/>
              <a:t>( 7 </a:t>
            </a:r>
            <a:r>
              <a:rPr lang="ar-SA" sz="3600" dirty="0" smtClean="0"/>
              <a:t>)</a:t>
            </a:r>
            <a:endParaRPr lang="en-US" sz="3600" dirty="0"/>
          </a:p>
        </p:txBody>
      </p:sp>
    </p:spTree>
    <p:extLst>
      <p:ext uri="{BB962C8B-B14F-4D97-AF65-F5344CB8AC3E}">
        <p14:creationId xmlns:p14="http://schemas.microsoft.com/office/powerpoint/2010/main" val="1907372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3">
            <a:schemeClr val="lt1"/>
          </a:lnRef>
          <a:fillRef idx="1">
            <a:schemeClr val="accent3"/>
          </a:fillRef>
          <a:effectRef idx="1">
            <a:schemeClr val="accent3"/>
          </a:effectRef>
          <a:fontRef idx="minor">
            <a:schemeClr val="lt1"/>
          </a:fontRef>
        </p:style>
        <p:txBody>
          <a:bodyPr>
            <a:normAutofit/>
          </a:bodyPr>
          <a:lstStyle/>
          <a:p>
            <a:r>
              <a:rPr lang="ar-SA" dirty="0">
                <a:ln w="18415" cmpd="sng">
                  <a:solidFill>
                    <a:srgbClr val="FFFFFF"/>
                  </a:solidFill>
                  <a:prstDash val="solid"/>
                </a:ln>
                <a:solidFill>
                  <a:srgbClr val="FFFFFF"/>
                </a:solidFill>
                <a:effectLst>
                  <a:outerShdw blurRad="63500" dir="3600000" algn="tl" rotWithShape="0">
                    <a:srgbClr val="000000">
                      <a:alpha val="70000"/>
                    </a:srgbClr>
                  </a:outerShdw>
                </a:effectLst>
              </a:rPr>
              <a:t>ا</a:t>
            </a:r>
            <a:endParaRPr lang="en-US" dirty="0"/>
          </a:p>
        </p:txBody>
      </p:sp>
      <p:sp>
        <p:nvSpPr>
          <p:cNvPr id="3" name="Wave 2"/>
          <p:cNvSpPr/>
          <p:nvPr/>
        </p:nvSpPr>
        <p:spPr>
          <a:xfrm>
            <a:off x="1066800" y="1219200"/>
            <a:ext cx="6629400" cy="3962400"/>
          </a:xfrm>
          <a:prstGeom prst="wav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sz="3200" dirty="0"/>
              <a:t>أ</a:t>
            </a:r>
            <a:r>
              <a:rPr lang="ar-SA" sz="3200" smtClean="0"/>
              <a:t>ساليب </a:t>
            </a:r>
            <a:r>
              <a:rPr lang="ar-SA" sz="3200" dirty="0" smtClean="0"/>
              <a:t>التنبؤ </a:t>
            </a:r>
            <a:r>
              <a:rPr lang="ar-SA" sz="3200" smtClean="0"/>
              <a:t>بالطلب المتوقع</a:t>
            </a:r>
            <a:endParaRPr lang="ar-SA" sz="3200" dirty="0" smtClean="0"/>
          </a:p>
          <a:p>
            <a:pPr algn="ctr"/>
            <a:endParaRPr lang="ar-SA" dirty="0"/>
          </a:p>
          <a:p>
            <a:pPr algn="ctr"/>
            <a:r>
              <a:rPr lang="ar-SA" sz="3200" dirty="0" smtClean="0"/>
              <a:t>( 1 )</a:t>
            </a:r>
            <a:endParaRPr lang="en-US" sz="3200" dirty="0"/>
          </a:p>
        </p:txBody>
      </p:sp>
    </p:spTree>
    <p:extLst>
      <p:ext uri="{BB962C8B-B14F-4D97-AF65-F5344CB8AC3E}">
        <p14:creationId xmlns:p14="http://schemas.microsoft.com/office/powerpoint/2010/main" val="26987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610600" cy="55626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endParaRPr lang="ar-SA" sz="2800" dirty="0" smtClean="0"/>
          </a:p>
          <a:p>
            <a:pPr marL="0" indent="0" algn="r">
              <a:buNone/>
            </a:pPr>
            <a:r>
              <a:rPr lang="ar-SA" sz="2800" dirty="0" smtClean="0"/>
              <a:t>اساليب التنبؤ بالطلب المتوقع </a:t>
            </a:r>
          </a:p>
          <a:p>
            <a:pPr marL="0" indent="0" algn="r">
              <a:buNone/>
            </a:pPr>
            <a:r>
              <a:rPr lang="ar-SA" sz="2800" dirty="0" smtClean="0"/>
              <a:t>أشكال التنبوء :</a:t>
            </a:r>
          </a:p>
          <a:p>
            <a:pPr marL="0" indent="0" algn="r">
              <a:buNone/>
            </a:pPr>
            <a:r>
              <a:rPr lang="ar-SA" sz="2400" dirty="0" smtClean="0"/>
              <a:t> تقدير قيم المتغيرات التابعةخلال فترة زمنية مستقبلية اعتماداً على قيم مفترضة للمتغيرات التفسيرية الموجودة في النموذج محل الدراسة </a:t>
            </a:r>
          </a:p>
          <a:p>
            <a:pPr marL="0" indent="0" algn="r">
              <a:buNone/>
            </a:pPr>
            <a:r>
              <a:rPr lang="ar-SA" sz="2800" dirty="0" smtClean="0"/>
              <a:t>التنبؤ بنقطة والتنبؤ بمدي :</a:t>
            </a:r>
          </a:p>
          <a:p>
            <a:pPr marL="0" indent="0" algn="r">
              <a:buNone/>
            </a:pPr>
            <a:r>
              <a:rPr lang="ar-SA" sz="2400" dirty="0" smtClean="0"/>
              <a:t>تقدير الطلب كمتغير تابع اعتماداً على قيم مفترضة للمتغيرات المستقلة </a:t>
            </a:r>
          </a:p>
          <a:p>
            <a:pPr marL="0" indent="0" algn="r">
              <a:buNone/>
            </a:pPr>
            <a:r>
              <a:rPr lang="ar-SA" sz="2800" dirty="0" smtClean="0"/>
              <a:t>التنبؤ بعد التحقق وقبل التحقق :</a:t>
            </a:r>
          </a:p>
          <a:p>
            <a:pPr marL="0" indent="0" algn="r">
              <a:buNone/>
            </a:pPr>
            <a:r>
              <a:rPr lang="ar-SA" sz="2400" dirty="0" smtClean="0"/>
              <a:t>التنبؤ قبل التحقق يقصد به التنبؤ بقيم المتغير التابع في فترات زمنية لا تتوفر فيها بيانات تاريخية او فعلية كافية عن المتغيرات التفسيرية اما التنبؤ بعد التحقق فانة يتضمن التنبؤ بقيم معينة للطلب في فترات زمنية تتوافر عنها بيانات تاريخية كافية عن المتغيرات التفسيرية .</a:t>
            </a:r>
            <a:endParaRPr lang="en-US" sz="2400" dirty="0"/>
          </a:p>
        </p:txBody>
      </p:sp>
    </p:spTree>
    <p:extLst>
      <p:ext uri="{BB962C8B-B14F-4D97-AF65-F5344CB8AC3E}">
        <p14:creationId xmlns:p14="http://schemas.microsoft.com/office/powerpoint/2010/main" val="147667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096000"/>
          </a:xfrm>
        </p:spPr>
        <p:style>
          <a:lnRef idx="1">
            <a:schemeClr val="accent3"/>
          </a:lnRef>
          <a:fillRef idx="2">
            <a:schemeClr val="accent3"/>
          </a:fillRef>
          <a:effectRef idx="1">
            <a:schemeClr val="accent3"/>
          </a:effectRef>
          <a:fontRef idx="minor">
            <a:schemeClr val="dk1"/>
          </a:fontRef>
        </p:style>
        <p:txBody>
          <a:bodyPr>
            <a:normAutofit fontScale="40000" lnSpcReduction="20000"/>
          </a:bodyPr>
          <a:lstStyle/>
          <a:p>
            <a:pPr marL="0" indent="0" algn="r">
              <a:buNone/>
            </a:pPr>
            <a:endParaRPr lang="ar-SA" sz="2800" dirty="0" smtClean="0"/>
          </a:p>
          <a:p>
            <a:pPr marL="0" indent="0" algn="r">
              <a:buNone/>
            </a:pPr>
            <a:r>
              <a:rPr lang="ar-SA" sz="7000" dirty="0" smtClean="0"/>
              <a:t>ثانياً : النماذج الكمية والإحصائية</a:t>
            </a:r>
          </a:p>
          <a:p>
            <a:pPr marL="0" indent="0" algn="r">
              <a:buNone/>
            </a:pPr>
            <a:r>
              <a:rPr lang="ar-SA" sz="5100" dirty="0" smtClean="0"/>
              <a:t>أ</a:t>
            </a:r>
            <a:r>
              <a:rPr lang="ar-SA" sz="6000" dirty="0" smtClean="0"/>
              <a:t>/ نموذج او اسلوب السلاسل الزمنية</a:t>
            </a:r>
          </a:p>
          <a:p>
            <a:pPr marL="0" indent="0" algn="r">
              <a:buNone/>
            </a:pPr>
            <a:r>
              <a:rPr lang="ar-SA" sz="6000" dirty="0" smtClean="0"/>
              <a:t>ب/ نموذج او اسلوب الإرتباط</a:t>
            </a:r>
          </a:p>
          <a:p>
            <a:pPr marL="0" indent="0" algn="r">
              <a:buNone/>
            </a:pPr>
            <a:r>
              <a:rPr lang="ar-SA" sz="6000" dirty="0" smtClean="0"/>
              <a:t>ج/ نموذج او اسلوب الإنحدار</a:t>
            </a:r>
          </a:p>
          <a:p>
            <a:pPr marL="0" indent="0" algn="r">
              <a:buNone/>
            </a:pPr>
            <a:r>
              <a:rPr lang="ar-SA" sz="7000" dirty="0" smtClean="0"/>
              <a:t>تعيين النموذج :</a:t>
            </a:r>
          </a:p>
          <a:p>
            <a:pPr marL="0" indent="0" algn="r">
              <a:buNone/>
            </a:pPr>
            <a:r>
              <a:rPr lang="ar-SA" sz="4400" dirty="0" smtClean="0"/>
              <a:t>1</a:t>
            </a:r>
            <a:r>
              <a:rPr lang="ar-SA" sz="6000" dirty="0" smtClean="0"/>
              <a:t>/ تحديد المتغيرات التابعة والمتغيرات المستقلة</a:t>
            </a:r>
          </a:p>
          <a:p>
            <a:pPr marL="0" indent="0" algn="r">
              <a:buNone/>
            </a:pPr>
            <a:r>
              <a:rPr lang="ar-SA" sz="6000" dirty="0" smtClean="0"/>
              <a:t>2/ تحديد التوقعات النظرية التي تحددها النظرية الإقتصادية مسبقاً عن معلمات النموذج </a:t>
            </a:r>
          </a:p>
          <a:p>
            <a:pPr marL="0" indent="0" algn="r">
              <a:buNone/>
            </a:pPr>
            <a:r>
              <a:rPr lang="ar-SA" sz="6000" dirty="0" smtClean="0"/>
              <a:t>3/ تحديد الشكل الرياضي للنموذج</a:t>
            </a:r>
          </a:p>
          <a:p>
            <a:pPr marL="0" indent="0" algn="r">
              <a:buNone/>
            </a:pPr>
            <a:r>
              <a:rPr lang="ar-SA" sz="6000" dirty="0" smtClean="0"/>
              <a:t>فإذا كانت دالة الطلب تأخذ الصيغة التالية</a:t>
            </a:r>
          </a:p>
          <a:p>
            <a:pPr marL="0" indent="0" algn="r">
              <a:buNone/>
            </a:pPr>
            <a:r>
              <a:rPr lang="ar-SA" sz="5100" dirty="0" smtClean="0"/>
              <a:t>ص = أ + ب س1+ 2ب س2+ 3ب س3+ 4ب س4  </a:t>
            </a:r>
          </a:p>
          <a:p>
            <a:pPr marL="0" indent="0" algn="r">
              <a:buNone/>
            </a:pPr>
            <a:r>
              <a:rPr lang="ar-SA" sz="5100" dirty="0" smtClean="0"/>
              <a:t>حيث :</a:t>
            </a:r>
          </a:p>
          <a:p>
            <a:pPr marL="0" indent="0" algn="r">
              <a:buNone/>
            </a:pPr>
            <a:r>
              <a:rPr lang="ar-SA" sz="5100" dirty="0" smtClean="0"/>
              <a:t>س : سعر المنتج محل الدراسة</a:t>
            </a:r>
          </a:p>
          <a:p>
            <a:pPr marL="0" indent="0" algn="r">
              <a:buNone/>
            </a:pPr>
            <a:r>
              <a:rPr lang="ar-SA" sz="5100" dirty="0" smtClean="0"/>
              <a:t>س2 : سعر سلعة بديلة</a:t>
            </a:r>
          </a:p>
          <a:p>
            <a:pPr marL="0" indent="0" algn="r">
              <a:buNone/>
            </a:pPr>
            <a:r>
              <a:rPr lang="ar-SA" sz="5100" dirty="0" smtClean="0"/>
              <a:t>س3 : سعر سلعة مكملة</a:t>
            </a:r>
          </a:p>
          <a:p>
            <a:pPr marL="0" indent="0" algn="r">
              <a:buNone/>
            </a:pPr>
            <a:endParaRPr lang="ar-SA" sz="3800" dirty="0" smtClean="0"/>
          </a:p>
          <a:p>
            <a:pPr marL="0" indent="0" algn="r">
              <a:buNone/>
            </a:pPr>
            <a:endParaRPr lang="ar-SA" sz="2800" dirty="0" smtClean="0"/>
          </a:p>
          <a:p>
            <a:pPr marL="0" indent="0" algn="r">
              <a:buNone/>
            </a:pPr>
            <a:r>
              <a:rPr lang="ar-SA" sz="2800" dirty="0" smtClean="0"/>
              <a:t> </a:t>
            </a:r>
            <a:endParaRPr lang="en-US" sz="2800" dirty="0"/>
          </a:p>
        </p:txBody>
      </p:sp>
    </p:spTree>
    <p:extLst>
      <p:ext uri="{BB962C8B-B14F-4D97-AF65-F5344CB8AC3E}">
        <p14:creationId xmlns:p14="http://schemas.microsoft.com/office/powerpoint/2010/main" val="1269837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33400"/>
                <a:ext cx="8229600" cy="5592763"/>
              </a:xfrm>
            </p:spPr>
            <p:style>
              <a:lnRef idx="1">
                <a:schemeClr val="accent3"/>
              </a:lnRef>
              <a:fillRef idx="2">
                <a:schemeClr val="accent3"/>
              </a:fillRef>
              <a:effectRef idx="1">
                <a:schemeClr val="accent3"/>
              </a:effectRef>
              <a:fontRef idx="minor">
                <a:schemeClr val="dk1"/>
              </a:fontRef>
            </p:style>
            <p:txBody>
              <a:bodyPr/>
              <a:lstStyle/>
              <a:p>
                <a:pPr marL="0" indent="0" algn="r">
                  <a:buNone/>
                </a:pPr>
                <a:endParaRPr lang="ar-SA" dirty="0" smtClean="0"/>
              </a:p>
              <a:p>
                <a:pPr marL="0" indent="0" algn="r">
                  <a:buNone/>
                </a:pPr>
                <a:r>
                  <a:rPr lang="ar-SA" sz="2400" dirty="0" smtClean="0"/>
                  <a:t>في هذه الحالة فإن التوقعات للنظرية تتضمن :</a:t>
                </a:r>
              </a:p>
              <a:p>
                <a:pPr marL="0" indent="0" algn="r">
                  <a:buNone/>
                </a:pPr>
                <a:r>
                  <a:rPr lang="ar-SA" sz="2400" dirty="0" smtClean="0"/>
                  <a:t> ب1 أي قيمة سالبة يعني وجود علاقة عكسية بين ص س1 </a:t>
                </a:r>
                <a14:m>
                  <m:oMath xmlns:m="http://schemas.openxmlformats.org/officeDocument/2006/math">
                    <m:r>
                      <a:rPr lang="ar-SA" sz="2400" i="1" smtClean="0">
                        <a:latin typeface="Cambria Math"/>
                        <a:ea typeface="Cambria Math"/>
                      </a:rPr>
                      <m:t>&lt;</m:t>
                    </m:r>
                    <m:r>
                      <a:rPr lang="ar-SA" sz="2400" b="0" i="1" smtClean="0">
                        <a:latin typeface="Cambria Math"/>
                        <a:ea typeface="Cambria Math"/>
                      </a:rPr>
                      <m:t>الصفر</m:t>
                    </m:r>
                  </m:oMath>
                </a14:m>
                <a:endParaRPr lang="ar-SA" sz="2400" dirty="0" smtClean="0"/>
              </a:p>
              <a:p>
                <a:pPr marL="0" indent="0" algn="r">
                  <a:buNone/>
                </a:pPr>
                <a:r>
                  <a:rPr lang="ar-SA" sz="2400" dirty="0" smtClean="0"/>
                  <a:t>ب2 أي قيمة موجبة بمايعني وجود علاقة طردية بين ص س2</a:t>
                </a:r>
                <a14:m>
                  <m:oMath xmlns:m="http://schemas.openxmlformats.org/officeDocument/2006/math">
                    <m:r>
                      <a:rPr lang="ar-SA" sz="2400" b="0" i="0" smtClean="0">
                        <a:latin typeface="Cambria Math"/>
                        <a:ea typeface="Cambria Math"/>
                      </a:rPr>
                      <m:t> </m:t>
                    </m:r>
                    <m:r>
                      <a:rPr lang="ar-SA" sz="2400" i="1" smtClean="0">
                        <a:latin typeface="Cambria Math"/>
                        <a:ea typeface="Cambria Math"/>
                      </a:rPr>
                      <m:t>&gt;</m:t>
                    </m:r>
                    <m:r>
                      <a:rPr lang="ar-SA" sz="2400" b="0" i="1" smtClean="0">
                        <a:latin typeface="Cambria Math"/>
                        <a:ea typeface="Cambria Math"/>
                      </a:rPr>
                      <m:t>الصفر</m:t>
                    </m:r>
                  </m:oMath>
                </a14:m>
                <a:endParaRPr lang="ar-SA" sz="2400" dirty="0" smtClean="0"/>
              </a:p>
              <a:p>
                <a:pPr marL="0" indent="0" algn="r">
                  <a:buNone/>
                </a:pPr>
                <a:r>
                  <a:rPr lang="ar-SA" sz="2400" dirty="0" smtClean="0"/>
                  <a:t> ب3 أي قيمة سالبة بما يعني وجود علاقة سالبة بين ص س3</a:t>
                </a:r>
                <a14:m>
                  <m:oMath xmlns:m="http://schemas.openxmlformats.org/officeDocument/2006/math">
                    <m:r>
                      <a:rPr lang="ar-SA" sz="2400" i="1" smtClean="0">
                        <a:latin typeface="Cambria Math"/>
                        <a:ea typeface="Cambria Math"/>
                      </a:rPr>
                      <m:t>&lt;</m:t>
                    </m:r>
                    <m:r>
                      <a:rPr lang="ar-SA" sz="2400" b="0" i="1" smtClean="0">
                        <a:latin typeface="Cambria Math"/>
                        <a:ea typeface="Cambria Math"/>
                      </a:rPr>
                      <m:t>الصفر</m:t>
                    </m:r>
                  </m:oMath>
                </a14:m>
                <a:endParaRPr lang="ar-SA" sz="2400" dirty="0" smtClean="0"/>
              </a:p>
              <a:p>
                <a:pPr marL="0" indent="0" algn="r">
                  <a:buNone/>
                </a:pPr>
                <a:r>
                  <a:rPr lang="ar-SA" sz="2400" dirty="0" smtClean="0"/>
                  <a:t>ويتسم الشكل السابق لدالة الطلب بالخصائص التالية :</a:t>
                </a:r>
              </a:p>
              <a:p>
                <a:pPr marL="0" indent="0" algn="r">
                  <a:buNone/>
                </a:pPr>
                <a:r>
                  <a:rPr lang="ar-SA" sz="2400" dirty="0"/>
                  <a:t> </a:t>
                </a:r>
                <a:r>
                  <a:rPr lang="ar-SA" sz="2400" dirty="0" smtClean="0"/>
                  <a:t>انها دالة غير متجانسة من الدرجة الصفرية لكل من الدخل والأسعار</a:t>
                </a:r>
              </a:p>
              <a:p>
                <a:pPr marL="0" indent="0" algn="r">
                  <a:buNone/>
                </a:pPr>
                <a:r>
                  <a:rPr lang="ar-SA" sz="2400" dirty="0" smtClean="0"/>
                  <a:t>أن الطلب على السلعة يتأثر بسعر المنتج س1 واسعار المنتجات الاخرى والدخل ومربع الدخل </a:t>
                </a:r>
              </a:p>
              <a:p>
                <a:pPr marL="0" indent="0" algn="r">
                  <a:buNone/>
                </a:pPr>
                <a:r>
                  <a:rPr lang="ar-SA" sz="2400" dirty="0" smtClean="0"/>
                  <a:t>ان قيمة كل من مرونة الطلب السعرية ومرونة الطلب الدخلية غير ثابتة </a:t>
                </a:r>
              </a:p>
              <a:p>
                <a:pPr marL="0" indent="0" algn="r">
                  <a:buNone/>
                </a:pPr>
                <a:r>
                  <a:rPr lang="ar-SA" sz="2400" dirty="0" smtClean="0"/>
                  <a:t> </a:t>
                </a:r>
              </a:p>
              <a:p>
                <a:pPr marL="0" indent="0" algn="r">
                  <a:buNone/>
                </a:pPr>
                <a:endParaRPr lang="ar-SA"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33400"/>
                <a:ext cx="8229600" cy="5592763"/>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83361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marL="0" indent="0" algn="r">
              <a:buNone/>
            </a:pPr>
            <a:r>
              <a:rPr lang="ar-SA" sz="2800" dirty="0" smtClean="0"/>
              <a:t>1/ اسلوب السلاسل الزمنية </a:t>
            </a:r>
            <a:endParaRPr lang="en-US" sz="2800" dirty="0"/>
          </a:p>
          <a:p>
            <a:pPr marL="0" indent="0" algn="r">
              <a:buNone/>
            </a:pPr>
            <a:r>
              <a:rPr lang="ar-SA" sz="2400" dirty="0" smtClean="0"/>
              <a:t>من خلال دراسة التغيرات التالية :</a:t>
            </a:r>
          </a:p>
          <a:p>
            <a:pPr marL="0" indent="0" algn="r">
              <a:buNone/>
            </a:pPr>
            <a:r>
              <a:rPr lang="ar-SA" sz="2400" dirty="0" smtClean="0"/>
              <a:t>- تغيرات الإتجاة العام</a:t>
            </a:r>
          </a:p>
          <a:p>
            <a:pPr marL="0" indent="0" algn="r">
              <a:buNone/>
            </a:pPr>
            <a:r>
              <a:rPr lang="ar-SA" sz="2400" dirty="0" smtClean="0"/>
              <a:t>- تغيرات موسمية</a:t>
            </a:r>
          </a:p>
          <a:p>
            <a:pPr marL="0" indent="0" algn="r">
              <a:buNone/>
            </a:pPr>
            <a:r>
              <a:rPr lang="ar-SA" sz="2400" dirty="0" smtClean="0"/>
              <a:t>- تغيرات دورية</a:t>
            </a:r>
          </a:p>
          <a:p>
            <a:pPr marL="0" indent="0" algn="r">
              <a:buNone/>
            </a:pPr>
            <a:r>
              <a:rPr lang="ar-SA" sz="2400" dirty="0" smtClean="0"/>
              <a:t>- تغيرات عرضية أو غير عرضية</a:t>
            </a:r>
          </a:p>
          <a:p>
            <a:pPr marL="0" indent="0" algn="r">
              <a:buNone/>
            </a:pPr>
            <a:r>
              <a:rPr lang="ar-SA" sz="2400" dirty="0" smtClean="0"/>
              <a:t> يقوم تحليل السلاسل الزمنية على فرضين أساسيين :</a:t>
            </a:r>
          </a:p>
          <a:p>
            <a:pPr marL="0" indent="0" algn="r">
              <a:buNone/>
            </a:pPr>
            <a:r>
              <a:rPr lang="ar-SA" sz="2400" dirty="0" smtClean="0"/>
              <a:t>الفرض الأول : أن قيمة أي ظاهرة هي حاصل جمع التغيرات الإتجاهية</a:t>
            </a:r>
          </a:p>
          <a:p>
            <a:pPr marL="0" indent="0" algn="r">
              <a:buNone/>
            </a:pPr>
            <a:r>
              <a:rPr lang="ar-SA" sz="2400" dirty="0" smtClean="0"/>
              <a:t>بمعنى :</a:t>
            </a:r>
          </a:p>
          <a:p>
            <a:pPr marL="0" indent="0" algn="r">
              <a:buNone/>
            </a:pPr>
            <a:r>
              <a:rPr lang="ar-SA" sz="2400" dirty="0" smtClean="0"/>
              <a:t>ص= ت + م + د + ع </a:t>
            </a:r>
          </a:p>
          <a:p>
            <a:pPr marL="0" indent="0" algn="r">
              <a:buNone/>
            </a:pPr>
            <a:r>
              <a:rPr lang="ar-SA" sz="2400" dirty="0" smtClean="0"/>
              <a:t>حيث أن ت ، م ، د ، ع هي نسب مئوية وليست قيم مطلقة </a:t>
            </a:r>
          </a:p>
          <a:p>
            <a:pPr marL="0" indent="0" algn="r">
              <a:buNone/>
            </a:pPr>
            <a:endParaRPr lang="ar-SA" sz="2400" dirty="0" smtClean="0"/>
          </a:p>
          <a:p>
            <a:pPr marL="0" indent="0" algn="r">
              <a:buNone/>
            </a:pPr>
            <a:r>
              <a:rPr lang="ar-SA" sz="2800" dirty="0" smtClean="0"/>
              <a:t> </a:t>
            </a:r>
            <a:endParaRPr lang="en-US" sz="2800" dirty="0"/>
          </a:p>
        </p:txBody>
      </p:sp>
    </p:spTree>
    <p:extLst>
      <p:ext uri="{BB962C8B-B14F-4D97-AF65-F5344CB8AC3E}">
        <p14:creationId xmlns:p14="http://schemas.microsoft.com/office/powerpoint/2010/main" val="3166006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029200"/>
          </a:xfrm>
        </p:spPr>
        <p:style>
          <a:lnRef idx="1">
            <a:schemeClr val="accent3"/>
          </a:lnRef>
          <a:fillRef idx="2">
            <a:schemeClr val="accent3"/>
          </a:fillRef>
          <a:effectRef idx="1">
            <a:schemeClr val="accent3"/>
          </a:effectRef>
          <a:fontRef idx="minor">
            <a:schemeClr val="dk1"/>
          </a:fontRef>
        </p:style>
        <p:txBody>
          <a:bodyPr/>
          <a:lstStyle/>
          <a:p>
            <a:pPr marL="0" indent="0" algn="r">
              <a:buNone/>
            </a:pPr>
            <a:endParaRPr lang="ar-SA" dirty="0" smtClean="0"/>
          </a:p>
          <a:p>
            <a:pPr marL="0" indent="0" algn="r">
              <a:buNone/>
            </a:pPr>
            <a:r>
              <a:rPr lang="ar-SA" sz="2800" dirty="0" smtClean="0"/>
              <a:t>طريقة المربعات الصغرى</a:t>
            </a:r>
            <a:endParaRPr lang="en-US" sz="2800" dirty="0" smtClean="0"/>
          </a:p>
          <a:p>
            <a:pPr marL="0" indent="0" algn="r">
              <a:buNone/>
            </a:pPr>
            <a:r>
              <a:rPr lang="ar-SA" sz="2400" dirty="0" smtClean="0"/>
              <a:t>1/ رسم المنحنى التاريخي للكميات المباعة خلال فترة السلسلة الزمنية اعتماداً على البيانات التاريخية المتاحة.</a:t>
            </a:r>
          </a:p>
          <a:p>
            <a:pPr marL="0" indent="0" algn="r">
              <a:buNone/>
            </a:pPr>
            <a:endParaRPr lang="ar-SA" sz="2800" dirty="0"/>
          </a:p>
          <a:p>
            <a:pPr marL="0" indent="0" algn="r">
              <a:buNone/>
            </a:pPr>
            <a:r>
              <a:rPr lang="ar-SA" sz="2800" dirty="0" smtClean="0"/>
              <a:t> </a:t>
            </a:r>
            <a:endParaRPr lang="en-US" sz="2800" dirty="0"/>
          </a:p>
        </p:txBody>
      </p:sp>
      <p:sp>
        <p:nvSpPr>
          <p:cNvPr id="4" name="TextBox 3"/>
          <p:cNvSpPr txBox="1"/>
          <p:nvPr/>
        </p:nvSpPr>
        <p:spPr>
          <a:xfrm>
            <a:off x="4605647" y="1433784"/>
            <a:ext cx="797013" cy="461665"/>
          </a:xfrm>
          <a:prstGeom prst="rect">
            <a:avLst/>
          </a:prstGeom>
          <a:noFill/>
        </p:spPr>
        <p:txBody>
          <a:bodyPr wrap="none" rtlCol="0">
            <a:spAutoFit/>
          </a:bodyPr>
          <a:lstStyle/>
          <a:p>
            <a:r>
              <a:rPr lang="en-US" sz="2400" dirty="0" smtClean="0"/>
              <a:t>O L S</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3889672290"/>
              </p:ext>
            </p:extLst>
          </p:nvPr>
        </p:nvGraphicFramePr>
        <p:xfrm>
          <a:off x="990600" y="3352800"/>
          <a:ext cx="7543795" cy="1600200"/>
        </p:xfrm>
        <a:graphic>
          <a:graphicData uri="http://schemas.openxmlformats.org/drawingml/2006/table">
            <a:tbl>
              <a:tblPr firstRow="1" bandRow="1">
                <a:tableStyleId>{5C22544A-7EE6-4342-B048-85BDC9FD1C3A}</a:tableStyleId>
              </a:tblPr>
              <a:tblGrid>
                <a:gridCol w="838197"/>
                <a:gridCol w="914400"/>
                <a:gridCol w="914400"/>
                <a:gridCol w="914400"/>
                <a:gridCol w="838200"/>
                <a:gridCol w="762000"/>
                <a:gridCol w="2362198"/>
              </a:tblGrid>
              <a:tr h="533400">
                <a:tc>
                  <a:txBody>
                    <a:bodyPr/>
                    <a:lstStyle/>
                    <a:p>
                      <a:pPr algn="ctr"/>
                      <a:r>
                        <a:rPr lang="ar-SA" dirty="0" smtClean="0"/>
                        <a:t>2000</a:t>
                      </a:r>
                      <a:endParaRPr lang="en-US" dirty="0"/>
                    </a:p>
                  </a:txBody>
                  <a:tcPr/>
                </a:tc>
                <a:tc>
                  <a:txBody>
                    <a:bodyPr/>
                    <a:lstStyle/>
                    <a:p>
                      <a:pPr algn="ctr"/>
                      <a:r>
                        <a:rPr lang="ar-SA" dirty="0" smtClean="0"/>
                        <a:t>1999</a:t>
                      </a:r>
                      <a:endParaRPr lang="en-US" dirty="0"/>
                    </a:p>
                  </a:txBody>
                  <a:tcPr/>
                </a:tc>
                <a:tc>
                  <a:txBody>
                    <a:bodyPr/>
                    <a:lstStyle/>
                    <a:p>
                      <a:pPr algn="ctr"/>
                      <a:r>
                        <a:rPr lang="ar-SA" dirty="0" smtClean="0"/>
                        <a:t>1998</a:t>
                      </a:r>
                      <a:endParaRPr lang="en-US" dirty="0"/>
                    </a:p>
                  </a:txBody>
                  <a:tcPr/>
                </a:tc>
                <a:tc>
                  <a:txBody>
                    <a:bodyPr/>
                    <a:lstStyle/>
                    <a:p>
                      <a:pPr algn="ctr"/>
                      <a:r>
                        <a:rPr lang="ar-SA" dirty="0" smtClean="0"/>
                        <a:t>1997</a:t>
                      </a:r>
                      <a:endParaRPr lang="en-US" dirty="0"/>
                    </a:p>
                  </a:txBody>
                  <a:tcPr/>
                </a:tc>
                <a:tc>
                  <a:txBody>
                    <a:bodyPr/>
                    <a:lstStyle/>
                    <a:p>
                      <a:pPr algn="ctr"/>
                      <a:r>
                        <a:rPr lang="ar-SA" dirty="0" smtClean="0"/>
                        <a:t>1996</a:t>
                      </a:r>
                      <a:endParaRPr lang="en-US" dirty="0"/>
                    </a:p>
                  </a:txBody>
                  <a:tcPr/>
                </a:tc>
                <a:tc>
                  <a:txBody>
                    <a:bodyPr/>
                    <a:lstStyle/>
                    <a:p>
                      <a:pPr algn="ctr"/>
                      <a:r>
                        <a:rPr lang="ar-SA" dirty="0" smtClean="0"/>
                        <a:t>1995</a:t>
                      </a:r>
                      <a:endParaRPr lang="en-US" dirty="0"/>
                    </a:p>
                  </a:txBody>
                  <a:tcPr/>
                </a:tc>
                <a:tc>
                  <a:txBody>
                    <a:bodyPr/>
                    <a:lstStyle/>
                    <a:p>
                      <a:pPr algn="ctr"/>
                      <a:r>
                        <a:rPr lang="ar-SA" dirty="0" smtClean="0"/>
                        <a:t>السنة</a:t>
                      </a:r>
                      <a:endParaRPr lang="en-US" dirty="0"/>
                    </a:p>
                  </a:txBody>
                  <a:tcPr/>
                </a:tc>
              </a:tr>
              <a:tr h="533400">
                <a:tc>
                  <a:txBody>
                    <a:bodyPr/>
                    <a:lstStyle/>
                    <a:p>
                      <a:pPr algn="ctr"/>
                      <a:r>
                        <a:rPr lang="ar-SA" dirty="0" smtClean="0"/>
                        <a:t>23</a:t>
                      </a:r>
                      <a:endParaRPr lang="en-US" dirty="0"/>
                    </a:p>
                  </a:txBody>
                  <a:tcPr/>
                </a:tc>
                <a:tc>
                  <a:txBody>
                    <a:bodyPr/>
                    <a:lstStyle/>
                    <a:p>
                      <a:pPr algn="ctr"/>
                      <a:r>
                        <a:rPr lang="ar-SA" dirty="0" smtClean="0"/>
                        <a:t>20</a:t>
                      </a:r>
                      <a:endParaRPr lang="en-US" dirty="0"/>
                    </a:p>
                  </a:txBody>
                  <a:tcPr/>
                </a:tc>
                <a:tc>
                  <a:txBody>
                    <a:bodyPr/>
                    <a:lstStyle/>
                    <a:p>
                      <a:pPr algn="ctr"/>
                      <a:r>
                        <a:rPr lang="ar-SA" dirty="0" smtClean="0"/>
                        <a:t>15</a:t>
                      </a:r>
                      <a:endParaRPr lang="en-US" dirty="0"/>
                    </a:p>
                  </a:txBody>
                  <a:tcPr/>
                </a:tc>
                <a:tc>
                  <a:txBody>
                    <a:bodyPr/>
                    <a:lstStyle/>
                    <a:p>
                      <a:pPr algn="ctr"/>
                      <a:r>
                        <a:rPr lang="ar-SA" dirty="0" smtClean="0"/>
                        <a:t>12</a:t>
                      </a:r>
                      <a:endParaRPr lang="en-US" dirty="0"/>
                    </a:p>
                  </a:txBody>
                  <a:tcPr/>
                </a:tc>
                <a:tc>
                  <a:txBody>
                    <a:bodyPr/>
                    <a:lstStyle/>
                    <a:p>
                      <a:pPr algn="ctr"/>
                      <a:r>
                        <a:rPr lang="ar-SA" dirty="0" smtClean="0"/>
                        <a:t>8</a:t>
                      </a:r>
                      <a:endParaRPr lang="en-US" dirty="0"/>
                    </a:p>
                  </a:txBody>
                  <a:tcPr/>
                </a:tc>
                <a:tc>
                  <a:txBody>
                    <a:bodyPr/>
                    <a:lstStyle/>
                    <a:p>
                      <a:pPr algn="ctr"/>
                      <a:r>
                        <a:rPr lang="ar-SA" dirty="0" smtClean="0"/>
                        <a:t>5</a:t>
                      </a:r>
                      <a:endParaRPr lang="en-US" dirty="0"/>
                    </a:p>
                  </a:txBody>
                  <a:tcPr/>
                </a:tc>
                <a:tc>
                  <a:txBody>
                    <a:bodyPr/>
                    <a:lstStyle/>
                    <a:p>
                      <a:pPr algn="ctr"/>
                      <a:r>
                        <a:rPr lang="ar-SA" dirty="0" smtClean="0"/>
                        <a:t>الكميات المباعة بالأف</a:t>
                      </a:r>
                      <a:r>
                        <a:rPr lang="ar-SA" baseline="0" dirty="0" smtClean="0"/>
                        <a:t> طن </a:t>
                      </a:r>
                      <a:endParaRPr lang="en-US" dirty="0"/>
                    </a:p>
                  </a:txBody>
                  <a:tcPr/>
                </a:tc>
              </a:tr>
              <a:tr h="533400">
                <a:tc>
                  <a:txBody>
                    <a:bodyPr/>
                    <a:lstStyle/>
                    <a:p>
                      <a:pPr algn="ctr"/>
                      <a:r>
                        <a:rPr lang="ar-SA" dirty="0" smtClean="0"/>
                        <a:t>5</a:t>
                      </a:r>
                      <a:endParaRPr lang="en-US" dirty="0"/>
                    </a:p>
                  </a:txBody>
                  <a:tcPr/>
                </a:tc>
                <a:tc>
                  <a:txBody>
                    <a:bodyPr/>
                    <a:lstStyle/>
                    <a:p>
                      <a:pPr algn="ctr"/>
                      <a:r>
                        <a:rPr lang="ar-SA" dirty="0" smtClean="0"/>
                        <a:t>4</a:t>
                      </a:r>
                      <a:endParaRPr lang="en-US" dirty="0"/>
                    </a:p>
                  </a:txBody>
                  <a:tcPr/>
                </a:tc>
                <a:tc>
                  <a:txBody>
                    <a:bodyPr/>
                    <a:lstStyle/>
                    <a:p>
                      <a:pPr algn="ctr"/>
                      <a:r>
                        <a:rPr lang="ar-SA" dirty="0" smtClean="0"/>
                        <a:t>3</a:t>
                      </a:r>
                      <a:endParaRPr lang="en-US" dirty="0"/>
                    </a:p>
                  </a:txBody>
                  <a:tcPr/>
                </a:tc>
                <a:tc>
                  <a:txBody>
                    <a:bodyPr/>
                    <a:lstStyle/>
                    <a:p>
                      <a:pPr algn="ctr"/>
                      <a:r>
                        <a:rPr lang="ar-SA" dirty="0" smtClean="0"/>
                        <a:t>2</a:t>
                      </a:r>
                      <a:endParaRPr lang="en-US" dirty="0"/>
                    </a:p>
                  </a:txBody>
                  <a:tcPr/>
                </a:tc>
                <a:tc>
                  <a:txBody>
                    <a:bodyPr/>
                    <a:lstStyle/>
                    <a:p>
                      <a:pPr algn="ctr"/>
                      <a:r>
                        <a:rPr lang="ar-SA" dirty="0" smtClean="0"/>
                        <a:t>1</a:t>
                      </a:r>
                      <a:endParaRPr lang="en-US" dirty="0"/>
                    </a:p>
                  </a:txBody>
                  <a:tcPr/>
                </a:tc>
                <a:tc>
                  <a:txBody>
                    <a:bodyPr/>
                    <a:lstStyle/>
                    <a:p>
                      <a:pPr algn="ctr"/>
                      <a:r>
                        <a:rPr lang="ar-SA" dirty="0" smtClean="0"/>
                        <a:t>0</a:t>
                      </a:r>
                      <a:endParaRPr lang="en-US" dirty="0"/>
                    </a:p>
                  </a:txBody>
                  <a:tcPr/>
                </a:tc>
                <a:tc>
                  <a:txBody>
                    <a:bodyPr/>
                    <a:lstStyle/>
                    <a:p>
                      <a:pPr algn="ctr"/>
                      <a:r>
                        <a:rPr lang="ar-SA" dirty="0" smtClean="0"/>
                        <a:t>تسلسل الزمن</a:t>
                      </a:r>
                      <a:endParaRPr lang="en-US" dirty="0"/>
                    </a:p>
                  </a:txBody>
                  <a:tcPr/>
                </a:tc>
              </a:tr>
            </a:tbl>
          </a:graphicData>
        </a:graphic>
      </p:graphicFrame>
    </p:spTree>
    <p:extLst>
      <p:ext uri="{BB962C8B-B14F-4D97-AF65-F5344CB8AC3E}">
        <p14:creationId xmlns:p14="http://schemas.microsoft.com/office/powerpoint/2010/main" val="4007901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r>
              <a:rPr lang="ar-SA" sz="2400" dirty="0" smtClean="0"/>
              <a:t>2/ تحديد شكل الإتجاه العام </a:t>
            </a:r>
          </a:p>
          <a:p>
            <a:pPr marL="0" indent="0" algn="r">
              <a:buNone/>
            </a:pPr>
            <a:endParaRPr lang="en-US" sz="2400" dirty="0"/>
          </a:p>
        </p:txBody>
      </p:sp>
      <p:cxnSp>
        <p:nvCxnSpPr>
          <p:cNvPr id="5" name="Straight Arrow Connector 4"/>
          <p:cNvCxnSpPr/>
          <p:nvPr/>
        </p:nvCxnSpPr>
        <p:spPr>
          <a:xfrm flipV="1">
            <a:off x="1752600" y="1828800"/>
            <a:ext cx="0" cy="3733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752600" y="5486400"/>
            <a:ext cx="5334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286000" y="2895600"/>
            <a:ext cx="3200400" cy="22098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28769" y="5562600"/>
            <a:ext cx="639919" cy="338554"/>
          </a:xfrm>
          <a:prstGeom prst="rect">
            <a:avLst/>
          </a:prstGeom>
          <a:noFill/>
        </p:spPr>
        <p:txBody>
          <a:bodyPr wrap="none" rtlCol="0">
            <a:spAutoFit/>
          </a:bodyPr>
          <a:lstStyle/>
          <a:p>
            <a:r>
              <a:rPr lang="ar-SA" sz="1600" dirty="0" smtClean="0"/>
              <a:t>1995</a:t>
            </a:r>
            <a:endParaRPr lang="en-US" sz="1600" dirty="0"/>
          </a:p>
        </p:txBody>
      </p:sp>
      <p:sp>
        <p:nvSpPr>
          <p:cNvPr id="11" name="TextBox 10"/>
          <p:cNvSpPr txBox="1"/>
          <p:nvPr/>
        </p:nvSpPr>
        <p:spPr>
          <a:xfrm>
            <a:off x="3182946" y="5534891"/>
            <a:ext cx="639919" cy="338554"/>
          </a:xfrm>
          <a:prstGeom prst="rect">
            <a:avLst/>
          </a:prstGeom>
          <a:noFill/>
        </p:spPr>
        <p:txBody>
          <a:bodyPr wrap="none" rtlCol="0">
            <a:spAutoFit/>
          </a:bodyPr>
          <a:lstStyle/>
          <a:p>
            <a:r>
              <a:rPr lang="ar-SA" sz="1600" dirty="0" smtClean="0"/>
              <a:t>1996</a:t>
            </a:r>
            <a:endParaRPr lang="en-US" sz="1600" dirty="0"/>
          </a:p>
        </p:txBody>
      </p:sp>
      <p:sp>
        <p:nvSpPr>
          <p:cNvPr id="12" name="TextBox 11"/>
          <p:cNvSpPr txBox="1"/>
          <p:nvPr/>
        </p:nvSpPr>
        <p:spPr>
          <a:xfrm>
            <a:off x="3886200" y="5534891"/>
            <a:ext cx="639919" cy="338554"/>
          </a:xfrm>
          <a:prstGeom prst="rect">
            <a:avLst/>
          </a:prstGeom>
          <a:noFill/>
        </p:spPr>
        <p:txBody>
          <a:bodyPr wrap="none" rtlCol="0">
            <a:spAutoFit/>
          </a:bodyPr>
          <a:lstStyle/>
          <a:p>
            <a:r>
              <a:rPr lang="ar-SA" sz="1600" dirty="0" smtClean="0"/>
              <a:t>1997</a:t>
            </a:r>
            <a:endParaRPr lang="en-US" sz="1600" dirty="0"/>
          </a:p>
        </p:txBody>
      </p:sp>
      <p:sp>
        <p:nvSpPr>
          <p:cNvPr id="13" name="TextBox 12"/>
          <p:cNvSpPr txBox="1"/>
          <p:nvPr/>
        </p:nvSpPr>
        <p:spPr>
          <a:xfrm>
            <a:off x="4616532" y="5534891"/>
            <a:ext cx="639919" cy="338554"/>
          </a:xfrm>
          <a:prstGeom prst="rect">
            <a:avLst/>
          </a:prstGeom>
          <a:noFill/>
        </p:spPr>
        <p:txBody>
          <a:bodyPr wrap="none" rtlCol="0">
            <a:spAutoFit/>
          </a:bodyPr>
          <a:lstStyle/>
          <a:p>
            <a:r>
              <a:rPr lang="ar-SA" sz="1600" dirty="0" smtClean="0"/>
              <a:t>1998</a:t>
            </a:r>
            <a:endParaRPr lang="en-US" sz="1600" dirty="0"/>
          </a:p>
        </p:txBody>
      </p:sp>
      <p:sp>
        <p:nvSpPr>
          <p:cNvPr id="14" name="TextBox 13"/>
          <p:cNvSpPr txBox="1"/>
          <p:nvPr/>
        </p:nvSpPr>
        <p:spPr>
          <a:xfrm>
            <a:off x="5337599" y="5516637"/>
            <a:ext cx="639919" cy="338554"/>
          </a:xfrm>
          <a:prstGeom prst="rect">
            <a:avLst/>
          </a:prstGeom>
          <a:noFill/>
        </p:spPr>
        <p:txBody>
          <a:bodyPr wrap="none" rtlCol="0">
            <a:spAutoFit/>
          </a:bodyPr>
          <a:lstStyle/>
          <a:p>
            <a:r>
              <a:rPr lang="ar-SA" sz="1600" dirty="0" smtClean="0"/>
              <a:t>1999</a:t>
            </a:r>
            <a:endParaRPr lang="en-US" sz="1600" dirty="0"/>
          </a:p>
        </p:txBody>
      </p:sp>
      <p:sp>
        <p:nvSpPr>
          <p:cNvPr id="15" name="TextBox 14"/>
          <p:cNvSpPr txBox="1"/>
          <p:nvPr/>
        </p:nvSpPr>
        <p:spPr>
          <a:xfrm>
            <a:off x="6012470" y="5524500"/>
            <a:ext cx="639919" cy="338554"/>
          </a:xfrm>
          <a:prstGeom prst="rect">
            <a:avLst/>
          </a:prstGeom>
          <a:noFill/>
        </p:spPr>
        <p:txBody>
          <a:bodyPr wrap="none" rtlCol="0">
            <a:spAutoFit/>
          </a:bodyPr>
          <a:lstStyle/>
          <a:p>
            <a:r>
              <a:rPr lang="ar-SA" sz="1600" dirty="0" smtClean="0"/>
              <a:t>2000</a:t>
            </a:r>
            <a:endParaRPr lang="en-US" sz="1600" dirty="0"/>
          </a:p>
        </p:txBody>
      </p:sp>
      <p:sp>
        <p:nvSpPr>
          <p:cNvPr id="16" name="TextBox 15"/>
          <p:cNvSpPr txBox="1"/>
          <p:nvPr/>
        </p:nvSpPr>
        <p:spPr>
          <a:xfrm>
            <a:off x="1454120" y="4495800"/>
            <a:ext cx="298480" cy="338554"/>
          </a:xfrm>
          <a:prstGeom prst="rect">
            <a:avLst/>
          </a:prstGeom>
          <a:noFill/>
        </p:spPr>
        <p:txBody>
          <a:bodyPr wrap="none" rtlCol="0">
            <a:spAutoFit/>
          </a:bodyPr>
          <a:lstStyle/>
          <a:p>
            <a:r>
              <a:rPr lang="ar-SA" sz="1600" dirty="0" smtClean="0"/>
              <a:t>5</a:t>
            </a:r>
            <a:endParaRPr lang="en-US" sz="1600" dirty="0"/>
          </a:p>
        </p:txBody>
      </p:sp>
      <p:sp>
        <p:nvSpPr>
          <p:cNvPr id="17" name="TextBox 16"/>
          <p:cNvSpPr txBox="1"/>
          <p:nvPr/>
        </p:nvSpPr>
        <p:spPr>
          <a:xfrm>
            <a:off x="1340308" y="4000500"/>
            <a:ext cx="412292" cy="338554"/>
          </a:xfrm>
          <a:prstGeom prst="rect">
            <a:avLst/>
          </a:prstGeom>
          <a:noFill/>
        </p:spPr>
        <p:txBody>
          <a:bodyPr wrap="none" rtlCol="0">
            <a:spAutoFit/>
          </a:bodyPr>
          <a:lstStyle/>
          <a:p>
            <a:r>
              <a:rPr lang="ar-SA" sz="1600" dirty="0" smtClean="0"/>
              <a:t>10</a:t>
            </a:r>
            <a:endParaRPr lang="en-US" sz="1600" dirty="0"/>
          </a:p>
        </p:txBody>
      </p:sp>
      <p:sp>
        <p:nvSpPr>
          <p:cNvPr id="18" name="TextBox 17"/>
          <p:cNvSpPr txBox="1"/>
          <p:nvPr/>
        </p:nvSpPr>
        <p:spPr>
          <a:xfrm>
            <a:off x="1340308" y="3526423"/>
            <a:ext cx="412292" cy="338554"/>
          </a:xfrm>
          <a:prstGeom prst="rect">
            <a:avLst/>
          </a:prstGeom>
          <a:noFill/>
        </p:spPr>
        <p:txBody>
          <a:bodyPr wrap="none" rtlCol="0">
            <a:spAutoFit/>
          </a:bodyPr>
          <a:lstStyle/>
          <a:p>
            <a:r>
              <a:rPr lang="ar-SA" sz="1600" dirty="0" smtClean="0"/>
              <a:t>15</a:t>
            </a:r>
            <a:endParaRPr lang="en-US" sz="1600" dirty="0"/>
          </a:p>
        </p:txBody>
      </p:sp>
      <p:sp>
        <p:nvSpPr>
          <p:cNvPr id="19" name="TextBox 18"/>
          <p:cNvSpPr txBox="1"/>
          <p:nvPr/>
        </p:nvSpPr>
        <p:spPr>
          <a:xfrm>
            <a:off x="1340308" y="2895600"/>
            <a:ext cx="412292" cy="338554"/>
          </a:xfrm>
          <a:prstGeom prst="rect">
            <a:avLst/>
          </a:prstGeom>
          <a:noFill/>
        </p:spPr>
        <p:txBody>
          <a:bodyPr wrap="none" rtlCol="0">
            <a:spAutoFit/>
          </a:bodyPr>
          <a:lstStyle/>
          <a:p>
            <a:r>
              <a:rPr lang="ar-SA" sz="1600" dirty="0" smtClean="0"/>
              <a:t>20</a:t>
            </a:r>
            <a:endParaRPr lang="en-US" sz="1600" dirty="0"/>
          </a:p>
        </p:txBody>
      </p:sp>
      <p:sp>
        <p:nvSpPr>
          <p:cNvPr id="20" name="TextBox 19"/>
          <p:cNvSpPr txBox="1"/>
          <p:nvPr/>
        </p:nvSpPr>
        <p:spPr>
          <a:xfrm>
            <a:off x="1340308" y="2286000"/>
            <a:ext cx="412292" cy="338554"/>
          </a:xfrm>
          <a:prstGeom prst="rect">
            <a:avLst/>
          </a:prstGeom>
          <a:noFill/>
        </p:spPr>
        <p:txBody>
          <a:bodyPr wrap="none" rtlCol="0">
            <a:spAutoFit/>
          </a:bodyPr>
          <a:lstStyle/>
          <a:p>
            <a:r>
              <a:rPr lang="ar-SA" sz="1600" dirty="0" smtClean="0"/>
              <a:t>25</a:t>
            </a:r>
            <a:endParaRPr lang="en-US" sz="1600" dirty="0"/>
          </a:p>
        </p:txBody>
      </p:sp>
      <p:sp>
        <p:nvSpPr>
          <p:cNvPr id="2" name="TextBox 1"/>
          <p:cNvSpPr txBox="1"/>
          <p:nvPr/>
        </p:nvSpPr>
        <p:spPr>
          <a:xfrm>
            <a:off x="5486400" y="2895600"/>
            <a:ext cx="1228221" cy="338554"/>
          </a:xfrm>
          <a:prstGeom prst="rect">
            <a:avLst/>
          </a:prstGeom>
          <a:noFill/>
        </p:spPr>
        <p:txBody>
          <a:bodyPr wrap="none" rtlCol="0">
            <a:spAutoFit/>
          </a:bodyPr>
          <a:lstStyle/>
          <a:p>
            <a:r>
              <a:rPr lang="ar-SA" sz="1600" dirty="0" smtClean="0"/>
              <a:t>خط الإتجاة العام</a:t>
            </a:r>
            <a:endParaRPr lang="en-US" sz="1600" dirty="0"/>
          </a:p>
        </p:txBody>
      </p:sp>
      <p:sp>
        <p:nvSpPr>
          <p:cNvPr id="4" name="TextBox 3"/>
          <p:cNvSpPr txBox="1"/>
          <p:nvPr/>
        </p:nvSpPr>
        <p:spPr>
          <a:xfrm>
            <a:off x="1279942" y="1490246"/>
            <a:ext cx="1067921" cy="338554"/>
          </a:xfrm>
          <a:prstGeom prst="rect">
            <a:avLst/>
          </a:prstGeom>
          <a:noFill/>
        </p:spPr>
        <p:txBody>
          <a:bodyPr wrap="none" rtlCol="0">
            <a:spAutoFit/>
          </a:bodyPr>
          <a:lstStyle/>
          <a:p>
            <a:r>
              <a:rPr lang="ar-SA" sz="1600" dirty="0" smtClean="0"/>
              <a:t>كمية المبيعات</a:t>
            </a:r>
            <a:endParaRPr lang="en-US" sz="1600" dirty="0"/>
          </a:p>
        </p:txBody>
      </p:sp>
      <p:sp>
        <p:nvSpPr>
          <p:cNvPr id="6" name="TextBox 5"/>
          <p:cNvSpPr txBox="1"/>
          <p:nvPr/>
        </p:nvSpPr>
        <p:spPr>
          <a:xfrm>
            <a:off x="7086600" y="5256810"/>
            <a:ext cx="707245" cy="338554"/>
          </a:xfrm>
          <a:prstGeom prst="rect">
            <a:avLst/>
          </a:prstGeom>
          <a:noFill/>
        </p:spPr>
        <p:txBody>
          <a:bodyPr wrap="none" rtlCol="0">
            <a:spAutoFit/>
          </a:bodyPr>
          <a:lstStyle/>
          <a:p>
            <a:r>
              <a:rPr lang="ar-SA" sz="1600" dirty="0" smtClean="0"/>
              <a:t>السنوات</a:t>
            </a:r>
            <a:endParaRPr lang="en-US" sz="1600" dirty="0"/>
          </a:p>
        </p:txBody>
      </p:sp>
      <p:sp>
        <p:nvSpPr>
          <p:cNvPr id="8" name="TextBox 7"/>
          <p:cNvSpPr txBox="1"/>
          <p:nvPr/>
        </p:nvSpPr>
        <p:spPr>
          <a:xfrm>
            <a:off x="345020" y="1947446"/>
            <a:ext cx="925253" cy="338554"/>
          </a:xfrm>
          <a:prstGeom prst="rect">
            <a:avLst/>
          </a:prstGeom>
          <a:noFill/>
        </p:spPr>
        <p:txBody>
          <a:bodyPr wrap="none" rtlCol="0">
            <a:spAutoFit/>
          </a:bodyPr>
          <a:lstStyle/>
          <a:p>
            <a:r>
              <a:rPr lang="ar-SA" sz="1600" dirty="0" smtClean="0"/>
              <a:t>بالاف الطن</a:t>
            </a:r>
            <a:endParaRPr lang="en-US" sz="1600" dirty="0"/>
          </a:p>
        </p:txBody>
      </p:sp>
    </p:spTree>
    <p:extLst>
      <p:ext uri="{BB962C8B-B14F-4D97-AF65-F5344CB8AC3E}">
        <p14:creationId xmlns:p14="http://schemas.microsoft.com/office/powerpoint/2010/main" val="658909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736</Words>
  <Application>Microsoft Office PowerPoint</Application>
  <PresentationFormat>On-screen Show (4:3)</PresentationFormat>
  <Paragraphs>138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كلية النبلاء للعلوم والتكنولوجيا برنامج العلوم الإدارية المستوى الثالث  المحاضرة  ( 7 )</vt:lpstr>
      <vt:lpstr>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12</cp:revision>
  <dcterms:created xsi:type="dcterms:W3CDTF">2021-05-26T11:07:08Z</dcterms:created>
  <dcterms:modified xsi:type="dcterms:W3CDTF">2021-05-30T14:23:49Z</dcterms:modified>
</cp:coreProperties>
</file>