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8" r:id="rId3"/>
    <p:sldId id="267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C568-395E-4161-822A-355771024BE4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6FA7-318E-4086-9E28-C53186ED4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380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C568-395E-4161-822A-355771024BE4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6FA7-318E-4086-9E28-C53186ED4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550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C568-395E-4161-822A-355771024BE4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6FA7-318E-4086-9E28-C53186ED4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975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C568-395E-4161-822A-355771024BE4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6FA7-318E-4086-9E28-C53186ED4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385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C568-395E-4161-822A-355771024BE4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6FA7-318E-4086-9E28-C53186ED4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67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C568-395E-4161-822A-355771024BE4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6FA7-318E-4086-9E28-C53186ED4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644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C568-395E-4161-822A-355771024BE4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6FA7-318E-4086-9E28-C53186ED4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941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C568-395E-4161-822A-355771024BE4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6FA7-318E-4086-9E28-C53186ED4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41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C568-395E-4161-822A-355771024BE4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6FA7-318E-4086-9E28-C53186ED4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866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C568-395E-4161-822A-355771024BE4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6FA7-318E-4086-9E28-C53186ED4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792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C568-395E-4161-822A-355771024BE4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6FA7-318E-4086-9E28-C53186ED4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700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0C568-395E-4161-822A-355771024BE4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46FA7-318E-4086-9E28-C53186ED4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98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3" descr="economics%20graphic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658441" y="1600200"/>
            <a:ext cx="582711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مستطيل 4"/>
          <p:cNvSpPr/>
          <p:nvPr/>
        </p:nvSpPr>
        <p:spPr>
          <a:xfrm>
            <a:off x="6781800" y="457200"/>
            <a:ext cx="21336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+mj-cs"/>
              </a:rPr>
              <a:t>الاقتصاد الإداري</a:t>
            </a:r>
          </a:p>
        </p:txBody>
      </p:sp>
      <p:sp>
        <p:nvSpPr>
          <p:cNvPr id="9" name="مستطيل 6"/>
          <p:cNvSpPr/>
          <p:nvPr/>
        </p:nvSpPr>
        <p:spPr>
          <a:xfrm>
            <a:off x="152400" y="533400"/>
            <a:ext cx="32766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j-cs"/>
              </a:rPr>
              <a:t>Managerial Economics</a:t>
            </a:r>
            <a:endParaRPr lang="ar-SA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90251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762000"/>
                <a:ext cx="8229600" cy="5364163"/>
              </a:xfr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/>
              <a:p>
                <a:pPr marL="0" indent="0" algn="r">
                  <a:buNone/>
                </a:pPr>
                <a:r>
                  <a:rPr lang="ar-SA" sz="2400" dirty="0" smtClean="0"/>
                  <a:t>مثال :</a:t>
                </a:r>
              </a:p>
              <a:p>
                <a:pPr marL="0" indent="0" algn="r">
                  <a:buNone/>
                </a:pPr>
                <a:r>
                  <a:rPr lang="ar-SA" sz="2400" dirty="0" smtClean="0"/>
                  <a:t>معطى دالة الطلب </a:t>
                </a:r>
              </a:p>
              <a:p>
                <a:pPr marL="0" indent="0" algn="ctr">
                  <a:buNone/>
                </a:pPr>
                <a:r>
                  <a:rPr lang="en-US" sz="2400" dirty="0" smtClean="0"/>
                  <a:t>Q = 60 – 2p</a:t>
                </a:r>
              </a:p>
              <a:p>
                <a:pPr marL="0" indent="0" algn="r">
                  <a:buNone/>
                </a:pPr>
                <a:r>
                  <a:rPr lang="ar-SA" sz="2400" dirty="0" smtClean="0"/>
                  <a:t>ومن ثم فإن دالة الطلب العكسية    </a:t>
                </a:r>
              </a:p>
              <a:p>
                <a:pPr marL="0" indent="0" algn="ctr">
                  <a:buNone/>
                </a:pPr>
                <a:r>
                  <a:rPr lang="en-US" sz="2400" dirty="0" smtClean="0"/>
                  <a:t>P= 30 – 0.5Q</a:t>
                </a:r>
              </a:p>
              <a:p>
                <a:pPr marL="0" indent="0" algn="r">
                  <a:buNone/>
                </a:pPr>
                <a:r>
                  <a:rPr lang="ar-SA" sz="2400" dirty="0" smtClean="0"/>
                  <a:t>اما الإيراد الحدي </a:t>
                </a:r>
              </a:p>
              <a:p>
                <a:pPr marL="0" indent="0" algn="ctr">
                  <a:buNone/>
                </a:pPr>
                <a:r>
                  <a:rPr lang="en-US" sz="2400" dirty="0" smtClean="0"/>
                  <a:t>TR = Q.P = 30Q – 0.5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𝑄</m:t>
                        </m:r>
                      </m:e>
                      <m:sup>
                        <m:r>
                          <a:rPr lang="en-US" sz="240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ar-SA" sz="2400" dirty="0" smtClean="0"/>
              </a:p>
              <a:p>
                <a:pPr marL="0" indent="0" algn="r">
                  <a:buNone/>
                </a:pPr>
                <a:r>
                  <a:rPr lang="ar-SA" sz="2400" dirty="0" smtClean="0"/>
                  <a:t>ولكن الإيراد الكلي يصل إلى قيمتة العضمى عندما يكون الإيراد الحدي صفراً</a:t>
                </a:r>
              </a:p>
              <a:p>
                <a:pPr marL="0" indent="0" algn="r">
                  <a:buNone/>
                </a:pPr>
                <a:endParaRPr lang="ar-SA" sz="2400" dirty="0"/>
              </a:p>
              <a:p>
                <a:pPr marL="0" indent="0" algn="ctr">
                  <a:buNone/>
                </a:pPr>
                <a:r>
                  <a:rPr lang="en-US" sz="2400" dirty="0" smtClean="0"/>
                  <a:t>MR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400" i="0" smtClean="0">
                            <a:latin typeface="Cambria Math"/>
                          </a:rPr>
                          <m:t>Δ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𝑇𝑅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2400" i="0" smtClean="0">
                            <a:latin typeface="Cambria Math"/>
                          </a:rPr>
                          <m:t>Δ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sz="2400" dirty="0" smtClean="0"/>
                  <a:t> 30 – Q = 0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762000"/>
                <a:ext cx="8229600" cy="5364163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5370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400" dirty="0" smtClean="0"/>
              <a:t>ثانياً : العلاقة بين مرونة الطلب السعرية والإيراد الكلي :</a:t>
            </a:r>
          </a:p>
          <a:p>
            <a:pPr marL="0" indent="0" algn="r">
              <a:buNone/>
            </a:pPr>
            <a:endParaRPr lang="ar-SA" sz="24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383457"/>
              </p:ext>
            </p:extLst>
          </p:nvPr>
        </p:nvGraphicFramePr>
        <p:xfrm>
          <a:off x="1600200" y="1447800"/>
          <a:ext cx="6096000" cy="452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حالة المرونة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معامل مرونة الطلب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الإيراد الحدي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MR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الإيراد الكلي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TR = P.Q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الكمية المطلوبة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السعر</a:t>
                      </a:r>
                    </a:p>
                    <a:p>
                      <a:pPr algn="ctr"/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مرن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متكافيء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625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غير مرن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225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1706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r">
              <a:buNone/>
            </a:pP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752600" y="1371600"/>
            <a:ext cx="0" cy="411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752600" y="5486400"/>
            <a:ext cx="5029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752600" y="2438400"/>
            <a:ext cx="2514600" cy="304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752600" y="2438400"/>
            <a:ext cx="4038600" cy="304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3771900" y="3505200"/>
            <a:ext cx="1905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4724400" y="4267200"/>
                <a:ext cx="68980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EP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sz="1400" b="0" i="1" smtClean="0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4267200"/>
                <a:ext cx="689804" cy="307777"/>
              </a:xfrm>
              <a:prstGeom prst="rect">
                <a:avLst/>
              </a:prstGeom>
              <a:blipFill rotWithShape="1">
                <a:blip r:embed="rId2"/>
                <a:stretch>
                  <a:fillRect l="-1770" t="-2000" r="-7965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3962400" y="3260267"/>
            <a:ext cx="628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Ep</a:t>
            </a:r>
            <a:r>
              <a:rPr lang="en-US" sz="1400" dirty="0" smtClean="0"/>
              <a:t> = 1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2664998" y="2668488"/>
                <a:ext cx="68980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EP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sz="1400" b="0" i="1" smtClean="0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4998" y="2668488"/>
                <a:ext cx="689804" cy="307777"/>
              </a:xfrm>
              <a:prstGeom prst="rect">
                <a:avLst/>
              </a:prstGeom>
              <a:blipFill rotWithShape="1">
                <a:blip r:embed="rId3"/>
                <a:stretch>
                  <a:fillRect l="-1770" t="-2000" r="-885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1426469" y="1438901"/>
            <a:ext cx="277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4248397" y="4953000"/>
            <a:ext cx="667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AR = D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762826" y="2331031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الإيراد الحدي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5974126" y="5106888"/>
            <a:ext cx="548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الإيراد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2418309" y="2177142"/>
            <a:ext cx="8082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AR = MR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1728697" y="2158822"/>
                <a:ext cx="68961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 smtClean="0"/>
                  <a:t>Ep</a:t>
                </a:r>
                <a:r>
                  <a:rPr lang="en-US" sz="1400" dirty="0" smtClean="0"/>
                  <a:t> =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/>
                        <a:ea typeface="Cambria Math"/>
                      </a:rPr>
                      <m:t>∞</m:t>
                    </m:r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8697" y="2158822"/>
                <a:ext cx="689612" cy="307777"/>
              </a:xfrm>
              <a:prstGeom prst="rect">
                <a:avLst/>
              </a:prstGeom>
              <a:blipFill rotWithShape="1">
                <a:blip r:embed="rId4"/>
                <a:stretch>
                  <a:fillRect l="-2655" t="-1961" r="-7965" b="-17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3354802" y="2713010"/>
                <a:ext cx="108555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/>
                  <a:t>E</a:t>
                </a:r>
                <a:r>
                  <a:rPr lang="en-US" sz="1400" dirty="0" err="1" smtClean="0"/>
                  <a:t>p</a:t>
                </a:r>
                <a:r>
                  <a:rPr lang="en-US" sz="1400" dirty="0" smtClean="0"/>
                  <a:t>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/>
                        <a:ea typeface="Cambria Math"/>
                      </a:rPr>
                      <m:t>&gt;</m:t>
                    </m:r>
                  </m:oMath>
                </a14:m>
                <a:r>
                  <a:rPr lang="en-US" sz="1400" dirty="0" smtClean="0"/>
                  <a:t>AR=MR</a:t>
                </a:r>
                <a:endParaRPr lang="en-US" sz="14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4802" y="2713010"/>
                <a:ext cx="1085554" cy="307777"/>
              </a:xfrm>
              <a:prstGeom prst="rect">
                <a:avLst/>
              </a:prstGeom>
              <a:blipFill rotWithShape="1">
                <a:blip r:embed="rId5"/>
                <a:stretch>
                  <a:fillRect l="-1124" t="-1961" r="-5056" b="-17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561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3600" dirty="0" smtClean="0"/>
              <a:t>كلية النبلاء للعلوم والتكنولوجيا</a:t>
            </a:r>
            <a:br>
              <a:rPr lang="ar-SA" sz="3600" dirty="0" smtClean="0"/>
            </a:br>
            <a:r>
              <a:rPr lang="ar-SA" sz="3600" dirty="0" smtClean="0"/>
              <a:t>برنامج العلوم الإدارية</a:t>
            </a:r>
            <a:br>
              <a:rPr lang="ar-SA" sz="3600" dirty="0" smtClean="0"/>
            </a:br>
            <a:r>
              <a:rPr lang="ar-SA" sz="3600" dirty="0" smtClean="0"/>
              <a:t>المستوى الثالث</a:t>
            </a:r>
            <a:r>
              <a:rPr lang="ar-SA" sz="3600" dirty="0"/>
              <a:t/>
            </a:r>
            <a:br>
              <a:rPr lang="ar-SA" sz="3600" dirty="0"/>
            </a:br>
            <a:r>
              <a:rPr lang="ar-SA" sz="3600" smtClean="0"/>
              <a:t/>
            </a:r>
            <a:br>
              <a:rPr lang="ar-SA" sz="3600" smtClean="0"/>
            </a:br>
            <a:r>
              <a:rPr lang="ar-SA" sz="3600" smtClean="0"/>
              <a:t>المحاضرة</a:t>
            </a:r>
            <a:r>
              <a:rPr lang="ar-SA" sz="3600" dirty="0" smtClean="0"/>
              <a:t/>
            </a:r>
            <a:br>
              <a:rPr lang="ar-SA" sz="3600" dirty="0" smtClean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smtClean="0"/>
              <a:t>( 6 </a:t>
            </a:r>
            <a:r>
              <a:rPr lang="ar-SA" sz="3600" dirty="0" smtClean="0"/>
              <a:t>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90387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Flowchart: Preparation 2"/>
          <p:cNvSpPr/>
          <p:nvPr/>
        </p:nvSpPr>
        <p:spPr>
          <a:xfrm>
            <a:off x="990600" y="2057400"/>
            <a:ext cx="7162800" cy="2362200"/>
          </a:xfrm>
          <a:prstGeom prst="flowChartPreparati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200" dirty="0" smtClean="0"/>
              <a:t>العلاقة بين الإيراد الكلي ومرونة الطلب السعرية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06187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04800"/>
                <a:ext cx="8229600" cy="6400800"/>
              </a:xfr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/>
              <a:p>
                <a:pPr marL="0" indent="0" algn="r">
                  <a:buNone/>
                </a:pPr>
                <a:r>
                  <a:rPr lang="ar-SA" sz="2400" dirty="0" smtClean="0"/>
                  <a:t>اولاً : تعريف المفاهيم </a:t>
                </a:r>
              </a:p>
              <a:p>
                <a:pPr marL="0" indent="0" algn="r">
                  <a:buNone/>
                </a:pPr>
                <a:r>
                  <a:rPr lang="ar-SA" sz="2400" dirty="0" smtClean="0"/>
                  <a:t>1/ الإيراد الكلي </a:t>
                </a:r>
                <a:endParaRPr lang="en-US" sz="2400" dirty="0" smtClean="0"/>
              </a:p>
              <a:p>
                <a:pPr marL="0" indent="0" algn="r">
                  <a:buNone/>
                </a:pPr>
                <a:r>
                  <a:rPr lang="ar-SA" sz="2400" dirty="0" smtClean="0"/>
                  <a:t>يقصد بالإيراد الكلي مجموع القيم التي تتحصل عليها المنشأة من بيع منتجاتها في السوق . وتساوي حاصل ضرب الكميات المباعة من سلعة معينة في سعر السلعة نفسها .</a:t>
                </a:r>
              </a:p>
              <a:p>
                <a:pPr marL="0" indent="0" algn="ctr">
                  <a:buNone/>
                </a:pPr>
                <a:r>
                  <a:rPr lang="ar-SA" sz="2400" dirty="0" smtClean="0"/>
                  <a:t>الإيراد الكلي = السعر* الكمية المباعة</a:t>
                </a:r>
              </a:p>
              <a:p>
                <a:pPr marL="0" indent="0" algn="ctr">
                  <a:buNone/>
                </a:pPr>
                <a:r>
                  <a:rPr lang="en-US" sz="2400" dirty="0" smtClean="0"/>
                  <a:t>TR = </a:t>
                </a:r>
                <a:r>
                  <a:rPr lang="en-US" sz="2400" dirty="0" err="1" smtClean="0"/>
                  <a:t>Px</a:t>
                </a:r>
                <a:r>
                  <a:rPr lang="en-US" sz="2400" dirty="0" smtClean="0"/>
                  <a:t> . </a:t>
                </a:r>
                <a:r>
                  <a:rPr lang="en-US" sz="2400" dirty="0" err="1" smtClean="0"/>
                  <a:t>Qx</a:t>
                </a:r>
                <a:endParaRPr lang="en-US" sz="2400" dirty="0" smtClean="0"/>
              </a:p>
              <a:p>
                <a:pPr marL="0" indent="0" algn="r">
                  <a:buNone/>
                </a:pPr>
                <a:r>
                  <a:rPr lang="en-US" sz="2400" dirty="0" err="1" smtClean="0"/>
                  <a:t>Px</a:t>
                </a:r>
                <a:r>
                  <a:rPr lang="en-US" sz="2400" dirty="0" smtClean="0"/>
                  <a:t> = a-</a:t>
                </a:r>
                <a:r>
                  <a:rPr lang="en-US" sz="2400" dirty="0" err="1" smtClean="0"/>
                  <a:t>bQx</a:t>
                </a:r>
                <a:r>
                  <a:rPr lang="en-US" sz="2400" dirty="0" smtClean="0"/>
                  <a:t> </a:t>
                </a:r>
                <a:r>
                  <a:rPr lang="ar-SA" sz="2400" dirty="0" smtClean="0"/>
                  <a:t>وبما أن معادلة السعر هي :  </a:t>
                </a:r>
              </a:p>
              <a:p>
                <a:pPr marL="0" indent="0" algn="r">
                  <a:buNone/>
                </a:pPr>
                <a:r>
                  <a:rPr lang="en-US" sz="2400" dirty="0" smtClean="0"/>
                  <a:t>TR = </a:t>
                </a:r>
                <a:r>
                  <a:rPr lang="en-US" sz="2400" dirty="0" err="1" smtClean="0"/>
                  <a:t>Qx</a:t>
                </a:r>
                <a:r>
                  <a:rPr lang="en-US" sz="2400" dirty="0" smtClean="0"/>
                  <a:t> (a-</a:t>
                </a:r>
                <a:r>
                  <a:rPr lang="en-US" sz="2400" dirty="0" err="1" smtClean="0"/>
                  <a:t>bQx</a:t>
                </a:r>
                <a:r>
                  <a:rPr lang="en-US" sz="2400" dirty="0" smtClean="0"/>
                  <a:t>)</a:t>
                </a:r>
                <a:r>
                  <a:rPr lang="ar-SA" sz="2400" dirty="0" smtClean="0"/>
                  <a:t>تصبح دالة الإيراد الكلي    </a:t>
                </a:r>
              </a:p>
              <a:p>
                <a:pPr marL="0" indent="0" algn="ctr">
                  <a:buNone/>
                </a:pPr>
                <a:r>
                  <a:rPr lang="en-US" sz="2400" dirty="0" smtClean="0"/>
                  <a:t>TR = </a:t>
                </a:r>
                <a:r>
                  <a:rPr lang="en-US" sz="2400" dirty="0" err="1" smtClean="0"/>
                  <a:t>aQx</a:t>
                </a:r>
                <a:r>
                  <a:rPr lang="en-US" sz="2400" dirty="0" smtClean="0"/>
                  <a:t>- </a:t>
                </a:r>
                <a:r>
                  <a:rPr lang="en-US" sz="2400" dirty="0" err="1" smtClean="0"/>
                  <a:t>b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𝑄</m:t>
                        </m:r>
                      </m:e>
                      <m:sup>
                        <m:r>
                          <a:rPr lang="en-US" sz="240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/>
                  <a:t> </a:t>
                </a:r>
                <a:endParaRPr lang="ar-SA" sz="2400" dirty="0" smtClean="0"/>
              </a:p>
              <a:p>
                <a:pPr marL="0" indent="0" algn="r">
                  <a:buNone/>
                </a:pPr>
                <a:r>
                  <a:rPr lang="ar-SA" sz="2400" dirty="0" smtClean="0"/>
                  <a:t>مثال : </a:t>
                </a:r>
              </a:p>
              <a:p>
                <a:pPr marL="0" indent="0" algn="r">
                  <a:buNone/>
                </a:pPr>
                <a:r>
                  <a:rPr lang="ar-SA" sz="2400" dirty="0" smtClean="0"/>
                  <a:t>إذا كان لدينا دالة الطلب على منتجات أحد المشاريع معطى بالعلاقة التالية :</a:t>
                </a:r>
              </a:p>
              <a:p>
                <a:pPr marL="0" indent="0" algn="ctr">
                  <a:buNone/>
                </a:pPr>
                <a:r>
                  <a:rPr lang="en-US" sz="2400" dirty="0" err="1" smtClean="0"/>
                  <a:t>Qx</a:t>
                </a:r>
                <a:r>
                  <a:rPr lang="en-US" sz="2400" dirty="0" smtClean="0"/>
                  <a:t> = 150 – 0.2P</a:t>
                </a:r>
              </a:p>
              <a:p>
                <a:pPr marL="0" indent="0" algn="r">
                  <a:buNone/>
                </a:pPr>
                <a:r>
                  <a:rPr lang="en-US" sz="2400" dirty="0" smtClean="0"/>
                  <a:t>P = 1/0.2 (150 – </a:t>
                </a:r>
                <a:r>
                  <a:rPr lang="en-US" sz="2400" dirty="0" err="1" smtClean="0"/>
                  <a:t>Qx</a:t>
                </a:r>
                <a:r>
                  <a:rPr lang="en-US" sz="2400" dirty="0" smtClean="0"/>
                  <a:t>)</a:t>
                </a:r>
                <a:r>
                  <a:rPr lang="ar-SA" sz="2400" dirty="0" smtClean="0"/>
                  <a:t>تكون الدالة العكسية لدالة الطلب هي :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04800"/>
                <a:ext cx="8229600" cy="64008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4239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761999"/>
                <a:ext cx="8229600" cy="4648201"/>
              </a:xfr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endParaRPr lang="en-US" sz="2400" dirty="0" smtClean="0"/>
              </a:p>
              <a:p>
                <a:pPr marL="0" indent="0" algn="ctr">
                  <a:buNone/>
                </a:pPr>
                <a:r>
                  <a:rPr lang="en-US" sz="2400" dirty="0" smtClean="0"/>
                  <a:t>P = 5( 150 – </a:t>
                </a:r>
                <a:r>
                  <a:rPr lang="en-US" sz="2400" dirty="0" err="1" smtClean="0"/>
                  <a:t>Qx</a:t>
                </a:r>
                <a:r>
                  <a:rPr lang="en-US" sz="2400" dirty="0" smtClean="0"/>
                  <a:t>)</a:t>
                </a:r>
              </a:p>
              <a:p>
                <a:pPr marL="0" indent="0" algn="ctr">
                  <a:buNone/>
                </a:pPr>
                <a:r>
                  <a:rPr lang="en-US" sz="2400" dirty="0" smtClean="0"/>
                  <a:t>P = 750 – 5Qx</a:t>
                </a:r>
              </a:p>
              <a:p>
                <a:pPr marL="0" indent="0" algn="r">
                  <a:buNone/>
                </a:pPr>
                <a:r>
                  <a:rPr lang="ar-SA" sz="2400" dirty="0" smtClean="0"/>
                  <a:t>الإيراد الكلي = السعر * الكمية</a:t>
                </a:r>
              </a:p>
              <a:p>
                <a:pPr marL="0" indent="0" algn="ctr">
                  <a:buNone/>
                </a:pPr>
                <a:r>
                  <a:rPr lang="en-US" sz="2400" dirty="0" smtClean="0"/>
                  <a:t>TR = </a:t>
                </a:r>
                <a:r>
                  <a:rPr lang="en-US" sz="2400" dirty="0" err="1" smtClean="0"/>
                  <a:t>Px-Qx</a:t>
                </a:r>
                <a:endParaRPr lang="en-US" sz="2400" dirty="0" smtClean="0"/>
              </a:p>
              <a:p>
                <a:pPr marL="0" indent="0" algn="ctr">
                  <a:buNone/>
                </a:pPr>
                <a:r>
                  <a:rPr lang="en-US" sz="2400" dirty="0" smtClean="0"/>
                  <a:t>TR= </a:t>
                </a:r>
                <a:r>
                  <a:rPr lang="en-US" sz="2400" dirty="0" err="1" smtClean="0"/>
                  <a:t>Qx</a:t>
                </a:r>
                <a:r>
                  <a:rPr lang="en-US" sz="2400" dirty="0" smtClean="0"/>
                  <a:t>(750-5Qx)</a:t>
                </a:r>
              </a:p>
              <a:p>
                <a:pPr marL="0" indent="0" algn="ctr">
                  <a:buNone/>
                </a:pPr>
                <a:r>
                  <a:rPr lang="en-US" sz="2400" dirty="0" smtClean="0"/>
                  <a:t>750 </a:t>
                </a:r>
                <a:r>
                  <a:rPr lang="en-US" sz="2400" dirty="0" err="1" smtClean="0"/>
                  <a:t>Qx</a:t>
                </a:r>
                <a:r>
                  <a:rPr lang="en-US" sz="2400" dirty="0" smtClean="0"/>
                  <a:t> - 5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𝑄</m:t>
                        </m:r>
                      </m:e>
                      <m:sup>
                        <m:r>
                          <a:rPr lang="en-US" sz="2400" i="1" dirty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 marL="0" indent="0" algn="r">
                  <a:buNone/>
                </a:pPr>
                <a:r>
                  <a:rPr lang="ar-SA" sz="2400" dirty="0" smtClean="0"/>
                  <a:t>وهي تمثل دالة الإيراد الكلي لهذا المنتج</a:t>
                </a:r>
              </a:p>
              <a:p>
                <a:pPr marL="0" indent="0" algn="r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761999"/>
                <a:ext cx="8229600" cy="4648201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7703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762000"/>
                <a:ext cx="8229600" cy="5715000"/>
              </a:xfr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marL="0" indent="0" algn="r">
                  <a:buNone/>
                </a:pPr>
                <a:endParaRPr lang="ar-SA" dirty="0" smtClean="0"/>
              </a:p>
              <a:p>
                <a:pPr marL="0" indent="0" algn="r">
                  <a:buNone/>
                </a:pPr>
                <a:r>
                  <a:rPr lang="ar-SA" sz="2400" dirty="0" smtClean="0"/>
                  <a:t>2/ الإيراد المتوسط :</a:t>
                </a:r>
              </a:p>
              <a:p>
                <a:pPr marL="0" indent="0" algn="r">
                  <a:buNone/>
                </a:pPr>
                <a:r>
                  <a:rPr lang="ar-SA" sz="2400" dirty="0" smtClean="0"/>
                  <a:t>هو عبارة عن نصيب الوحدة المنتجة او المبيعة في المتوسط من الإيراد او سعر الوحدة المنتجة بالنسبة لكل مستوى من مستويات الإنتاج </a:t>
                </a:r>
              </a:p>
              <a:p>
                <a:pPr marL="0" indent="0" algn="ctr">
                  <a:buNone/>
                </a:pPr>
                <a:r>
                  <a:rPr lang="ar-SA" sz="2400" dirty="0" smtClean="0"/>
                  <a:t>الإيراد المتوسط = الإيراد الكلي / الكمية المباعة</a:t>
                </a:r>
              </a:p>
              <a:p>
                <a:pPr marL="0" indent="0" algn="ctr">
                  <a:buNone/>
                </a:pPr>
                <a:r>
                  <a:rPr lang="en-US" sz="2400" dirty="0" smtClean="0"/>
                  <a:t>AR = </a:t>
                </a:r>
                <a:r>
                  <a:rPr lang="en-US" sz="2400" dirty="0" err="1" smtClean="0"/>
                  <a:t>Qx</a:t>
                </a:r>
                <a:r>
                  <a:rPr lang="en-US" sz="2400" dirty="0" smtClean="0"/>
                  <a:t> . </a:t>
                </a:r>
                <a:r>
                  <a:rPr lang="en-US" sz="2400" dirty="0" err="1" smtClean="0"/>
                  <a:t>Px</a:t>
                </a:r>
                <a:r>
                  <a:rPr lang="en-US" sz="2400" dirty="0" smtClean="0"/>
                  <a:t>/</a:t>
                </a:r>
                <a:r>
                  <a:rPr lang="en-US" sz="2400" dirty="0" err="1" smtClean="0"/>
                  <a:t>Qx</a:t>
                </a:r>
                <a:endParaRPr lang="en-US" sz="2400" dirty="0" smtClean="0"/>
              </a:p>
              <a:p>
                <a:pPr marL="0" indent="0" algn="r">
                  <a:buNone/>
                </a:pPr>
                <a:r>
                  <a:rPr lang="ar-SA" sz="2400" dirty="0" smtClean="0"/>
                  <a:t>3/ الإيراد الحدي :</a:t>
                </a:r>
              </a:p>
              <a:p>
                <a:pPr marL="0" indent="0" algn="r">
                  <a:buNone/>
                </a:pPr>
                <a:r>
                  <a:rPr lang="ar-SA" sz="2400" dirty="0" smtClean="0"/>
                  <a:t>يعرف الإيراد الحدي بأنة التغير في الإيراد الكلي نتيجة زيادة المبيعات وحدة اضافية واحدة .</a:t>
                </a:r>
              </a:p>
              <a:p>
                <a:pPr marL="0" indent="0" algn="ctr">
                  <a:buNone/>
                </a:pPr>
                <a:r>
                  <a:rPr lang="ar-SA" sz="2400" dirty="0" smtClean="0"/>
                  <a:t>الإيراد الحدي = التغير في الإيراد الكلي / التغير في الكمية</a:t>
                </a:r>
                <a:endParaRPr lang="en-US" sz="2400" dirty="0" smtClean="0"/>
              </a:p>
              <a:p>
                <a:pPr marL="0" indent="0" algn="ctr">
                  <a:buNone/>
                </a:pPr>
                <a:r>
                  <a:rPr lang="en-US" sz="2400" dirty="0" smtClean="0"/>
                  <a:t>MR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400" i="0" smtClean="0">
                            <a:latin typeface="Cambria Math"/>
                          </a:rPr>
                          <m:t>Δ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𝑇𝑅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2400" i="0" smtClean="0">
                            <a:latin typeface="Cambria Math"/>
                          </a:rPr>
                          <m:t>Δ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𝑄𝑥</m:t>
                        </m:r>
                      </m:den>
                    </m:f>
                  </m:oMath>
                </a14:m>
                <a:endParaRPr lang="ar-SA" sz="2400" dirty="0" smtClean="0"/>
              </a:p>
              <a:p>
                <a:pPr marL="0" indent="0" algn="ctr">
                  <a:buNone/>
                </a:pPr>
                <a:r>
                  <a:rPr lang="en-US" sz="2400" dirty="0" smtClean="0"/>
                  <a:t> </a:t>
                </a:r>
                <a:r>
                  <a:rPr lang="ar-SA" sz="2400" dirty="0" smtClean="0"/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762000"/>
                <a:ext cx="8229600" cy="57150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181600" y="5313416"/>
                <a:ext cx="14360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2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600" y="5313416"/>
                <a:ext cx="1436034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333" r="-2966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2617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762000"/>
                <a:ext cx="8229600" cy="5364163"/>
              </a:xfr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/>
              <a:p>
                <a:pPr marL="0" indent="0" algn="r">
                  <a:buNone/>
                </a:pPr>
                <a:r>
                  <a:rPr lang="ar-SA" sz="2400" dirty="0" smtClean="0"/>
                  <a:t>مثال :</a:t>
                </a:r>
              </a:p>
              <a:p>
                <a:pPr marL="0" indent="0" algn="r">
                  <a:buNone/>
                </a:pPr>
                <a:r>
                  <a:rPr lang="ar-SA" sz="2400" dirty="0" smtClean="0"/>
                  <a:t>معطى دالة الطلب </a:t>
                </a:r>
              </a:p>
              <a:p>
                <a:pPr marL="0" indent="0" algn="ctr">
                  <a:buNone/>
                </a:pPr>
                <a:r>
                  <a:rPr lang="en-US" sz="2400" dirty="0" smtClean="0"/>
                  <a:t>Q = 60 – 2p</a:t>
                </a:r>
              </a:p>
              <a:p>
                <a:pPr marL="0" indent="0" algn="r">
                  <a:buNone/>
                </a:pPr>
                <a:r>
                  <a:rPr lang="ar-SA" sz="2400" dirty="0" smtClean="0"/>
                  <a:t>ومن ثم فإن دالة الطلب العكسية    </a:t>
                </a:r>
              </a:p>
              <a:p>
                <a:pPr marL="0" indent="0" algn="ctr">
                  <a:buNone/>
                </a:pPr>
                <a:r>
                  <a:rPr lang="en-US" sz="2400" dirty="0" smtClean="0"/>
                  <a:t>P= 30 – 0.5Q</a:t>
                </a:r>
              </a:p>
              <a:p>
                <a:pPr marL="0" indent="0" algn="r">
                  <a:buNone/>
                </a:pPr>
                <a:r>
                  <a:rPr lang="ar-SA" sz="2400" dirty="0" smtClean="0"/>
                  <a:t>اما الإيراد الحدي </a:t>
                </a:r>
              </a:p>
              <a:p>
                <a:pPr marL="0" indent="0" algn="ctr">
                  <a:buNone/>
                </a:pPr>
                <a:r>
                  <a:rPr lang="en-US" sz="2400" dirty="0" smtClean="0"/>
                  <a:t>TR = Q.P = 30Q – 0.5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𝑄</m:t>
                        </m:r>
                      </m:e>
                      <m:sup>
                        <m:r>
                          <a:rPr lang="en-US" sz="240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ar-SA" sz="2400" dirty="0" smtClean="0"/>
              </a:p>
              <a:p>
                <a:pPr marL="0" indent="0" algn="r">
                  <a:buNone/>
                </a:pPr>
                <a:r>
                  <a:rPr lang="ar-SA" sz="2400" dirty="0" smtClean="0"/>
                  <a:t>ولكن الإيراد الكلي يصل إلى قيمتة العضمى عندما يكون الإيراد الحدي صفراً</a:t>
                </a:r>
              </a:p>
              <a:p>
                <a:pPr marL="0" indent="0" algn="r">
                  <a:buNone/>
                </a:pPr>
                <a:endParaRPr lang="ar-SA" sz="2400" dirty="0"/>
              </a:p>
              <a:p>
                <a:pPr marL="0" indent="0" algn="ctr">
                  <a:buNone/>
                </a:pPr>
                <a:r>
                  <a:rPr lang="en-US" sz="2400" dirty="0" smtClean="0"/>
                  <a:t>MR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400" i="0" smtClean="0">
                            <a:latin typeface="Cambria Math"/>
                          </a:rPr>
                          <m:t>Δ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𝑇𝑅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2400" i="0" smtClean="0">
                            <a:latin typeface="Cambria Math"/>
                          </a:rPr>
                          <m:t>Δ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sz="2400" dirty="0" smtClean="0"/>
                  <a:t> 30 – Q = 0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762000"/>
                <a:ext cx="8229600" cy="5364163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9845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962488315"/>
                  </p:ext>
                </p:extLst>
              </p:nvPr>
            </p:nvGraphicFramePr>
            <p:xfrm>
              <a:off x="457200" y="1524000"/>
              <a:ext cx="8229600" cy="3733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45920"/>
                    <a:gridCol w="1645920"/>
                    <a:gridCol w="1645920"/>
                    <a:gridCol w="1645920"/>
                    <a:gridCol w="1645920"/>
                  </a:tblGrid>
                  <a:tr h="4419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ar-SA" dirty="0" smtClean="0"/>
                            <a:t>الإيراد الحدي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latin typeface="Cambria Math"/>
                                    <a:ea typeface="Cambria Math"/>
                                  </a:rPr>
                                  <m:t>∆</m:t>
                                </m:r>
                                <m:r>
                                  <a:rPr lang="en-US" b="1" i="1" smtClean="0">
                                    <a:latin typeface="Cambria Math"/>
                                    <a:ea typeface="Cambria Math"/>
                                  </a:rPr>
                                  <m:t>𝑻𝑹</m:t>
                                </m:r>
                                <m:r>
                                  <a:rPr lang="en-US" b="1" i="1" smtClean="0">
                                    <a:latin typeface="Cambria Math"/>
                                    <a:ea typeface="Cambria Math"/>
                                  </a:rPr>
                                  <m:t>/∆</m:t>
                                </m:r>
                                <m:r>
                                  <a:rPr lang="en-US" b="1" i="1" smtClean="0">
                                    <a:latin typeface="Cambria Math"/>
                                    <a:ea typeface="Cambria Math"/>
                                  </a:rPr>
                                  <m:t>𝑸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ar-SA" dirty="0" smtClean="0"/>
                            <a:t>الإيراد المتوسط</a:t>
                          </a:r>
                        </a:p>
                        <a:p>
                          <a:pPr algn="ctr"/>
                          <a:r>
                            <a:rPr lang="en-US" dirty="0" smtClean="0"/>
                            <a:t>AR = TR/Q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ar-SA" dirty="0" smtClean="0"/>
                            <a:t>الإيراد الكلي</a:t>
                          </a:r>
                          <a:endParaRPr lang="en-US" dirty="0" smtClean="0"/>
                        </a:p>
                        <a:p>
                          <a:pPr algn="ctr"/>
                          <a:r>
                            <a:rPr lang="en-US" dirty="0" smtClean="0"/>
                            <a:t>TR = PQ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ar-SA" dirty="0" smtClean="0"/>
                            <a:t>الكمية</a:t>
                          </a:r>
                          <a:endParaRPr lang="en-US" dirty="0" smtClean="0"/>
                        </a:p>
                        <a:p>
                          <a:pPr algn="ctr"/>
                          <a:r>
                            <a:rPr lang="en-US" dirty="0" smtClean="0"/>
                            <a:t>Q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ar-SA" dirty="0" smtClean="0"/>
                            <a:t>السعر</a:t>
                          </a:r>
                          <a:endParaRPr lang="en-US" dirty="0" smtClean="0"/>
                        </a:p>
                        <a:p>
                          <a:pPr algn="ctr"/>
                          <a:r>
                            <a:rPr lang="en-US" dirty="0" smtClean="0"/>
                            <a:t>P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19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_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19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250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25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19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19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450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15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19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19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-15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250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19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-25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60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085323525"/>
                  </p:ext>
                </p:extLst>
              </p:nvPr>
            </p:nvGraphicFramePr>
            <p:xfrm>
              <a:off x="457200" y="1524000"/>
              <a:ext cx="8229600" cy="3733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45920"/>
                    <a:gridCol w="1645920"/>
                    <a:gridCol w="1645920"/>
                    <a:gridCol w="1645920"/>
                    <a:gridCol w="1645920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5714" r="-400000" b="-48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ar-SA" dirty="0" smtClean="0"/>
                            <a:t>الإيراد المتوسط</a:t>
                          </a:r>
                        </a:p>
                        <a:p>
                          <a:pPr algn="ctr"/>
                          <a:r>
                            <a:rPr lang="en-US" dirty="0" smtClean="0"/>
                            <a:t>AR = TR/Q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ar-SA" dirty="0" smtClean="0"/>
                            <a:t>الإيراد الكلي</a:t>
                          </a:r>
                          <a:endParaRPr lang="en-US" dirty="0" smtClean="0"/>
                        </a:p>
                        <a:p>
                          <a:pPr algn="ctr"/>
                          <a:r>
                            <a:rPr lang="en-US" dirty="0" smtClean="0"/>
                            <a:t>TR = PQ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ar-SA" dirty="0" smtClean="0"/>
                            <a:t>الكمية</a:t>
                          </a:r>
                          <a:endParaRPr lang="en-US" dirty="0" smtClean="0"/>
                        </a:p>
                        <a:p>
                          <a:pPr algn="ctr"/>
                          <a:r>
                            <a:rPr lang="en-US" dirty="0" smtClean="0"/>
                            <a:t>Q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ar-SA" dirty="0" smtClean="0"/>
                            <a:t>السعر</a:t>
                          </a:r>
                          <a:endParaRPr lang="en-US" dirty="0" smtClean="0"/>
                        </a:p>
                        <a:p>
                          <a:pPr algn="ctr"/>
                          <a:r>
                            <a:rPr lang="en-US" dirty="0" smtClean="0"/>
                            <a:t>P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19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_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19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250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25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19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19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450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15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19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19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-15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250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419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-25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60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93559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14400"/>
                <a:ext cx="8229600" cy="5211763"/>
              </a:xfr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/>
              <a:p>
                <a:pPr marL="0" indent="0" algn="r">
                  <a:buNone/>
                </a:pPr>
                <a:r>
                  <a:rPr lang="ar-SA" sz="2400" dirty="0" smtClean="0"/>
                  <a:t>4/ هدف تعظيم ايرادات المبيعات :</a:t>
                </a:r>
              </a:p>
              <a:p>
                <a:pPr marL="0" indent="0" algn="r">
                  <a:buNone/>
                </a:pPr>
                <a:r>
                  <a:rPr lang="ar-SA" sz="2400" dirty="0" smtClean="0"/>
                  <a:t>تهدف بعض المنشأت الى تعظيم الأرباح كهدف اساسي لها حينها تخطط المنشأة بحجم انتاجها ومبيعاتها الذي يحقق هدفها </a:t>
                </a:r>
              </a:p>
              <a:p>
                <a:pPr marL="0" indent="0" algn="r">
                  <a:buNone/>
                </a:pPr>
                <a:r>
                  <a:rPr lang="en-US" sz="2400" dirty="0" smtClean="0"/>
                  <a:t>MR = a-2b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2400" b="0" i="1" smtClean="0">
                            <a:latin typeface="Cambria Math"/>
                          </a:rPr>
                          <m:t> =</m:t>
                        </m:r>
                        <m:r>
                          <a:rPr lang="en-US" sz="2400" b="0" i="1" smtClean="0">
                            <a:latin typeface="Cambria Math"/>
                          </a:rPr>
                          <m:t>0</m:t>
                        </m:r>
                        <m:r>
                          <a:rPr lang="ar-SA" sz="2400" b="0" i="1" smtClean="0">
                            <a:latin typeface="Cambria Math"/>
                          </a:rPr>
                          <m:t>                  </m:t>
                        </m:r>
                        <m:r>
                          <a:rPr lang="ar-SA" sz="2400" b="0" i="1" smtClean="0">
                            <a:latin typeface="Cambria Math"/>
                          </a:rPr>
                          <m:t>الضروري</m:t>
                        </m:r>
                        <m:r>
                          <a:rPr lang="ar-SA" sz="2400" b="0" i="1" smtClean="0">
                            <a:latin typeface="Cambria Math"/>
                          </a:rPr>
                          <m:t>  </m:t>
                        </m:r>
                        <m:r>
                          <a:rPr lang="ar-SA" sz="2400" b="0" i="1" smtClean="0">
                            <a:latin typeface="Cambria Math"/>
                          </a:rPr>
                          <m:t>الشرط</m:t>
                        </m:r>
                        <m:r>
                          <a:rPr lang="ar-SA" sz="2400" b="0" i="1" smtClean="0">
                            <a:latin typeface="Cambria Math"/>
                          </a:rPr>
                          <m:t> </m:t>
                        </m:r>
                      </m:sub>
                    </m:sSub>
                  </m:oMath>
                </a14:m>
                <a:endParaRPr lang="ar-SA" sz="2400" dirty="0" smtClean="0"/>
              </a:p>
              <a:p>
                <a:pPr marL="0" indent="0" algn="r">
                  <a:buNone/>
                </a:pPr>
                <a:endParaRPr lang="ar-SA" sz="2400" b="0" i="1" dirty="0" smtClean="0">
                  <a:latin typeface="Cambria Math"/>
                  <a:ea typeface="Cambria Math"/>
                </a:endParaRP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𝑇𝑅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0</m:t>
                      </m:r>
                      <m:r>
                        <a:rPr lang="ar-SA" sz="2400" b="0" i="1" smtClean="0">
                          <a:latin typeface="Cambria Math"/>
                          <a:ea typeface="Cambria Math"/>
                        </a:rPr>
                        <m:t>                         </m:t>
                      </m:r>
                      <m:r>
                        <a:rPr lang="ar-SA" sz="2400" b="0" i="1" smtClean="0">
                          <a:latin typeface="Cambria Math"/>
                          <a:ea typeface="Cambria Math"/>
                        </a:rPr>
                        <m:t>الكافي</m:t>
                      </m:r>
                      <m:r>
                        <a:rPr lang="ar-SA" sz="2400" b="0" i="1" smtClean="0">
                          <a:latin typeface="Cambria Math"/>
                          <a:ea typeface="Cambria Math"/>
                        </a:rPr>
                        <m:t>  </m:t>
                      </m:r>
                      <m:r>
                        <a:rPr lang="ar-SA" sz="2400" b="0" i="0" smtClean="0">
                          <a:latin typeface="Cambria Math"/>
                          <a:ea typeface="Cambria Math"/>
                        </a:rPr>
                        <m:t>الشرط</m:t>
                      </m:r>
                    </m:oMath>
                  </m:oMathPara>
                </a14:m>
                <a:endParaRPr lang="ar-SA" sz="2400" b="0" i="0" dirty="0" smtClean="0">
                  <a:latin typeface="Cambria Math"/>
                  <a:ea typeface="Cambria Math"/>
                </a:endParaRP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ar-SA" sz="2400" b="0" i="0" smtClean="0"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14400"/>
                <a:ext cx="8229600" cy="5211763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0253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599</Words>
  <Application>Microsoft Office PowerPoint</Application>
  <PresentationFormat>On-screen Show (4:3)</PresentationFormat>
  <Paragraphs>176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كلية النبلاء للعلوم والتكنولوجيا برنامج العلوم الإدارية المستوى الثالث  المحاضرة  ( 6 )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Aisha</dc:creator>
  <cp:lastModifiedBy>Aisha</cp:lastModifiedBy>
  <cp:revision>8</cp:revision>
  <dcterms:created xsi:type="dcterms:W3CDTF">2021-05-26T13:57:17Z</dcterms:created>
  <dcterms:modified xsi:type="dcterms:W3CDTF">2021-05-30T14:22:50Z</dcterms:modified>
</cp:coreProperties>
</file>