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7" r:id="rId8"/>
    <p:sldId id="268"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6C59AB-7EE8-48FC-9E08-9716840D8EB9}"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47899-8834-4CA9-9373-1E070D65A979}" type="slidenum">
              <a:rPr lang="en-US" smtClean="0"/>
              <a:t>‹#›</a:t>
            </a:fld>
            <a:endParaRPr lang="en-US"/>
          </a:p>
        </p:txBody>
      </p:sp>
    </p:spTree>
    <p:extLst>
      <p:ext uri="{BB962C8B-B14F-4D97-AF65-F5344CB8AC3E}">
        <p14:creationId xmlns:p14="http://schemas.microsoft.com/office/powerpoint/2010/main" val="3444483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6C59AB-7EE8-48FC-9E08-9716840D8EB9}"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47899-8834-4CA9-9373-1E070D65A979}" type="slidenum">
              <a:rPr lang="en-US" smtClean="0"/>
              <a:t>‹#›</a:t>
            </a:fld>
            <a:endParaRPr lang="en-US"/>
          </a:p>
        </p:txBody>
      </p:sp>
    </p:spTree>
    <p:extLst>
      <p:ext uri="{BB962C8B-B14F-4D97-AF65-F5344CB8AC3E}">
        <p14:creationId xmlns:p14="http://schemas.microsoft.com/office/powerpoint/2010/main" val="1088180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6C59AB-7EE8-48FC-9E08-9716840D8EB9}"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47899-8834-4CA9-9373-1E070D65A979}" type="slidenum">
              <a:rPr lang="en-US" smtClean="0"/>
              <a:t>‹#›</a:t>
            </a:fld>
            <a:endParaRPr lang="en-US"/>
          </a:p>
        </p:txBody>
      </p:sp>
    </p:spTree>
    <p:extLst>
      <p:ext uri="{BB962C8B-B14F-4D97-AF65-F5344CB8AC3E}">
        <p14:creationId xmlns:p14="http://schemas.microsoft.com/office/powerpoint/2010/main" val="1469564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6C59AB-7EE8-48FC-9E08-9716840D8EB9}"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47899-8834-4CA9-9373-1E070D65A979}" type="slidenum">
              <a:rPr lang="en-US" smtClean="0"/>
              <a:t>‹#›</a:t>
            </a:fld>
            <a:endParaRPr lang="en-US"/>
          </a:p>
        </p:txBody>
      </p:sp>
    </p:spTree>
    <p:extLst>
      <p:ext uri="{BB962C8B-B14F-4D97-AF65-F5344CB8AC3E}">
        <p14:creationId xmlns:p14="http://schemas.microsoft.com/office/powerpoint/2010/main" val="3630426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6C59AB-7EE8-48FC-9E08-9716840D8EB9}"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47899-8834-4CA9-9373-1E070D65A979}" type="slidenum">
              <a:rPr lang="en-US" smtClean="0"/>
              <a:t>‹#›</a:t>
            </a:fld>
            <a:endParaRPr lang="en-US"/>
          </a:p>
        </p:txBody>
      </p:sp>
    </p:spTree>
    <p:extLst>
      <p:ext uri="{BB962C8B-B14F-4D97-AF65-F5344CB8AC3E}">
        <p14:creationId xmlns:p14="http://schemas.microsoft.com/office/powerpoint/2010/main" val="2830306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6C59AB-7EE8-48FC-9E08-9716840D8EB9}"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947899-8834-4CA9-9373-1E070D65A979}" type="slidenum">
              <a:rPr lang="en-US" smtClean="0"/>
              <a:t>‹#›</a:t>
            </a:fld>
            <a:endParaRPr lang="en-US"/>
          </a:p>
        </p:txBody>
      </p:sp>
    </p:spTree>
    <p:extLst>
      <p:ext uri="{BB962C8B-B14F-4D97-AF65-F5344CB8AC3E}">
        <p14:creationId xmlns:p14="http://schemas.microsoft.com/office/powerpoint/2010/main" val="3502158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6C59AB-7EE8-48FC-9E08-9716840D8EB9}" type="datetimeFigureOut">
              <a:rPr lang="en-US" smtClean="0"/>
              <a:t>5/30/2021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947899-8834-4CA9-9373-1E070D65A979}" type="slidenum">
              <a:rPr lang="en-US" smtClean="0"/>
              <a:t>‹#›</a:t>
            </a:fld>
            <a:endParaRPr lang="en-US"/>
          </a:p>
        </p:txBody>
      </p:sp>
    </p:spTree>
    <p:extLst>
      <p:ext uri="{BB962C8B-B14F-4D97-AF65-F5344CB8AC3E}">
        <p14:creationId xmlns:p14="http://schemas.microsoft.com/office/powerpoint/2010/main" val="284113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6C59AB-7EE8-48FC-9E08-9716840D8EB9}" type="datetimeFigureOut">
              <a:rPr lang="en-US" smtClean="0"/>
              <a:t>5/30/2021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947899-8834-4CA9-9373-1E070D65A979}" type="slidenum">
              <a:rPr lang="en-US" smtClean="0"/>
              <a:t>‹#›</a:t>
            </a:fld>
            <a:endParaRPr lang="en-US"/>
          </a:p>
        </p:txBody>
      </p:sp>
    </p:spTree>
    <p:extLst>
      <p:ext uri="{BB962C8B-B14F-4D97-AF65-F5344CB8AC3E}">
        <p14:creationId xmlns:p14="http://schemas.microsoft.com/office/powerpoint/2010/main" val="4227999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6C59AB-7EE8-48FC-9E08-9716840D8EB9}" type="datetimeFigureOut">
              <a:rPr lang="en-US" smtClean="0"/>
              <a:t>5/30/2021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947899-8834-4CA9-9373-1E070D65A979}" type="slidenum">
              <a:rPr lang="en-US" smtClean="0"/>
              <a:t>‹#›</a:t>
            </a:fld>
            <a:endParaRPr lang="en-US"/>
          </a:p>
        </p:txBody>
      </p:sp>
    </p:spTree>
    <p:extLst>
      <p:ext uri="{BB962C8B-B14F-4D97-AF65-F5344CB8AC3E}">
        <p14:creationId xmlns:p14="http://schemas.microsoft.com/office/powerpoint/2010/main" val="3465528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6C59AB-7EE8-48FC-9E08-9716840D8EB9}"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947899-8834-4CA9-9373-1E070D65A979}" type="slidenum">
              <a:rPr lang="en-US" smtClean="0"/>
              <a:t>‹#›</a:t>
            </a:fld>
            <a:endParaRPr lang="en-US"/>
          </a:p>
        </p:txBody>
      </p:sp>
    </p:spTree>
    <p:extLst>
      <p:ext uri="{BB962C8B-B14F-4D97-AF65-F5344CB8AC3E}">
        <p14:creationId xmlns:p14="http://schemas.microsoft.com/office/powerpoint/2010/main" val="20900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6C59AB-7EE8-48FC-9E08-9716840D8EB9}"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947899-8834-4CA9-9373-1E070D65A979}" type="slidenum">
              <a:rPr lang="en-US" smtClean="0"/>
              <a:t>‹#›</a:t>
            </a:fld>
            <a:endParaRPr lang="en-US"/>
          </a:p>
        </p:txBody>
      </p:sp>
    </p:spTree>
    <p:extLst>
      <p:ext uri="{BB962C8B-B14F-4D97-AF65-F5344CB8AC3E}">
        <p14:creationId xmlns:p14="http://schemas.microsoft.com/office/powerpoint/2010/main" val="1094874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6C59AB-7EE8-48FC-9E08-9716840D8EB9}" type="datetimeFigureOut">
              <a:rPr lang="en-US" smtClean="0"/>
              <a:t>5/30/2021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947899-8834-4CA9-9373-1E070D65A979}" type="slidenum">
              <a:rPr lang="en-US" smtClean="0"/>
              <a:t>‹#›</a:t>
            </a:fld>
            <a:endParaRPr lang="en-US"/>
          </a:p>
        </p:txBody>
      </p:sp>
    </p:spTree>
    <p:extLst>
      <p:ext uri="{BB962C8B-B14F-4D97-AF65-F5344CB8AC3E}">
        <p14:creationId xmlns:p14="http://schemas.microsoft.com/office/powerpoint/2010/main" val="14967492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3" descr="economics%20graphics.jpg"/>
          <p:cNvPicPr>
            <a:picLocks noGrp="1" noChangeAspect="1"/>
          </p:cNvPicPr>
          <p:nvPr>
            <p:ph idx="1"/>
          </p:nvPr>
        </p:nvPicPr>
        <p:blipFill>
          <a:blip r:embed="rId2"/>
          <a:stretch>
            <a:fillRect/>
          </a:stretch>
        </p:blipFill>
        <p:spPr bwMode="auto">
          <a:xfrm>
            <a:off x="152400" y="152400"/>
            <a:ext cx="8763000" cy="5973763"/>
          </a:xfrm>
          <a:prstGeom prst="rect">
            <a:avLst/>
          </a:prstGeom>
          <a:noFill/>
          <a:ln w="9525">
            <a:noFill/>
            <a:miter lim="800000"/>
            <a:headEnd/>
            <a:tailEnd/>
          </a:ln>
        </p:spPr>
      </p:pic>
      <p:sp>
        <p:nvSpPr>
          <p:cNvPr id="7" name="مستطيل 4"/>
          <p:cNvSpPr/>
          <p:nvPr/>
        </p:nvSpPr>
        <p:spPr>
          <a:xfrm>
            <a:off x="6781800" y="457200"/>
            <a:ext cx="2133600" cy="1754326"/>
          </a:xfrm>
          <a:prstGeom prst="rect">
            <a:avLst/>
          </a:prstGeom>
          <a:noFill/>
        </p:spPr>
        <p:txBody>
          <a:bodyPr wrap="square">
            <a:spAutoFit/>
          </a:bodyPr>
          <a:lstStyle/>
          <a:p>
            <a:pPr algn="ctr" rtl="1" eaLnBrk="1" fontAlgn="auto" hangingPunct="1">
              <a:spcBef>
                <a:spcPts val="0"/>
              </a:spcBef>
              <a:spcAft>
                <a:spcPts val="0"/>
              </a:spcAft>
              <a:defRPr/>
            </a:pPr>
            <a:r>
              <a:rPr lang="ar-SA"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urier New" pitchFamily="49" charset="0"/>
                <a:cs typeface="+mj-cs"/>
              </a:rPr>
              <a:t>الاقتصاد الإداري</a:t>
            </a:r>
          </a:p>
        </p:txBody>
      </p:sp>
      <p:sp>
        <p:nvSpPr>
          <p:cNvPr id="9" name="مستطيل 6"/>
          <p:cNvSpPr/>
          <p:nvPr/>
        </p:nvSpPr>
        <p:spPr>
          <a:xfrm>
            <a:off x="152400" y="533400"/>
            <a:ext cx="3276600" cy="1569660"/>
          </a:xfrm>
          <a:prstGeom prst="rect">
            <a:avLst/>
          </a:prstGeom>
          <a:noFill/>
        </p:spPr>
        <p:txBody>
          <a:bodyPr wrap="square">
            <a:spAutoFit/>
          </a:bodyPr>
          <a:lstStyle/>
          <a:p>
            <a:pPr algn="ctr" rtl="1" eaLnBrk="1" fontAlgn="auto" hangingPunct="1">
              <a:spcBef>
                <a:spcPts val="0"/>
              </a:spcBef>
              <a:spcAft>
                <a:spcPts val="0"/>
              </a:spcAft>
              <a:defRPr/>
            </a:pPr>
            <a:r>
              <a:rPr lang="en-U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rPr>
              <a:t>Managerial Economics</a:t>
            </a:r>
            <a:endPar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endParaRPr>
          </a:p>
        </p:txBody>
      </p:sp>
    </p:spTree>
    <p:extLst>
      <p:ext uri="{BB962C8B-B14F-4D97-AF65-F5344CB8AC3E}">
        <p14:creationId xmlns:p14="http://schemas.microsoft.com/office/powerpoint/2010/main" val="1159128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style>
          <a:lnRef idx="1">
            <a:schemeClr val="accent6"/>
          </a:lnRef>
          <a:fillRef idx="2">
            <a:schemeClr val="accent6"/>
          </a:fillRef>
          <a:effectRef idx="1">
            <a:schemeClr val="accent6"/>
          </a:effectRef>
          <a:fontRef idx="minor">
            <a:schemeClr val="dk1"/>
          </a:fontRef>
        </p:style>
        <p:txBody>
          <a:bodyPr>
            <a:normAutofit/>
          </a:bodyPr>
          <a:lstStyle/>
          <a:p>
            <a:r>
              <a:rPr lang="ar-SA" sz="3200" dirty="0" smtClean="0"/>
              <a:t>كلية النبلاء للعلوم والتكنولوجيا</a:t>
            </a:r>
            <a:br>
              <a:rPr lang="ar-SA" sz="3200" dirty="0" smtClean="0"/>
            </a:br>
            <a:r>
              <a:rPr lang="ar-SA" sz="3200" dirty="0" smtClean="0"/>
              <a:t>برنامج العلوم الإدارية </a:t>
            </a:r>
            <a:br>
              <a:rPr lang="ar-SA" sz="3200" dirty="0" smtClean="0"/>
            </a:br>
            <a:r>
              <a:rPr lang="ar-SA" sz="3200" dirty="0" smtClean="0"/>
              <a:t>المستوى الثالث</a:t>
            </a:r>
            <a:br>
              <a:rPr lang="ar-SA" sz="3200" dirty="0" smtClean="0"/>
            </a:br>
            <a:r>
              <a:rPr lang="ar-SA" sz="3200" dirty="0" smtClean="0"/>
              <a:t/>
            </a:r>
            <a:br>
              <a:rPr lang="ar-SA" sz="3200" dirty="0" smtClean="0"/>
            </a:br>
            <a:r>
              <a:rPr lang="ar-SA" sz="3200" dirty="0" smtClean="0"/>
              <a:t>المحاضرة</a:t>
            </a:r>
            <a:br>
              <a:rPr lang="ar-SA" sz="3200" dirty="0" smtClean="0"/>
            </a:br>
            <a:r>
              <a:rPr lang="ar-SA" sz="3200" dirty="0" smtClean="0"/>
              <a:t/>
            </a:r>
            <a:br>
              <a:rPr lang="ar-SA" sz="3200" dirty="0" smtClean="0"/>
            </a:br>
            <a:r>
              <a:rPr lang="ar-SA" sz="3200" smtClean="0"/>
              <a:t>(  13  </a:t>
            </a:r>
            <a:r>
              <a:rPr lang="ar-SA" sz="3200" dirty="0" smtClean="0"/>
              <a:t>)</a:t>
            </a:r>
            <a:endParaRPr lang="en-US" sz="3200" dirty="0"/>
          </a:p>
        </p:txBody>
      </p:sp>
    </p:spTree>
    <p:extLst>
      <p:ext uri="{BB962C8B-B14F-4D97-AF65-F5344CB8AC3E}">
        <p14:creationId xmlns:p14="http://schemas.microsoft.com/office/powerpoint/2010/main" val="2854751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style>
          <a:lnRef idx="3">
            <a:schemeClr val="lt1"/>
          </a:lnRef>
          <a:fillRef idx="1">
            <a:schemeClr val="accent6"/>
          </a:fillRef>
          <a:effectRef idx="1">
            <a:schemeClr val="accent6"/>
          </a:effectRef>
          <a:fontRef idx="minor">
            <a:schemeClr val="lt1"/>
          </a:fontRef>
        </p:style>
        <p:txBody>
          <a:bodyPr/>
          <a:lstStyle/>
          <a:p>
            <a:r>
              <a:rPr lang="ar-SA" dirty="0" smtClean="0"/>
              <a:t>الأمثلية المقيدة والأمثلية</a:t>
            </a:r>
            <a:endParaRPr lang="en-US" dirty="0"/>
          </a:p>
        </p:txBody>
      </p:sp>
      <p:sp>
        <p:nvSpPr>
          <p:cNvPr id="3" name="Flowchart: Punched Tape 2"/>
          <p:cNvSpPr/>
          <p:nvPr/>
        </p:nvSpPr>
        <p:spPr>
          <a:xfrm>
            <a:off x="1371600" y="1676400"/>
            <a:ext cx="6400800" cy="2895600"/>
          </a:xfrm>
          <a:prstGeom prst="flowChartPunchedTap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SA" sz="3200" dirty="0" smtClean="0"/>
              <a:t>الأمثلية المقيدة والأمثلية غير المقيدة</a:t>
            </a:r>
          </a:p>
          <a:p>
            <a:pPr algn="ctr"/>
            <a:r>
              <a:rPr lang="ar-SA" sz="3200" dirty="0" smtClean="0"/>
              <a:t>(2)</a:t>
            </a:r>
          </a:p>
        </p:txBody>
      </p:sp>
    </p:spTree>
    <p:extLst>
      <p:ext uri="{BB962C8B-B14F-4D97-AF65-F5344CB8AC3E}">
        <p14:creationId xmlns:p14="http://schemas.microsoft.com/office/powerpoint/2010/main" val="3622778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04800" y="304800"/>
                <a:ext cx="8610600" cy="6172200"/>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r">
                  <a:buNone/>
                </a:pPr>
                <a:r>
                  <a:rPr lang="ar-SA" sz="2800" dirty="0" smtClean="0"/>
                  <a:t>ثالثا : إستخدام المعادلات الرياضية الإقتصادية :</a:t>
                </a:r>
              </a:p>
              <a:p>
                <a:pPr marL="0" indent="0" algn="r">
                  <a:buNone/>
                </a:pPr>
                <a:r>
                  <a:rPr lang="ar-SA" sz="2400" dirty="0" smtClean="0"/>
                  <a:t>المعادلات الرياضية هي أحسن الطرق المستخدمة لتمثيل العلاقات الإقتصادية إذ أن التفاضل دائما يستخدم لتحديد القيم العظمى والصغرى بكفاءة تامة وذلك بالاعتماد على القيمة الحدية أيضا التفاضل يمكن أن يستخدم لحل العلاقات الإقتصادية المعقدة كالتي تحتوي على قيد فهي تعرف بالأمثلية المقيدة .</a:t>
                </a:r>
              </a:p>
              <a:p>
                <a:pPr marL="0" indent="0" algn="r">
                  <a:buNone/>
                </a:pPr>
                <a:endParaRPr lang="ar-SA" sz="2400" dirty="0"/>
              </a:p>
              <a:p>
                <a:pPr marL="0" indent="0" algn="r">
                  <a:buNone/>
                </a:pPr>
                <a:r>
                  <a:rPr lang="ar-SA" sz="2400" dirty="0" smtClean="0"/>
                  <a:t>إستخدام القيم الحدية لحساب القيم العظمى والصغرى في المعادلات :</a:t>
                </a:r>
              </a:p>
              <a:p>
                <a:pPr marL="0" indent="0" algn="r">
                  <a:buNone/>
                </a:pPr>
                <a:r>
                  <a:rPr lang="ar-SA" sz="2400" dirty="0" smtClean="0"/>
                  <a:t> مثال : دالة الربح ممثلة كلأتي :</a:t>
                </a:r>
              </a:p>
              <a:p>
                <a:pPr marL="0" indent="0" algn="r">
                  <a:buNone/>
                </a:pPr>
                <a:endParaRPr lang="ar-SA" sz="2400" dirty="0"/>
              </a:p>
              <a:p>
                <a:pPr marL="0" indent="0" algn="ctr">
                  <a:buNone/>
                </a:pPr>
                <a:r>
                  <a:rPr lang="el-GR" sz="2400" dirty="0" smtClean="0"/>
                  <a:t>Π</a:t>
                </a:r>
                <a14:m>
                  <m:oMath xmlns:m="http://schemas.openxmlformats.org/officeDocument/2006/math">
                    <m:r>
                      <a:rPr lang="ar-SA" sz="2400" i="1" dirty="0" smtClean="0">
                        <a:latin typeface="Cambria Math"/>
                      </a:rPr>
                      <m:t> =</m:t>
                    </m:r>
                    <m:r>
                      <a:rPr lang="ar-SA" sz="2400" b="0" i="1" dirty="0" smtClean="0">
                        <a:latin typeface="Cambria Math"/>
                      </a:rPr>
                      <m:t>10000</m:t>
                    </m:r>
                    <m:r>
                      <a:rPr lang="ar-SA" sz="2400" b="0" i="1" dirty="0" smtClean="0">
                        <a:latin typeface="Cambria Math"/>
                      </a:rPr>
                      <m:t>+</m:t>
                    </m:r>
                    <m:r>
                      <a:rPr lang="ar-SA" sz="2400" b="0" i="1" dirty="0" smtClean="0">
                        <a:latin typeface="Cambria Math"/>
                      </a:rPr>
                      <m:t>400</m:t>
                    </m:r>
                    <m:r>
                      <a:rPr lang="en-US" sz="2400" b="0" i="1" dirty="0" smtClean="0">
                        <a:latin typeface="Cambria Math"/>
                      </a:rPr>
                      <m:t>𝑄</m:t>
                    </m:r>
                    <m:r>
                      <a:rPr lang="en-US" sz="2400" b="0" i="1" dirty="0" smtClean="0">
                        <a:latin typeface="Cambria Math"/>
                      </a:rPr>
                      <m:t>−</m:t>
                    </m:r>
                    <m:r>
                      <a:rPr lang="en-US" sz="2400" b="0" i="1" dirty="0" smtClean="0">
                        <a:latin typeface="Cambria Math"/>
                      </a:rPr>
                      <m:t>2</m:t>
                    </m:r>
                    <m:sSup>
                      <m:sSupPr>
                        <m:ctrlPr>
                          <a:rPr lang="en-US" sz="2400" b="0" i="1" dirty="0" smtClean="0">
                            <a:latin typeface="Cambria Math"/>
                          </a:rPr>
                        </m:ctrlPr>
                      </m:sSupPr>
                      <m:e>
                        <m:r>
                          <a:rPr lang="en-US" sz="2400" b="0" i="1" dirty="0" smtClean="0">
                            <a:latin typeface="Cambria Math"/>
                          </a:rPr>
                          <m:t>𝑄</m:t>
                        </m:r>
                      </m:e>
                      <m:sup>
                        <m:r>
                          <a:rPr lang="en-US" sz="2400" b="0" i="1" dirty="0" smtClean="0">
                            <a:latin typeface="Cambria Math"/>
                          </a:rPr>
                          <m:t>2</m:t>
                        </m:r>
                      </m:sup>
                    </m:sSup>
                    <m:r>
                      <a:rPr lang="ar-SA" sz="2400" b="0" i="1" dirty="0" smtClean="0">
                        <a:latin typeface="Cambria Math"/>
                      </a:rPr>
                      <m:t>          </m:t>
                    </m:r>
                  </m:oMath>
                </a14:m>
                <a:endParaRPr lang="en-US" sz="2400" dirty="0" smtClean="0"/>
              </a:p>
              <a:p>
                <a:pPr marL="0" indent="0" algn="r">
                  <a:buNone/>
                </a:pPr>
                <a:endParaRPr lang="en-US" sz="2400" dirty="0" smtClean="0"/>
              </a:p>
              <a:p>
                <a:pPr marL="0" indent="0" algn="r">
                  <a:buNone/>
                </a:pPr>
                <a:r>
                  <a:rPr lang="ar-SA" sz="2400" dirty="0" smtClean="0"/>
                  <a:t> هو الربح الكلي</a:t>
                </a:r>
                <a:r>
                  <a:rPr lang="el-GR" sz="2400" dirty="0" smtClean="0"/>
                  <a:t>Π</a:t>
                </a:r>
                <a:r>
                  <a:rPr lang="ar-SA" sz="2400" dirty="0" smtClean="0"/>
                  <a:t> هو الإنتاج و </a:t>
                </a:r>
                <a:r>
                  <a:rPr lang="en-US" sz="2400" dirty="0" smtClean="0"/>
                  <a:t>Q</a:t>
                </a:r>
                <a:r>
                  <a:rPr lang="ar-SA" sz="2400" dirty="0" smtClean="0"/>
                  <a:t>حيث أن </a:t>
                </a:r>
                <a:r>
                  <a:rPr lang="en-US" sz="2400" dirty="0"/>
                  <a:t> </a:t>
                </a:r>
                <a:r>
                  <a:rPr lang="en-US" sz="2400" dirty="0" smtClean="0"/>
                  <a:t> </a:t>
                </a:r>
                <a:endParaRPr lang="ar-SA" sz="24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04800" y="304800"/>
                <a:ext cx="8610600" cy="6172200"/>
              </a:xfr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950112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28600" y="457200"/>
                <a:ext cx="8686800" cy="6172200"/>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r">
                  <a:buNone/>
                </a:pPr>
                <a:endParaRPr lang="en-US" sz="2400" dirty="0" smtClean="0"/>
              </a:p>
              <a:p>
                <a:pPr marL="0" indent="0" algn="r">
                  <a:buNone/>
                </a:pPr>
                <a:r>
                  <a:rPr lang="ar-SA" sz="2400" dirty="0" smtClean="0"/>
                  <a:t>نوجد الربح الحدي (المشتقة الأولى ):</a:t>
                </a:r>
              </a:p>
              <a:p>
                <a:pPr marL="0" indent="0" algn="ctr">
                  <a:buNone/>
                </a:pPr>
                <a:r>
                  <a:rPr lang="en-US" sz="2400" dirty="0" smtClean="0"/>
                  <a:t>  </a:t>
                </a:r>
                <a:endParaRPr lang="ar-SA" dirty="0" smtClean="0"/>
              </a:p>
              <a:p>
                <a:pPr marL="0" indent="0" algn="ctr">
                  <a:buNone/>
                </a:pPr>
                <a14:m>
                  <m:oMathPara xmlns:m="http://schemas.openxmlformats.org/officeDocument/2006/math">
                    <m:oMathParaPr>
                      <m:jc m:val="centerGroup"/>
                    </m:oMathParaPr>
                    <m:oMath xmlns:m="http://schemas.openxmlformats.org/officeDocument/2006/math">
                      <m:f>
                        <m:fPr>
                          <m:ctrlPr>
                            <a:rPr lang="en-US" sz="2400" i="1" smtClean="0">
                              <a:latin typeface="Cambria Math"/>
                            </a:rPr>
                          </m:ctrlPr>
                        </m:fPr>
                        <m:num>
                          <m:r>
                            <a:rPr lang="en-US" sz="2400" b="0" i="1" smtClean="0">
                              <a:latin typeface="Cambria Math"/>
                            </a:rPr>
                            <m:t>𝑑</m:t>
                          </m:r>
                          <m:r>
                            <a:rPr lang="en-US" sz="2400" b="0" i="1" smtClean="0">
                              <a:latin typeface="Cambria Math"/>
                              <a:ea typeface="Cambria Math"/>
                            </a:rPr>
                            <m:t>𝜋</m:t>
                          </m:r>
                        </m:num>
                        <m:den>
                          <m:r>
                            <a:rPr lang="en-US" sz="2400" b="0" i="1" smtClean="0">
                              <a:latin typeface="Cambria Math"/>
                            </a:rPr>
                            <m:t>𝑑𝑄</m:t>
                          </m:r>
                        </m:den>
                      </m:f>
                      <m:r>
                        <a:rPr lang="en-US" sz="2400" b="0" i="0" smtClean="0">
                          <a:latin typeface="Cambria Math"/>
                        </a:rPr>
                        <m:t>=</m:t>
                      </m:r>
                      <m:r>
                        <a:rPr lang="en-US" sz="2400" b="0" i="0" smtClean="0">
                          <a:latin typeface="Cambria Math"/>
                        </a:rPr>
                        <m:t>400</m:t>
                      </m:r>
                      <m:r>
                        <a:rPr lang="en-US" sz="2400" b="0" i="0" smtClean="0">
                          <a:latin typeface="Cambria Math"/>
                        </a:rPr>
                        <m:t>−</m:t>
                      </m:r>
                      <m:r>
                        <a:rPr lang="en-US" sz="2400" b="0" i="0" smtClean="0">
                          <a:latin typeface="Cambria Math"/>
                        </a:rPr>
                        <m:t>4</m:t>
                      </m:r>
                      <m:r>
                        <m:rPr>
                          <m:sty m:val="p"/>
                        </m:rPr>
                        <a:rPr lang="en-US" sz="2400" b="0" i="0" smtClean="0">
                          <a:latin typeface="Cambria Math"/>
                        </a:rPr>
                        <m:t>Q</m:t>
                      </m:r>
                      <m:r>
                        <a:rPr lang="en-US" sz="2400" b="0" i="0" smtClean="0">
                          <a:latin typeface="Cambria Math"/>
                        </a:rPr>
                        <m:t> </m:t>
                      </m:r>
                    </m:oMath>
                  </m:oMathPara>
                </a14:m>
                <a:endParaRPr lang="en-US" sz="2400" b="0" dirty="0" smtClean="0"/>
              </a:p>
              <a:p>
                <a:pPr marL="0" indent="0" algn="ctr">
                  <a:buNone/>
                </a:pPr>
                <a:endParaRPr lang="en-US" sz="2400" dirty="0" smtClean="0"/>
              </a:p>
              <a:p>
                <a:pPr marL="0" indent="0" algn="r">
                  <a:buNone/>
                </a:pPr>
                <a:r>
                  <a:rPr lang="ar-SA" sz="2400" dirty="0" smtClean="0"/>
                  <a:t>لتحديد القيم العظمى والصغرى نجعل الربح الحدي مساويا الصفر</a:t>
                </a:r>
              </a:p>
              <a:p>
                <a:pPr marL="0" indent="0" algn="r">
                  <a:buNone/>
                </a:pPr>
                <a:endParaRPr lang="ar-SA" sz="2400" dirty="0"/>
              </a:p>
              <a:p>
                <a:pPr marL="0" indent="0" algn="ctr">
                  <a:buNone/>
                </a:pPr>
                <a:r>
                  <a:rPr lang="ar-SA" sz="2400" dirty="0" smtClean="0">
                    <a:ea typeface="Cambria Math"/>
                  </a:rPr>
                  <a:t> </a:t>
                </a:r>
                <a14:m>
                  <m:oMath xmlns:m="http://schemas.openxmlformats.org/officeDocument/2006/math">
                    <m:r>
                      <a:rPr lang="ar-SA" sz="2400" b="0" i="1" smtClean="0">
                        <a:latin typeface="Cambria Math"/>
                        <a:ea typeface="Cambria Math"/>
                      </a:rPr>
                      <m:t>  </m:t>
                    </m:r>
                    <m:r>
                      <a:rPr lang="en-US" sz="2400" b="0" i="1" smtClean="0">
                        <a:latin typeface="Cambria Math"/>
                        <a:ea typeface="Cambria Math"/>
                      </a:rPr>
                      <m:t>0</m:t>
                    </m:r>
                    <m:r>
                      <a:rPr lang="ar-SA" sz="2400" b="0" i="1" smtClean="0">
                        <a:latin typeface="Cambria Math"/>
                        <a:ea typeface="Cambria Math"/>
                      </a:rPr>
                      <m:t>  =</m:t>
                    </m:r>
                    <m:r>
                      <a:rPr lang="ar-SA" sz="2400" b="0" i="1" smtClean="0">
                        <a:latin typeface="Cambria Math"/>
                        <a:ea typeface="Cambria Math"/>
                      </a:rPr>
                      <m:t>400</m:t>
                    </m:r>
                    <m:r>
                      <a:rPr lang="ar-SA" sz="2400" b="0" i="1" smtClean="0">
                        <a:latin typeface="Cambria Math"/>
                        <a:ea typeface="Cambria Math"/>
                      </a:rPr>
                      <m:t>−</m:t>
                    </m:r>
                    <m:r>
                      <a:rPr lang="ar-SA" sz="2400" b="0" i="1" smtClean="0">
                        <a:latin typeface="Cambria Math"/>
                        <a:ea typeface="Cambria Math"/>
                      </a:rPr>
                      <m:t>4</m:t>
                    </m:r>
                    <m:r>
                      <a:rPr lang="en-US" sz="2400" b="0" i="1" smtClean="0">
                        <a:latin typeface="Cambria Math"/>
                        <a:ea typeface="Cambria Math"/>
                      </a:rPr>
                      <m:t>𝑄</m:t>
                    </m:r>
                    <m:r>
                      <a:rPr lang="ar-SA" sz="2400" b="0" i="1" smtClean="0">
                        <a:latin typeface="Cambria Math"/>
                        <a:ea typeface="Cambria Math"/>
                      </a:rPr>
                      <m:t>  </m:t>
                    </m:r>
                  </m:oMath>
                </a14:m>
                <a:endParaRPr lang="ar-SA" sz="2400" dirty="0" smtClean="0"/>
              </a:p>
              <a:p>
                <a:pPr marL="0" indent="0" algn="ctr">
                  <a:buNone/>
                </a:pPr>
                <a:r>
                  <a:rPr lang="ar-SA" sz="2400" dirty="0" smtClean="0"/>
                  <a:t> </a:t>
                </a:r>
                <a:endParaRPr lang="en-US" sz="2400" dirty="0"/>
              </a:p>
              <a:p>
                <a:pPr marL="0" indent="0" algn="ctr">
                  <a:buNone/>
                </a:pPr>
                <a:r>
                  <a:rPr lang="en-US" sz="2400" dirty="0" smtClean="0"/>
                  <a:t>4Q = 400</a:t>
                </a:r>
                <a:endParaRPr lang="ar-SA" sz="2400" dirty="0" smtClean="0"/>
              </a:p>
              <a:p>
                <a:pPr marL="0" indent="0" algn="r">
                  <a:buNone/>
                </a:pPr>
                <a:endParaRPr lang="ar-SA" sz="2400" dirty="0" smtClean="0"/>
              </a:p>
              <a:p>
                <a:pPr marL="0" indent="0" algn="r">
                  <a:buNone/>
                </a:pPr>
                <a:r>
                  <a:rPr lang="ar-SA" sz="2400" dirty="0" smtClean="0"/>
                  <a:t>هذا يعني أنه عند مستوى الإنتاج 100 وحدة فإن الربح الحدي يساوي صفر والربح الكلي يبلغ أعضم قيمة له .</a:t>
                </a:r>
              </a:p>
              <a:p>
                <a:pPr marL="0" indent="0" algn="r">
                  <a:buNone/>
                </a:pPr>
                <a:endParaRPr lang="ar-SA" sz="2400" dirty="0" smtClean="0"/>
              </a:p>
              <a:p>
                <a:pPr marL="0" indent="0" algn="r">
                  <a:buNone/>
                </a:pP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28600" y="457200"/>
                <a:ext cx="8686800" cy="6172200"/>
              </a:xfr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197716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304800"/>
                <a:ext cx="8229600" cy="6324600"/>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r">
                  <a:buNone/>
                </a:pPr>
                <a:endParaRPr lang="ar-SA" sz="2800" dirty="0" smtClean="0"/>
              </a:p>
              <a:p>
                <a:pPr marL="0" indent="0" algn="r">
                  <a:buNone/>
                </a:pPr>
                <a:r>
                  <a:rPr lang="ar-SA" sz="2800" dirty="0" smtClean="0"/>
                  <a:t>التمييز بين القيم العظمى والصفرى :</a:t>
                </a:r>
              </a:p>
              <a:p>
                <a:pPr marL="0" indent="0" algn="r">
                  <a:buNone/>
                </a:pPr>
                <a:r>
                  <a:rPr lang="ar-SA" sz="2800" dirty="0" smtClean="0"/>
                  <a:t> </a:t>
                </a:r>
                <a:endParaRPr lang="en-US" sz="2800" dirty="0"/>
              </a:p>
              <a:p>
                <a:pPr marL="0" indent="0" algn="r">
                  <a:buNone/>
                </a:pPr>
                <a:r>
                  <a:rPr lang="ar-SA" sz="2400" dirty="0" smtClean="0"/>
                  <a:t>بما أن قيمة المشتقة الأولى تساوي الصفر في حالتي القيم العظمى والصغرى فلا بد من وجود طريقة للتميز بين هذه القيم .</a:t>
                </a:r>
              </a:p>
              <a:p>
                <a:pPr marL="0" indent="0" algn="r">
                  <a:buNone/>
                </a:pPr>
                <a:r>
                  <a:rPr lang="ar-SA" sz="2400" dirty="0" smtClean="0"/>
                  <a:t>قيمة المشتقة الأولى في حالتي النهايات الصغرى والعظمى تساوي صفر . أما المشتقة الثانية فقيمتها موجبة في حالة النهاية الصغرى وسالبة في حالة النهاية العظمى . </a:t>
                </a:r>
              </a:p>
              <a:p>
                <a:pPr marL="0" indent="0" algn="ctr">
                  <a:buNone/>
                </a:pPr>
                <a:r>
                  <a:rPr lang="en-US" sz="2400" dirty="0" smtClean="0"/>
                  <a:t>  </a:t>
                </a:r>
                <a14:m>
                  <m:oMath xmlns:m="http://schemas.openxmlformats.org/officeDocument/2006/math">
                    <m:f>
                      <m:fPr>
                        <m:ctrlPr>
                          <a:rPr lang="ar-SA" sz="2400" i="1" smtClean="0">
                            <a:latin typeface="Cambria Math"/>
                          </a:rPr>
                        </m:ctrlPr>
                      </m:fPr>
                      <m:num>
                        <m:r>
                          <a:rPr lang="en-US" sz="2400" b="0" i="1" smtClean="0">
                            <a:latin typeface="Cambria Math"/>
                          </a:rPr>
                          <m:t>𝑑𝑌</m:t>
                        </m:r>
                      </m:num>
                      <m:den>
                        <m:r>
                          <a:rPr lang="en-US" sz="2400" b="0" i="1" smtClean="0">
                            <a:latin typeface="Cambria Math"/>
                          </a:rPr>
                          <m:t>𝑑𝑋</m:t>
                        </m:r>
                      </m:den>
                    </m:f>
                    <m:r>
                      <a:rPr lang="ar-SA" sz="2400" i="1" smtClean="0">
                        <a:latin typeface="Cambria Math"/>
                      </a:rPr>
                      <m:t> </m:t>
                    </m:r>
                  </m:oMath>
                </a14:m>
                <a:r>
                  <a:rPr lang="ar-SA" sz="2400" dirty="0" smtClean="0"/>
                  <a:t>عند النهاية الصغري المشتقة المشتقة الأول</a:t>
                </a:r>
                <a:r>
                  <a:rPr lang="ar-SA" sz="2400" dirty="0"/>
                  <a:t>ى</a:t>
                </a:r>
                <a:r>
                  <a:rPr lang="ar-SA" sz="2400" dirty="0" smtClean="0"/>
                  <a:t>  0=</a:t>
                </a:r>
              </a:p>
              <a:p>
                <a:pPr marL="0" indent="0" algn="r">
                  <a:buNone/>
                </a:pPr>
                <a:endParaRPr lang="ar-SA" sz="2400" dirty="0"/>
              </a:p>
              <a:p>
                <a:pPr marL="0" indent="0" algn="ctr">
                  <a:buNone/>
                </a:pPr>
                <a:endParaRPr lang="ar-SA" sz="2400" dirty="0" smtClean="0"/>
              </a:p>
              <a:p>
                <a:pPr marL="0" indent="0" algn="ctr">
                  <a:buNone/>
                </a:pPr>
                <a:r>
                  <a:rPr lang="en-US" sz="2400" dirty="0" smtClean="0"/>
                  <a:t> </a:t>
                </a:r>
                <a14:m>
                  <m:oMath xmlns:m="http://schemas.openxmlformats.org/officeDocument/2006/math">
                    <m:f>
                      <m:fPr>
                        <m:ctrlPr>
                          <a:rPr lang="ar-SA" sz="2400" i="1" smtClean="0">
                            <a:latin typeface="Cambria Math"/>
                          </a:rPr>
                        </m:ctrlPr>
                      </m:fPr>
                      <m:num>
                        <m:r>
                          <a:rPr lang="en-US" sz="2400" b="0" i="1" smtClean="0">
                            <a:latin typeface="Cambria Math"/>
                          </a:rPr>
                          <m:t>𝑑𝑌</m:t>
                        </m:r>
                      </m:num>
                      <m:den>
                        <m:r>
                          <a:rPr lang="en-US" sz="2400" b="0" i="1" smtClean="0">
                            <a:latin typeface="Cambria Math"/>
                          </a:rPr>
                          <m:t>𝑑𝑋</m:t>
                        </m:r>
                      </m:den>
                    </m:f>
                    <m:r>
                      <a:rPr lang="ar-SA" sz="2400" i="1" smtClean="0">
                        <a:latin typeface="Cambria Math"/>
                      </a:rPr>
                      <m:t> </m:t>
                    </m:r>
                  </m:oMath>
                </a14:m>
                <a:r>
                  <a:rPr lang="ar-SA" sz="2400" dirty="0" smtClean="0"/>
                  <a:t>عند النهاية العظمى المشتقة المشتقة الأول</a:t>
                </a:r>
                <a:r>
                  <a:rPr lang="ar-SA" sz="2400" dirty="0"/>
                  <a:t>ى</a:t>
                </a:r>
                <a:r>
                  <a:rPr lang="ar-SA" sz="2400" dirty="0" smtClean="0"/>
                  <a:t>  0=</a:t>
                </a:r>
                <a:endParaRPr lang="ar-SA"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304800"/>
                <a:ext cx="8229600" cy="6324600"/>
              </a:xfr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19440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914400"/>
                <a:ext cx="8229600" cy="5211763"/>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r">
                  <a:buNone/>
                </a:pPr>
                <a:r>
                  <a:rPr lang="ar-SA" sz="2800" dirty="0" smtClean="0"/>
                  <a:t>للتميز تحسب قيمة المشتقة الثانية :</a:t>
                </a:r>
              </a:p>
              <a:p>
                <a:pPr marL="0" indent="0" algn="ctr">
                  <a:buNone/>
                </a:pPr>
                <a14:m>
                  <m:oMath xmlns:m="http://schemas.openxmlformats.org/officeDocument/2006/math">
                    <m:f>
                      <m:fPr>
                        <m:ctrlPr>
                          <a:rPr lang="ar-SA" sz="2800" i="1" smtClean="0">
                            <a:latin typeface="Cambria Math"/>
                          </a:rPr>
                        </m:ctrlPr>
                      </m:fPr>
                      <m:num>
                        <m:sSup>
                          <m:sSupPr>
                            <m:ctrlPr>
                              <a:rPr lang="ar-SA" sz="2800" i="1" smtClean="0">
                                <a:latin typeface="Cambria Math"/>
                              </a:rPr>
                            </m:ctrlPr>
                          </m:sSupPr>
                          <m:e>
                            <m:r>
                              <a:rPr lang="en-US" sz="2800" b="0" i="1" smtClean="0">
                                <a:latin typeface="Cambria Math"/>
                              </a:rPr>
                              <m:t>𝑑𝑦</m:t>
                            </m:r>
                          </m:e>
                          <m:sup>
                            <m:r>
                              <a:rPr lang="en-US" sz="2800" b="0" i="1" smtClean="0">
                                <a:latin typeface="Cambria Math"/>
                              </a:rPr>
                              <m:t>2</m:t>
                            </m:r>
                          </m:sup>
                        </m:sSup>
                      </m:num>
                      <m:den>
                        <m:sSup>
                          <m:sSupPr>
                            <m:ctrlPr>
                              <a:rPr lang="ar-SA" sz="2800" i="1" smtClean="0">
                                <a:latin typeface="Cambria Math"/>
                              </a:rPr>
                            </m:ctrlPr>
                          </m:sSupPr>
                          <m:e>
                            <m:r>
                              <a:rPr lang="en-US" sz="2800" b="0" i="1" smtClean="0">
                                <a:latin typeface="Cambria Math"/>
                              </a:rPr>
                              <m:t>𝑑𝑥</m:t>
                            </m:r>
                          </m:e>
                          <m:sup>
                            <m:r>
                              <a:rPr lang="en-US" sz="2800" b="0" i="1" smtClean="0">
                                <a:latin typeface="Cambria Math"/>
                              </a:rPr>
                              <m:t>2</m:t>
                            </m:r>
                          </m:sup>
                        </m:sSup>
                      </m:den>
                    </m:f>
                  </m:oMath>
                </a14:m>
                <a:r>
                  <a:rPr lang="en-US" sz="2800" dirty="0" smtClean="0"/>
                  <a:t>  </a:t>
                </a:r>
                <a:r>
                  <a:rPr lang="en-US" sz="2400" dirty="0" smtClean="0"/>
                  <a:t>&gt; 0 </a:t>
                </a:r>
                <a:r>
                  <a:rPr lang="ar-SA" sz="2400" dirty="0" smtClean="0"/>
                  <a:t>نهاية صغرى   </a:t>
                </a:r>
              </a:p>
              <a:p>
                <a:pPr marL="0" indent="0" algn="r">
                  <a:buNone/>
                </a:pPr>
                <a:endParaRPr lang="ar-SA" dirty="0" smtClean="0"/>
              </a:p>
              <a:p>
                <a:pPr marL="0" indent="0" algn="ctr">
                  <a:buNone/>
                </a:pPr>
                <a14:m>
                  <m:oMath xmlns:m="http://schemas.openxmlformats.org/officeDocument/2006/math">
                    <m:f>
                      <m:fPr>
                        <m:ctrlPr>
                          <a:rPr lang="ar-SA" sz="2800" i="1">
                            <a:latin typeface="Cambria Math"/>
                          </a:rPr>
                        </m:ctrlPr>
                      </m:fPr>
                      <m:num>
                        <m:sSup>
                          <m:sSupPr>
                            <m:ctrlPr>
                              <a:rPr lang="ar-SA" sz="2800" i="1">
                                <a:latin typeface="Cambria Math"/>
                              </a:rPr>
                            </m:ctrlPr>
                          </m:sSupPr>
                          <m:e>
                            <m:r>
                              <a:rPr lang="en-US" sz="2800" i="1">
                                <a:latin typeface="Cambria Math"/>
                              </a:rPr>
                              <m:t>𝑑𝑦</m:t>
                            </m:r>
                          </m:e>
                          <m:sup>
                            <m:r>
                              <a:rPr lang="en-US" sz="2800" i="1">
                                <a:latin typeface="Cambria Math"/>
                              </a:rPr>
                              <m:t>2</m:t>
                            </m:r>
                          </m:sup>
                        </m:sSup>
                      </m:num>
                      <m:den>
                        <m:sSup>
                          <m:sSupPr>
                            <m:ctrlPr>
                              <a:rPr lang="ar-SA" sz="2800" i="1">
                                <a:latin typeface="Cambria Math"/>
                              </a:rPr>
                            </m:ctrlPr>
                          </m:sSupPr>
                          <m:e>
                            <m:r>
                              <a:rPr lang="en-US" sz="2800" i="1">
                                <a:latin typeface="Cambria Math"/>
                              </a:rPr>
                              <m:t>𝑑𝑥</m:t>
                            </m:r>
                          </m:e>
                          <m:sup>
                            <m:r>
                              <a:rPr lang="en-US" sz="2800" i="1">
                                <a:latin typeface="Cambria Math"/>
                              </a:rPr>
                              <m:t>2</m:t>
                            </m:r>
                          </m:sup>
                        </m:sSup>
                      </m:den>
                    </m:f>
                  </m:oMath>
                </a14:m>
                <a:r>
                  <a:rPr lang="en-US" sz="2400" dirty="0"/>
                  <a:t>  </a:t>
                </a:r>
                <a:r>
                  <a:rPr lang="en-US" sz="2400" dirty="0" smtClean="0"/>
                  <a:t>&lt; </a:t>
                </a:r>
                <a:r>
                  <a:rPr lang="ar-SA" sz="2400" dirty="0" smtClean="0"/>
                  <a:t>0</a:t>
                </a:r>
                <a:r>
                  <a:rPr lang="en-US" sz="2400" dirty="0" smtClean="0"/>
                  <a:t> </a:t>
                </a:r>
                <a:r>
                  <a:rPr lang="ar-SA" sz="2400" dirty="0" smtClean="0"/>
                  <a:t>   </a:t>
                </a:r>
                <a:r>
                  <a:rPr lang="en-US" sz="2400" dirty="0" smtClean="0"/>
                  <a:t>   </a:t>
                </a:r>
                <a:r>
                  <a:rPr lang="ar-SA" sz="2400" dirty="0" smtClean="0"/>
                  <a:t>نهاية عظمى</a:t>
                </a:r>
                <a:endParaRPr lang="ar-SA" sz="2400" dirty="0"/>
              </a:p>
              <a:p>
                <a:pPr marL="0" indent="0" algn="ctr">
                  <a:buNone/>
                </a:pPr>
                <a:endParaRPr lang="ar-SA" dirty="0" smtClean="0"/>
              </a:p>
              <a:p>
                <a:pPr marL="0" indent="0" algn="ctr">
                  <a:buNone/>
                </a:pPr>
                <a14:m>
                  <m:oMath xmlns:m="http://schemas.openxmlformats.org/officeDocument/2006/math">
                    <m:f>
                      <m:fPr>
                        <m:ctrlPr>
                          <a:rPr lang="ar-SA" sz="2800" i="1">
                            <a:latin typeface="Cambria Math"/>
                          </a:rPr>
                        </m:ctrlPr>
                      </m:fPr>
                      <m:num>
                        <m:sSup>
                          <m:sSupPr>
                            <m:ctrlPr>
                              <a:rPr lang="ar-SA" sz="2800" i="1" smtClean="0">
                                <a:latin typeface="Cambria Math"/>
                              </a:rPr>
                            </m:ctrlPr>
                          </m:sSupPr>
                          <m:e>
                            <m:r>
                              <a:rPr lang="en-US" sz="2800" b="0" i="1" smtClean="0">
                                <a:latin typeface="Cambria Math"/>
                              </a:rPr>
                              <m:t>𝑑</m:t>
                            </m:r>
                            <m:r>
                              <a:rPr lang="en-US" sz="2800" b="0" i="1" smtClean="0">
                                <a:latin typeface="Cambria Math"/>
                                <a:ea typeface="Cambria Math"/>
                              </a:rPr>
                              <m:t>𝜋</m:t>
                            </m:r>
                          </m:e>
                          <m:sup>
                            <m:r>
                              <a:rPr lang="en-US" sz="2800" b="0" i="1" smtClean="0">
                                <a:latin typeface="Cambria Math"/>
                              </a:rPr>
                              <m:t>2</m:t>
                            </m:r>
                          </m:sup>
                        </m:sSup>
                      </m:num>
                      <m:den>
                        <m:sSup>
                          <m:sSupPr>
                            <m:ctrlPr>
                              <a:rPr lang="ar-SA" sz="2800" i="1">
                                <a:latin typeface="Cambria Math"/>
                              </a:rPr>
                            </m:ctrlPr>
                          </m:sSupPr>
                          <m:e>
                            <m:r>
                              <a:rPr lang="en-US" sz="2800" i="1">
                                <a:latin typeface="Cambria Math"/>
                              </a:rPr>
                              <m:t>𝑑</m:t>
                            </m:r>
                            <m:r>
                              <a:rPr lang="en-US" sz="2800" b="0" i="1" smtClean="0">
                                <a:latin typeface="Cambria Math"/>
                              </a:rPr>
                              <m:t>𝑄</m:t>
                            </m:r>
                          </m:e>
                          <m:sup>
                            <m:r>
                              <a:rPr lang="en-US" sz="2800" i="1">
                                <a:latin typeface="Cambria Math"/>
                              </a:rPr>
                              <m:t>2</m:t>
                            </m:r>
                          </m:sup>
                        </m:sSup>
                      </m:den>
                    </m:f>
                    <m:r>
                      <a:rPr lang="ar-SA" sz="2800" b="0" i="0" smtClean="0">
                        <a:latin typeface="Cambria Math"/>
                      </a:rPr>
                      <m:t> </m:t>
                    </m:r>
                    <m:r>
                      <a:rPr lang="ar-SA" sz="2800">
                        <a:latin typeface="Cambria Math"/>
                        <a:ea typeface="Cambria Math"/>
                      </a:rPr>
                      <m:t>=</m:t>
                    </m:r>
                    <m:r>
                      <a:rPr lang="ar-SA" sz="2800" b="0" i="1" smtClean="0">
                        <a:latin typeface="Cambria Math"/>
                        <a:ea typeface="Cambria Math"/>
                      </a:rPr>
                      <m:t>−</m:t>
                    </m:r>
                    <m:r>
                      <a:rPr lang="ar-SA" sz="2800" b="0" i="1" smtClean="0">
                        <a:latin typeface="Cambria Math"/>
                        <a:ea typeface="Cambria Math"/>
                      </a:rPr>
                      <m:t>4</m:t>
                    </m:r>
                    <m:r>
                      <a:rPr lang="ar-SA" sz="2800" b="0" i="1" smtClean="0">
                        <a:latin typeface="Cambria Math"/>
                        <a:ea typeface="Cambria Math"/>
                      </a:rPr>
                      <m:t> &lt;</m:t>
                    </m:r>
                    <m:r>
                      <a:rPr lang="ar-SA" sz="2800" b="0" i="1" smtClean="0">
                        <a:latin typeface="Cambria Math"/>
                        <a:ea typeface="Cambria Math"/>
                      </a:rPr>
                      <m:t>0</m:t>
                    </m:r>
                  </m:oMath>
                </a14:m>
                <a:r>
                  <a:rPr lang="en-US" sz="2800" dirty="0" smtClean="0"/>
                  <a:t>   </a:t>
                </a:r>
                <a:endParaRPr lang="ar-SA"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914400"/>
                <a:ext cx="8229600" cy="5211763"/>
              </a:xfr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448106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990600"/>
                <a:ext cx="8229600" cy="5135563"/>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r">
                  <a:buNone/>
                </a:pPr>
                <a:endParaRPr lang="en-US" sz="2400" dirty="0" smtClean="0"/>
              </a:p>
              <a:p>
                <a:pPr marL="0" indent="0" algn="r">
                  <a:buNone/>
                </a:pPr>
                <a:r>
                  <a:rPr lang="ar-SA" sz="2400" dirty="0" smtClean="0"/>
                  <a:t>في المثال السابق للتمييز ما إذا كانت عدد وحدات الإنتاج 100 مقابل لنهاية عظمى </a:t>
                </a:r>
                <a:endParaRPr lang="en-US" sz="2400" dirty="0" smtClean="0"/>
              </a:p>
              <a:p>
                <a:pPr marL="0" indent="0" algn="r">
                  <a:buNone/>
                </a:pPr>
                <a:r>
                  <a:rPr lang="ar-SA" sz="2400" dirty="0" smtClean="0"/>
                  <a:t>أو صغرى تحسب المشتقة الثانية .</a:t>
                </a:r>
                <a:endParaRPr lang="en-US" sz="2400" dirty="0" smtClean="0"/>
              </a:p>
              <a:p>
                <a:pPr marL="0" indent="0" algn="ctr">
                  <a:buNone/>
                </a:pPr>
                <a14:m>
                  <m:oMath xmlns:m="http://schemas.openxmlformats.org/officeDocument/2006/math">
                    <m:f>
                      <m:fPr>
                        <m:ctrlPr>
                          <a:rPr lang="ar-SA" sz="2400" i="1" smtClean="0">
                            <a:latin typeface="Cambria Math"/>
                          </a:rPr>
                        </m:ctrlPr>
                      </m:fPr>
                      <m:num>
                        <m:sSup>
                          <m:sSupPr>
                            <m:ctrlPr>
                              <a:rPr lang="ar-SA" sz="2400" i="1" smtClean="0">
                                <a:latin typeface="Cambria Math"/>
                              </a:rPr>
                            </m:ctrlPr>
                          </m:sSupPr>
                          <m:e>
                            <m:r>
                              <a:rPr lang="en-US" sz="2400" b="0" i="1" smtClean="0">
                                <a:latin typeface="Cambria Math"/>
                              </a:rPr>
                              <m:t>𝑑</m:t>
                            </m:r>
                            <m:r>
                              <a:rPr lang="en-US" sz="2400" b="0" i="1" smtClean="0">
                                <a:latin typeface="Cambria Math"/>
                                <a:ea typeface="Cambria Math"/>
                              </a:rPr>
                              <m:t>𝜋</m:t>
                            </m:r>
                          </m:e>
                          <m:sup>
                            <m:r>
                              <a:rPr lang="en-US" sz="2400" b="0" i="1" smtClean="0">
                                <a:latin typeface="Cambria Math"/>
                              </a:rPr>
                              <m:t>2</m:t>
                            </m:r>
                          </m:sup>
                        </m:sSup>
                      </m:num>
                      <m:den>
                        <m:sSup>
                          <m:sSupPr>
                            <m:ctrlPr>
                              <a:rPr lang="ar-SA" sz="2400" i="1">
                                <a:latin typeface="Cambria Math"/>
                              </a:rPr>
                            </m:ctrlPr>
                          </m:sSupPr>
                          <m:e>
                            <m:r>
                              <a:rPr lang="en-US" sz="2400" i="1">
                                <a:latin typeface="Cambria Math"/>
                              </a:rPr>
                              <m:t>𝑑</m:t>
                            </m:r>
                            <m:r>
                              <a:rPr lang="en-US" sz="2400" b="0" i="1" smtClean="0">
                                <a:latin typeface="Cambria Math"/>
                              </a:rPr>
                              <m:t>𝑄</m:t>
                            </m:r>
                          </m:e>
                          <m:sup>
                            <m:r>
                              <a:rPr lang="en-US" sz="2400" i="1">
                                <a:latin typeface="Cambria Math"/>
                              </a:rPr>
                              <m:t>2</m:t>
                            </m:r>
                          </m:sup>
                        </m:sSup>
                      </m:den>
                    </m:f>
                    <m:r>
                      <a:rPr lang="ar-SA" sz="2400" b="0" i="0" smtClean="0">
                        <a:latin typeface="Cambria Math"/>
                      </a:rPr>
                      <m:t> </m:t>
                    </m:r>
                    <m:r>
                      <a:rPr lang="ar-SA" sz="2400">
                        <a:latin typeface="Cambria Math"/>
                        <a:ea typeface="Cambria Math"/>
                      </a:rPr>
                      <m:t>=</m:t>
                    </m:r>
                    <m:r>
                      <a:rPr lang="ar-SA" sz="2400" b="0" i="1" smtClean="0">
                        <a:latin typeface="Cambria Math"/>
                        <a:ea typeface="Cambria Math"/>
                      </a:rPr>
                      <m:t>−</m:t>
                    </m:r>
                    <m:r>
                      <a:rPr lang="ar-SA" sz="2400" b="0" i="1" smtClean="0">
                        <a:latin typeface="Cambria Math"/>
                        <a:ea typeface="Cambria Math"/>
                      </a:rPr>
                      <m:t>4</m:t>
                    </m:r>
                    <m:r>
                      <a:rPr lang="ar-SA" sz="2400" b="0" i="1" smtClean="0">
                        <a:latin typeface="Cambria Math"/>
                        <a:ea typeface="Cambria Math"/>
                      </a:rPr>
                      <m:t> &lt;</m:t>
                    </m:r>
                    <m:r>
                      <a:rPr lang="ar-SA" sz="2400" b="0" i="1" smtClean="0">
                        <a:latin typeface="Cambria Math"/>
                        <a:ea typeface="Cambria Math"/>
                      </a:rPr>
                      <m:t>0</m:t>
                    </m:r>
                  </m:oMath>
                </a14:m>
                <a:r>
                  <a:rPr lang="en-US" sz="2400" dirty="0" smtClean="0"/>
                  <a:t>   </a:t>
                </a:r>
                <a:endParaRPr lang="ar-SA" sz="2400" dirty="0" smtClean="0"/>
              </a:p>
              <a:p>
                <a:pPr marL="0" indent="0" algn="ctr">
                  <a:buNone/>
                </a:pPr>
                <a:endParaRPr lang="ar-SA" sz="2400" dirty="0" smtClean="0"/>
              </a:p>
              <a:p>
                <a:pPr marL="0" indent="0" algn="r">
                  <a:buNone/>
                </a:pPr>
                <a:r>
                  <a:rPr lang="ar-SA" sz="2400" dirty="0" smtClean="0"/>
                  <a:t>إذن النهاية عظمى أي عند مستوى الإنتاج 100 يبلغ الربح الكلي أقصى قيمة له</a:t>
                </a:r>
                <a:endParaRPr lang="en-US" sz="2400" dirty="0" smtClean="0"/>
              </a:p>
              <a:p>
                <a:pPr marL="0" indent="0" algn="r">
                  <a:buNone/>
                </a:pPr>
                <a:r>
                  <a:rPr lang="ar-SA" sz="2400" dirty="0" smtClean="0"/>
                  <a:t>أو دالة الربح الكلي تبلغ نهايتها العظمى عند مستوى الإنتاج 100 وحدة .</a:t>
                </a: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990600"/>
                <a:ext cx="8229600" cy="5135563"/>
              </a:xfr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3494055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387</TotalTime>
  <Words>359</Words>
  <Application>Microsoft Office PowerPoint</Application>
  <PresentationFormat>On-screen Show (4:3)</PresentationFormat>
  <Paragraphs>49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كلية النبلاء للعلوم والتكنولوجيا برنامج العلوم الإدارية  المستوى الثالث  المحاضرة  (  13  )</vt:lpstr>
      <vt:lpstr>الأمثلية المقيدة والأمثلية</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Aisha</dc:creator>
  <cp:lastModifiedBy>Aisha</cp:lastModifiedBy>
  <cp:revision>46</cp:revision>
  <dcterms:created xsi:type="dcterms:W3CDTF">2021-05-30T07:32:43Z</dcterms:created>
  <dcterms:modified xsi:type="dcterms:W3CDTF">2021-05-30T15:10:11Z</dcterms:modified>
</cp:coreProperties>
</file>