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4" r:id="rId4"/>
    <p:sldId id="258" r:id="rId5"/>
    <p:sldId id="259" r:id="rId6"/>
    <p:sldId id="260" r:id="rId7"/>
    <p:sldId id="261"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4878D31-EBEE-4C44-82CC-DE26474E9E9F}"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17115-DAE1-42FF-B312-897A409A2E39}" type="slidenum">
              <a:rPr lang="en-US" smtClean="0"/>
              <a:t>‹#›</a:t>
            </a:fld>
            <a:endParaRPr lang="en-US"/>
          </a:p>
        </p:txBody>
      </p:sp>
    </p:spTree>
    <p:extLst>
      <p:ext uri="{BB962C8B-B14F-4D97-AF65-F5344CB8AC3E}">
        <p14:creationId xmlns:p14="http://schemas.microsoft.com/office/powerpoint/2010/main" val="3355237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878D31-EBEE-4C44-82CC-DE26474E9E9F}"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17115-DAE1-42FF-B312-897A409A2E39}" type="slidenum">
              <a:rPr lang="en-US" smtClean="0"/>
              <a:t>‹#›</a:t>
            </a:fld>
            <a:endParaRPr lang="en-US"/>
          </a:p>
        </p:txBody>
      </p:sp>
    </p:spTree>
    <p:extLst>
      <p:ext uri="{BB962C8B-B14F-4D97-AF65-F5344CB8AC3E}">
        <p14:creationId xmlns:p14="http://schemas.microsoft.com/office/powerpoint/2010/main" val="473185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878D31-EBEE-4C44-82CC-DE26474E9E9F}"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17115-DAE1-42FF-B312-897A409A2E39}" type="slidenum">
              <a:rPr lang="en-US" smtClean="0"/>
              <a:t>‹#›</a:t>
            </a:fld>
            <a:endParaRPr lang="en-US"/>
          </a:p>
        </p:txBody>
      </p:sp>
    </p:spTree>
    <p:extLst>
      <p:ext uri="{BB962C8B-B14F-4D97-AF65-F5344CB8AC3E}">
        <p14:creationId xmlns:p14="http://schemas.microsoft.com/office/powerpoint/2010/main" val="1253573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878D31-EBEE-4C44-82CC-DE26474E9E9F}"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17115-DAE1-42FF-B312-897A409A2E39}" type="slidenum">
              <a:rPr lang="en-US" smtClean="0"/>
              <a:t>‹#›</a:t>
            </a:fld>
            <a:endParaRPr lang="en-US"/>
          </a:p>
        </p:txBody>
      </p:sp>
    </p:spTree>
    <p:extLst>
      <p:ext uri="{BB962C8B-B14F-4D97-AF65-F5344CB8AC3E}">
        <p14:creationId xmlns:p14="http://schemas.microsoft.com/office/powerpoint/2010/main" val="345620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878D31-EBEE-4C44-82CC-DE26474E9E9F}"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17115-DAE1-42FF-B312-897A409A2E39}" type="slidenum">
              <a:rPr lang="en-US" smtClean="0"/>
              <a:t>‹#›</a:t>
            </a:fld>
            <a:endParaRPr lang="en-US"/>
          </a:p>
        </p:txBody>
      </p:sp>
    </p:spTree>
    <p:extLst>
      <p:ext uri="{BB962C8B-B14F-4D97-AF65-F5344CB8AC3E}">
        <p14:creationId xmlns:p14="http://schemas.microsoft.com/office/powerpoint/2010/main" val="2639172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4878D31-EBEE-4C44-82CC-DE26474E9E9F}"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17115-DAE1-42FF-B312-897A409A2E39}" type="slidenum">
              <a:rPr lang="en-US" smtClean="0"/>
              <a:t>‹#›</a:t>
            </a:fld>
            <a:endParaRPr lang="en-US"/>
          </a:p>
        </p:txBody>
      </p:sp>
    </p:spTree>
    <p:extLst>
      <p:ext uri="{BB962C8B-B14F-4D97-AF65-F5344CB8AC3E}">
        <p14:creationId xmlns:p14="http://schemas.microsoft.com/office/powerpoint/2010/main" val="2138874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878D31-EBEE-4C44-82CC-DE26474E9E9F}" type="datetimeFigureOut">
              <a:rPr lang="en-US" smtClean="0"/>
              <a:t>5/30/2021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917115-DAE1-42FF-B312-897A409A2E39}" type="slidenum">
              <a:rPr lang="en-US" smtClean="0"/>
              <a:t>‹#›</a:t>
            </a:fld>
            <a:endParaRPr lang="en-US"/>
          </a:p>
        </p:txBody>
      </p:sp>
    </p:spTree>
    <p:extLst>
      <p:ext uri="{BB962C8B-B14F-4D97-AF65-F5344CB8AC3E}">
        <p14:creationId xmlns:p14="http://schemas.microsoft.com/office/powerpoint/2010/main" val="3752024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4878D31-EBEE-4C44-82CC-DE26474E9E9F}" type="datetimeFigureOut">
              <a:rPr lang="en-US" smtClean="0"/>
              <a:t>5/30/2021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917115-DAE1-42FF-B312-897A409A2E39}" type="slidenum">
              <a:rPr lang="en-US" smtClean="0"/>
              <a:t>‹#›</a:t>
            </a:fld>
            <a:endParaRPr lang="en-US"/>
          </a:p>
        </p:txBody>
      </p:sp>
    </p:spTree>
    <p:extLst>
      <p:ext uri="{BB962C8B-B14F-4D97-AF65-F5344CB8AC3E}">
        <p14:creationId xmlns:p14="http://schemas.microsoft.com/office/powerpoint/2010/main" val="12970234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878D31-EBEE-4C44-82CC-DE26474E9E9F}" type="datetimeFigureOut">
              <a:rPr lang="en-US" smtClean="0"/>
              <a:t>5/30/2021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917115-DAE1-42FF-B312-897A409A2E39}" type="slidenum">
              <a:rPr lang="en-US" smtClean="0"/>
              <a:t>‹#›</a:t>
            </a:fld>
            <a:endParaRPr lang="en-US"/>
          </a:p>
        </p:txBody>
      </p:sp>
    </p:spTree>
    <p:extLst>
      <p:ext uri="{BB962C8B-B14F-4D97-AF65-F5344CB8AC3E}">
        <p14:creationId xmlns:p14="http://schemas.microsoft.com/office/powerpoint/2010/main" val="3119227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878D31-EBEE-4C44-82CC-DE26474E9E9F}"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17115-DAE1-42FF-B312-897A409A2E39}" type="slidenum">
              <a:rPr lang="en-US" smtClean="0"/>
              <a:t>‹#›</a:t>
            </a:fld>
            <a:endParaRPr lang="en-US"/>
          </a:p>
        </p:txBody>
      </p:sp>
    </p:spTree>
    <p:extLst>
      <p:ext uri="{BB962C8B-B14F-4D97-AF65-F5344CB8AC3E}">
        <p14:creationId xmlns:p14="http://schemas.microsoft.com/office/powerpoint/2010/main" val="2003626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878D31-EBEE-4C44-82CC-DE26474E9E9F}"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17115-DAE1-42FF-B312-897A409A2E39}" type="slidenum">
              <a:rPr lang="en-US" smtClean="0"/>
              <a:t>‹#›</a:t>
            </a:fld>
            <a:endParaRPr lang="en-US"/>
          </a:p>
        </p:txBody>
      </p:sp>
    </p:spTree>
    <p:extLst>
      <p:ext uri="{BB962C8B-B14F-4D97-AF65-F5344CB8AC3E}">
        <p14:creationId xmlns:p14="http://schemas.microsoft.com/office/powerpoint/2010/main" val="4268312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878D31-EBEE-4C44-82CC-DE26474E9E9F}" type="datetimeFigureOut">
              <a:rPr lang="en-US" smtClean="0"/>
              <a:t>5/30/2021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917115-DAE1-42FF-B312-897A409A2E39}" type="slidenum">
              <a:rPr lang="en-US" smtClean="0"/>
              <a:t>‹#›</a:t>
            </a:fld>
            <a:endParaRPr lang="en-US"/>
          </a:p>
        </p:txBody>
      </p:sp>
    </p:spTree>
    <p:extLst>
      <p:ext uri="{BB962C8B-B14F-4D97-AF65-F5344CB8AC3E}">
        <p14:creationId xmlns:p14="http://schemas.microsoft.com/office/powerpoint/2010/main" val="29984855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3" descr="economics%20graphics.jpg"/>
          <p:cNvPicPr>
            <a:picLocks noGrp="1" noChangeAspect="1"/>
          </p:cNvPicPr>
          <p:nvPr>
            <p:ph idx="1"/>
          </p:nvPr>
        </p:nvPicPr>
        <p:blipFill>
          <a:blip r:embed="rId2"/>
          <a:stretch>
            <a:fillRect/>
          </a:stretch>
        </p:blipFill>
        <p:spPr bwMode="auto">
          <a:xfrm>
            <a:off x="152400" y="152400"/>
            <a:ext cx="8763000" cy="5973763"/>
          </a:xfrm>
          <a:prstGeom prst="rect">
            <a:avLst/>
          </a:prstGeom>
          <a:noFill/>
          <a:ln w="9525">
            <a:noFill/>
            <a:miter lim="800000"/>
            <a:headEnd/>
            <a:tailEnd/>
          </a:ln>
        </p:spPr>
      </p:pic>
      <p:sp>
        <p:nvSpPr>
          <p:cNvPr id="7" name="مستطيل 4"/>
          <p:cNvSpPr/>
          <p:nvPr/>
        </p:nvSpPr>
        <p:spPr>
          <a:xfrm>
            <a:off x="6781800" y="457200"/>
            <a:ext cx="2133600" cy="1754326"/>
          </a:xfrm>
          <a:prstGeom prst="rect">
            <a:avLst/>
          </a:prstGeom>
          <a:noFill/>
        </p:spPr>
        <p:txBody>
          <a:bodyPr wrap="square">
            <a:spAutoFit/>
          </a:bodyPr>
          <a:lstStyle/>
          <a:p>
            <a:pPr algn="ctr" rtl="1" eaLnBrk="1" fontAlgn="auto" hangingPunct="1">
              <a:spcBef>
                <a:spcPts val="0"/>
              </a:spcBef>
              <a:spcAft>
                <a:spcPts val="0"/>
              </a:spcAft>
              <a:defRPr/>
            </a:pPr>
            <a:r>
              <a:rPr lang="ar-SA"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urier New" pitchFamily="49" charset="0"/>
                <a:cs typeface="+mj-cs"/>
              </a:rPr>
              <a:t>الاقتصاد الإداري</a:t>
            </a:r>
          </a:p>
        </p:txBody>
      </p:sp>
      <p:sp>
        <p:nvSpPr>
          <p:cNvPr id="9" name="مستطيل 6"/>
          <p:cNvSpPr/>
          <p:nvPr/>
        </p:nvSpPr>
        <p:spPr>
          <a:xfrm>
            <a:off x="152400" y="533400"/>
            <a:ext cx="3276600" cy="1569660"/>
          </a:xfrm>
          <a:prstGeom prst="rect">
            <a:avLst/>
          </a:prstGeom>
          <a:noFill/>
        </p:spPr>
        <p:txBody>
          <a:bodyPr wrap="square">
            <a:spAutoFit/>
          </a:bodyPr>
          <a:lstStyle/>
          <a:p>
            <a:pPr algn="ctr" rtl="1" eaLnBrk="1" fontAlgn="auto" hangingPunct="1">
              <a:spcBef>
                <a:spcPts val="0"/>
              </a:spcBef>
              <a:spcAft>
                <a:spcPts val="0"/>
              </a:spcAft>
              <a:defRPr/>
            </a:pPr>
            <a:r>
              <a:rPr lang="en-US"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j-cs"/>
              </a:rPr>
              <a:t>Managerial Economics</a:t>
            </a:r>
            <a:endParaRPr lang="ar-SA"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j-cs"/>
            </a:endParaRPr>
          </a:p>
        </p:txBody>
      </p:sp>
    </p:spTree>
    <p:extLst>
      <p:ext uri="{BB962C8B-B14F-4D97-AF65-F5344CB8AC3E}">
        <p14:creationId xmlns:p14="http://schemas.microsoft.com/office/powerpoint/2010/main" val="2074258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style>
          <a:lnRef idx="1">
            <a:schemeClr val="accent1"/>
          </a:lnRef>
          <a:fillRef idx="2">
            <a:schemeClr val="accent1"/>
          </a:fillRef>
          <a:effectRef idx="1">
            <a:schemeClr val="accent1"/>
          </a:effectRef>
          <a:fontRef idx="minor">
            <a:schemeClr val="dk1"/>
          </a:fontRef>
        </p:style>
        <p:txBody>
          <a:bodyPr>
            <a:normAutofit/>
          </a:bodyPr>
          <a:lstStyle/>
          <a:p>
            <a:r>
              <a:rPr lang="ar-SA" sz="3600" dirty="0" smtClean="0"/>
              <a:t>كلية النبلاء للعلوم والتكنولوجيا</a:t>
            </a:r>
            <a:br>
              <a:rPr lang="ar-SA" sz="3600" dirty="0" smtClean="0"/>
            </a:br>
            <a:r>
              <a:rPr lang="ar-SA" sz="3600" dirty="0" smtClean="0"/>
              <a:t>برنامج العلوم الإدارية </a:t>
            </a:r>
            <a:br>
              <a:rPr lang="ar-SA" sz="3600" dirty="0" smtClean="0"/>
            </a:br>
            <a:r>
              <a:rPr lang="ar-SA" sz="3600" dirty="0" smtClean="0"/>
              <a:t>المستوي الثالث</a:t>
            </a:r>
            <a:r>
              <a:rPr lang="ar-SA" sz="3600" dirty="0"/>
              <a:t/>
            </a:r>
            <a:br>
              <a:rPr lang="ar-SA" sz="3600" dirty="0"/>
            </a:br>
            <a:r>
              <a:rPr lang="ar-SA" sz="3600" dirty="0"/>
              <a:t/>
            </a:r>
            <a:br>
              <a:rPr lang="ar-SA" sz="3600" dirty="0"/>
            </a:br>
            <a:r>
              <a:rPr lang="ar-SA" sz="3600" dirty="0" smtClean="0"/>
              <a:t>المحاضرة</a:t>
            </a:r>
            <a:br>
              <a:rPr lang="ar-SA" sz="3600" dirty="0" smtClean="0"/>
            </a:br>
            <a:r>
              <a:rPr lang="ar-SA" sz="3600" dirty="0" smtClean="0"/>
              <a:t/>
            </a:r>
            <a:br>
              <a:rPr lang="ar-SA" sz="3600" dirty="0" smtClean="0"/>
            </a:br>
            <a:r>
              <a:rPr lang="ar-SA" sz="3600" smtClean="0"/>
              <a:t>( </a:t>
            </a:r>
            <a:r>
              <a:rPr lang="ar-SA" sz="3600" smtClean="0"/>
              <a:t>12 </a:t>
            </a:r>
            <a:r>
              <a:rPr lang="ar-SA" sz="3600" dirty="0" smtClean="0"/>
              <a:t>)</a:t>
            </a:r>
            <a:endParaRPr lang="en-US" sz="3600" dirty="0"/>
          </a:p>
        </p:txBody>
      </p:sp>
    </p:spTree>
    <p:extLst>
      <p:ext uri="{BB962C8B-B14F-4D97-AF65-F5344CB8AC3E}">
        <p14:creationId xmlns:p14="http://schemas.microsoft.com/office/powerpoint/2010/main" val="905828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style>
          <a:lnRef idx="3">
            <a:schemeClr val="lt1"/>
          </a:lnRef>
          <a:fillRef idx="1">
            <a:schemeClr val="accent1"/>
          </a:fillRef>
          <a:effectRef idx="1">
            <a:schemeClr val="accent1"/>
          </a:effectRef>
          <a:fontRef idx="minor">
            <a:schemeClr val="lt1"/>
          </a:fontRef>
        </p:style>
        <p:txBody>
          <a:bodyPr/>
          <a:lstStyle/>
          <a:p>
            <a:r>
              <a:rPr lang="ar-SA" dirty="0" smtClean="0"/>
              <a:t>الأ</a:t>
            </a:r>
            <a:endParaRPr lang="en-US" dirty="0"/>
          </a:p>
        </p:txBody>
      </p:sp>
      <p:sp>
        <p:nvSpPr>
          <p:cNvPr id="3" name="Flowchart: Decision 2"/>
          <p:cNvSpPr/>
          <p:nvPr/>
        </p:nvSpPr>
        <p:spPr>
          <a:xfrm flipH="1">
            <a:off x="990600" y="1219200"/>
            <a:ext cx="7086600" cy="4572000"/>
          </a:xfrm>
          <a:prstGeom prst="flowChartDecision">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ar-SA" sz="3200" dirty="0" smtClean="0"/>
              <a:t>الأمثلية المقيدة والأمثلية الغير مقيدة</a:t>
            </a:r>
          </a:p>
          <a:p>
            <a:pPr algn="ctr"/>
            <a:r>
              <a:rPr lang="ar-SA" sz="3200" dirty="0" smtClean="0"/>
              <a:t>(1)</a:t>
            </a:r>
            <a:endParaRPr lang="en-US" sz="3200" dirty="0"/>
          </a:p>
        </p:txBody>
      </p:sp>
    </p:spTree>
    <p:extLst>
      <p:ext uri="{BB962C8B-B14F-4D97-AF65-F5344CB8AC3E}">
        <p14:creationId xmlns:p14="http://schemas.microsoft.com/office/powerpoint/2010/main" val="193830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686800" cy="6324600"/>
          </a:xfrm>
        </p:spPr>
        <p:style>
          <a:lnRef idx="1">
            <a:schemeClr val="accent1"/>
          </a:lnRef>
          <a:fillRef idx="2">
            <a:schemeClr val="accent1"/>
          </a:fillRef>
          <a:effectRef idx="1">
            <a:schemeClr val="accent1"/>
          </a:effectRef>
          <a:fontRef idx="minor">
            <a:schemeClr val="dk1"/>
          </a:fontRef>
        </p:style>
        <p:txBody>
          <a:bodyPr/>
          <a:lstStyle/>
          <a:p>
            <a:pPr marL="0" indent="0" algn="r">
              <a:buNone/>
            </a:pPr>
            <a:endParaRPr lang="ar-SA" sz="2800" dirty="0" smtClean="0"/>
          </a:p>
          <a:p>
            <a:pPr marL="0" indent="0" algn="r">
              <a:buNone/>
            </a:pPr>
            <a:r>
              <a:rPr lang="ar-SA" sz="2800" dirty="0" smtClean="0"/>
              <a:t>الأمثلية المقيدة والأمثلية غير المقيدة :</a:t>
            </a:r>
          </a:p>
          <a:p>
            <a:pPr marL="0" indent="0" algn="r">
              <a:buNone/>
            </a:pPr>
            <a:r>
              <a:rPr lang="ar-SA" sz="2400" dirty="0" smtClean="0"/>
              <a:t>إتخاذ القرار الإداري الفعال هو عملية الوصول بكفاءة الى أفضل الحلول الممكنة للمشكلة المعطاة . وعملية الوصول الى أمثل قرار أو أفضل حل للمشكلة تسمى الأمثلية الإقتصادية</a:t>
            </a:r>
          </a:p>
          <a:p>
            <a:pPr marL="0" indent="0" algn="r">
              <a:buNone/>
            </a:pPr>
            <a:r>
              <a:rPr lang="ar-SA" sz="2400" dirty="0" smtClean="0"/>
              <a:t>الشكل البسيط للأمثلية هي الأمثلية غير المقيدة وفي هذه الحالة لا توجد قيود مفروضة  في إختيار الحل الأمثل أو إتخاذ القرار الأفضل </a:t>
            </a:r>
          </a:p>
          <a:p>
            <a:pPr marL="0" indent="0" algn="r">
              <a:buNone/>
            </a:pPr>
            <a:r>
              <a:rPr lang="ar-SA" sz="2400" dirty="0" smtClean="0"/>
              <a:t>وحساب التفاضل يستخدم لتحليل مثل هذا النوع من المشاكل .</a:t>
            </a:r>
          </a:p>
          <a:p>
            <a:pPr marL="0" indent="0" algn="r">
              <a:buNone/>
            </a:pPr>
            <a:endParaRPr lang="ar-SA" sz="2400" dirty="0"/>
          </a:p>
          <a:p>
            <a:pPr marL="0" indent="0" algn="r">
              <a:buNone/>
            </a:pPr>
            <a:r>
              <a:rPr lang="ar-SA" sz="2800" dirty="0" smtClean="0"/>
              <a:t>طرق تمثيل العلاقات الإقتصادية :</a:t>
            </a:r>
          </a:p>
          <a:p>
            <a:pPr marL="0" indent="0" algn="r">
              <a:buNone/>
            </a:pPr>
            <a:r>
              <a:rPr lang="ar-SA" sz="2400" dirty="0" smtClean="0"/>
              <a:t>1/ المعادلات الرياضية .</a:t>
            </a:r>
          </a:p>
          <a:p>
            <a:pPr marL="0" indent="0" algn="r">
              <a:buNone/>
            </a:pPr>
            <a:r>
              <a:rPr lang="ar-SA" sz="2400" dirty="0" smtClean="0"/>
              <a:t>2/ الجداول والرسومات البيانية .</a:t>
            </a:r>
          </a:p>
          <a:p>
            <a:pPr marL="0" indent="0" algn="r">
              <a:buNone/>
            </a:pPr>
            <a:r>
              <a:rPr lang="ar-SA" sz="2400" dirty="0" smtClean="0"/>
              <a:t>قد يكفي الجدول أو الرسم البياني لتمشيل العلاقات الإقتصادية البسيطة أما العلاقات المتعقدة فالأفضل تمثيلها بالمعادلات الرياضية . </a:t>
            </a:r>
            <a:endParaRPr lang="en-US" sz="2400" dirty="0"/>
          </a:p>
        </p:txBody>
      </p:sp>
    </p:spTree>
    <p:extLst>
      <p:ext uri="{BB962C8B-B14F-4D97-AF65-F5344CB8AC3E}">
        <p14:creationId xmlns:p14="http://schemas.microsoft.com/office/powerpoint/2010/main" val="4111858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style>
          <a:lnRef idx="1">
            <a:schemeClr val="accent1"/>
          </a:lnRef>
          <a:fillRef idx="2">
            <a:schemeClr val="accent1"/>
          </a:fillRef>
          <a:effectRef idx="1">
            <a:schemeClr val="accent1"/>
          </a:effectRef>
          <a:fontRef idx="minor">
            <a:schemeClr val="dk1"/>
          </a:fontRef>
        </p:style>
        <p:txBody>
          <a:bodyPr/>
          <a:lstStyle/>
          <a:p>
            <a:pPr marL="0" indent="0" algn="r">
              <a:buNone/>
            </a:pPr>
            <a:endParaRPr lang="ar-SA" sz="2800" dirty="0" smtClean="0"/>
          </a:p>
          <a:p>
            <a:pPr marL="0" indent="0" algn="r">
              <a:buNone/>
            </a:pPr>
            <a:r>
              <a:rPr lang="ar-SA" sz="2800" dirty="0" smtClean="0"/>
              <a:t> مثلا : </a:t>
            </a:r>
            <a:r>
              <a:rPr lang="ar-SA" sz="2400" dirty="0" smtClean="0"/>
              <a:t>لتمثيل العلاقة بين الإنتاج </a:t>
            </a:r>
            <a:r>
              <a:rPr lang="ar-SA" sz="2400" dirty="0"/>
              <a:t> </a:t>
            </a:r>
            <a:r>
              <a:rPr lang="ar-SA" sz="2400" dirty="0" smtClean="0"/>
              <a:t>  والإيراد الكلي </a:t>
            </a:r>
            <a:r>
              <a:rPr lang="ar-SA" sz="2400" dirty="0"/>
              <a:t> </a:t>
            </a:r>
            <a:r>
              <a:rPr lang="ar-SA" sz="2400" dirty="0" smtClean="0"/>
              <a:t>     بإستخدام المعادلات       </a:t>
            </a:r>
          </a:p>
          <a:p>
            <a:pPr marL="0" indent="0" algn="r">
              <a:buNone/>
            </a:pPr>
            <a:r>
              <a:rPr lang="ar-SA" sz="2400" dirty="0" smtClean="0"/>
              <a:t>الرياضية فإننا نستخدم الأتي : </a:t>
            </a:r>
          </a:p>
          <a:p>
            <a:pPr marL="0" indent="0" algn="r">
              <a:buNone/>
            </a:pPr>
            <a:endParaRPr lang="ar-SA" sz="2400" dirty="0" smtClean="0"/>
          </a:p>
          <a:p>
            <a:pPr marL="0" indent="0" algn="r">
              <a:buNone/>
            </a:pPr>
            <a:r>
              <a:rPr lang="ar-SA" sz="2400" dirty="0" smtClean="0"/>
              <a:t>                   </a:t>
            </a:r>
            <a:r>
              <a:rPr lang="en-US" sz="2400" dirty="0" smtClean="0"/>
              <a:t>TR = F (Q)                            </a:t>
            </a:r>
            <a:r>
              <a:rPr lang="ar-SA" sz="2400" dirty="0" smtClean="0"/>
              <a:t>  </a:t>
            </a:r>
          </a:p>
          <a:p>
            <a:pPr marL="0" indent="0" algn="r">
              <a:buNone/>
            </a:pPr>
            <a:endParaRPr lang="ar-SA" sz="2400" dirty="0" smtClean="0"/>
          </a:p>
          <a:p>
            <a:pPr marL="0" indent="0" algn="r">
              <a:buNone/>
            </a:pPr>
            <a:r>
              <a:rPr lang="ar-SA" sz="2400" dirty="0" smtClean="0"/>
              <a:t>هذه العلاقة توضح أن الإيراد الكلي دالة في الإنتاج .المعادلة اعلاه لا تحدد شكلا معينا للعلاقة بين المتغيرات فهي تقتصر على تثبيت وجود علاقة التمثيل الدقيق لهذه العلاقة يمكن توضيحة كلأتي :</a:t>
            </a:r>
          </a:p>
          <a:p>
            <a:pPr marL="0" indent="0" algn="ctr">
              <a:buNone/>
            </a:pPr>
            <a:r>
              <a:rPr lang="en-US" sz="2400" dirty="0" smtClean="0"/>
              <a:t>TR = P . Q</a:t>
            </a:r>
            <a:endParaRPr lang="ar-SA" sz="2400" dirty="0" smtClean="0"/>
          </a:p>
          <a:p>
            <a:pPr marL="0" indent="0" algn="r">
              <a:buNone/>
            </a:pPr>
            <a:r>
              <a:rPr lang="ar-SA" sz="2400" dirty="0" smtClean="0"/>
              <a:t>حيث :</a:t>
            </a:r>
          </a:p>
          <a:p>
            <a:pPr marL="0" indent="0" algn="r">
              <a:buNone/>
            </a:pPr>
            <a:r>
              <a:rPr lang="en-US" sz="2400" dirty="0" smtClean="0"/>
              <a:t>P =</a:t>
            </a:r>
            <a:r>
              <a:rPr lang="ar-SA" sz="2400" dirty="0" smtClean="0"/>
              <a:t>السعر </a:t>
            </a:r>
          </a:p>
          <a:p>
            <a:pPr marL="0" indent="0" algn="r">
              <a:buNone/>
            </a:pPr>
            <a:r>
              <a:rPr lang="en-US" sz="2400" dirty="0" smtClean="0"/>
              <a:t>Q = </a:t>
            </a:r>
            <a:r>
              <a:rPr lang="ar-SA" sz="2400" dirty="0" smtClean="0"/>
              <a:t>الكمية </a:t>
            </a:r>
            <a:endParaRPr lang="ar-SA" sz="2800" dirty="0" smtClean="0"/>
          </a:p>
        </p:txBody>
      </p:sp>
      <p:sp>
        <p:nvSpPr>
          <p:cNvPr id="6" name="TextBox 5"/>
          <p:cNvSpPr txBox="1"/>
          <p:nvPr/>
        </p:nvSpPr>
        <p:spPr>
          <a:xfrm>
            <a:off x="5029200" y="990600"/>
            <a:ext cx="357790" cy="400110"/>
          </a:xfrm>
          <a:prstGeom prst="rect">
            <a:avLst/>
          </a:prstGeom>
          <a:noFill/>
        </p:spPr>
        <p:txBody>
          <a:bodyPr wrap="none" rtlCol="0">
            <a:spAutoFit/>
          </a:bodyPr>
          <a:lstStyle/>
          <a:p>
            <a:r>
              <a:rPr lang="en-US" sz="2000" dirty="0" smtClean="0"/>
              <a:t>Q</a:t>
            </a:r>
            <a:endParaRPr lang="en-US" sz="2000" dirty="0"/>
          </a:p>
        </p:txBody>
      </p:sp>
      <p:sp>
        <p:nvSpPr>
          <p:cNvPr id="8" name="TextBox 7"/>
          <p:cNvSpPr txBox="1"/>
          <p:nvPr/>
        </p:nvSpPr>
        <p:spPr>
          <a:xfrm>
            <a:off x="3200400" y="990600"/>
            <a:ext cx="449162" cy="400110"/>
          </a:xfrm>
          <a:prstGeom prst="rect">
            <a:avLst/>
          </a:prstGeom>
          <a:noFill/>
        </p:spPr>
        <p:txBody>
          <a:bodyPr wrap="none" rtlCol="0">
            <a:spAutoFit/>
          </a:bodyPr>
          <a:lstStyle/>
          <a:p>
            <a:r>
              <a:rPr lang="en-US" sz="2000" dirty="0" smtClean="0"/>
              <a:t>TR</a:t>
            </a:r>
            <a:endParaRPr lang="en-US" sz="2000" dirty="0"/>
          </a:p>
        </p:txBody>
      </p:sp>
    </p:spTree>
    <p:extLst>
      <p:ext uri="{BB962C8B-B14F-4D97-AF65-F5344CB8AC3E}">
        <p14:creationId xmlns:p14="http://schemas.microsoft.com/office/powerpoint/2010/main" val="22340165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1"/>
            <a:ext cx="8229600" cy="5029200"/>
          </a:xfrm>
        </p:spPr>
        <p:style>
          <a:lnRef idx="1">
            <a:schemeClr val="accent1"/>
          </a:lnRef>
          <a:fillRef idx="2">
            <a:schemeClr val="accent1"/>
          </a:fillRef>
          <a:effectRef idx="1">
            <a:schemeClr val="accent1"/>
          </a:effectRef>
          <a:fontRef idx="minor">
            <a:schemeClr val="dk1"/>
          </a:fontRef>
        </p:style>
        <p:txBody>
          <a:bodyPr>
            <a:normAutofit/>
          </a:bodyPr>
          <a:lstStyle/>
          <a:p>
            <a:pPr marL="0" indent="0" algn="r">
              <a:buNone/>
            </a:pPr>
            <a:endParaRPr lang="ar-SA" sz="2800" dirty="0"/>
          </a:p>
          <a:p>
            <a:pPr marL="0" indent="0" algn="r">
              <a:buNone/>
            </a:pPr>
            <a:r>
              <a:rPr lang="ar-SA" sz="2800" dirty="0" smtClean="0"/>
              <a:t>العلاقة الكلية والمتوسطة والحدية :</a:t>
            </a:r>
          </a:p>
          <a:p>
            <a:pPr marL="0" indent="0" algn="r">
              <a:buNone/>
            </a:pPr>
            <a:r>
              <a:rPr lang="ar-SA" sz="2400" dirty="0" smtClean="0"/>
              <a:t>العلاقات الكلية والمتوسطه والحدية مهمة في تحليل الأمثلية الإقتصادية حيث أنها  االمحدد الرئيسي للأمثلية حيث ان القيمة الحدية السالبة تعني ان القيمة الكلية متناقصة اما القيمة الحدية الموجبة فتعني ان القيمة الكلية متزايدة . اما تعظيم أي معادلة يحدث  عندما تساوي القيمة الحدية الصفر . يمكن تعريف مصطلح حدي على أنه التغير في المتغير التابع في معادلة ما نتيجة للتغير في المتغير المستقل بوحدة واحدة .</a:t>
            </a:r>
          </a:p>
          <a:p>
            <a:pPr marL="0" indent="0" algn="r">
              <a:buNone/>
            </a:pPr>
            <a:endParaRPr lang="ar-SA" sz="2400" dirty="0"/>
          </a:p>
          <a:p>
            <a:pPr marL="0" indent="0" algn="r">
              <a:buNone/>
            </a:pPr>
            <a:r>
              <a:rPr lang="ar-SA" sz="2800" dirty="0" smtClean="0"/>
              <a:t>أولا : تمثيل العلاقات الإقتصادية من خلال الجدول </a:t>
            </a:r>
          </a:p>
          <a:p>
            <a:pPr marL="0" indent="0" algn="r">
              <a:buNone/>
            </a:pPr>
            <a:r>
              <a:rPr lang="ar-SA" sz="2400" dirty="0" smtClean="0"/>
              <a:t>لتوضيح العلاقة بين القيم الكلية والحدية نفترض أن لدينا معلومات عن دالة ربح فرضية ممثلة في الجدول التالي : </a:t>
            </a:r>
            <a:endParaRPr lang="en-US" sz="2400" dirty="0"/>
          </a:p>
        </p:txBody>
      </p:sp>
    </p:spTree>
    <p:extLst>
      <p:ext uri="{BB962C8B-B14F-4D97-AF65-F5344CB8AC3E}">
        <p14:creationId xmlns:p14="http://schemas.microsoft.com/office/powerpoint/2010/main" val="3397560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137195045"/>
              </p:ext>
            </p:extLst>
          </p:nvPr>
        </p:nvGraphicFramePr>
        <p:xfrm>
          <a:off x="609600" y="1600200"/>
          <a:ext cx="8229600" cy="3657600"/>
        </p:xfrm>
        <a:graphic>
          <a:graphicData uri="http://schemas.openxmlformats.org/drawingml/2006/table">
            <a:tbl>
              <a:tblPr firstRow="1" bandRow="1">
                <a:tableStyleId>{5C22544A-7EE6-4342-B048-85BDC9FD1C3A}</a:tableStyleId>
              </a:tblPr>
              <a:tblGrid>
                <a:gridCol w="2057400"/>
                <a:gridCol w="2057400"/>
                <a:gridCol w="2057400"/>
                <a:gridCol w="2057400"/>
              </a:tblGrid>
              <a:tr h="287020">
                <a:tc>
                  <a:txBody>
                    <a:bodyPr/>
                    <a:lstStyle/>
                    <a:p>
                      <a:r>
                        <a:rPr lang="en-US" dirty="0" smtClean="0"/>
                        <a:t>Units</a:t>
                      </a:r>
                      <a:r>
                        <a:rPr lang="en-US" baseline="0" dirty="0" smtClean="0"/>
                        <a:t> of Out put</a:t>
                      </a:r>
                      <a:endParaRPr lang="en-US" dirty="0"/>
                    </a:p>
                  </a:txBody>
                  <a:tcPr/>
                </a:tc>
                <a:tc>
                  <a:txBody>
                    <a:bodyPr/>
                    <a:lstStyle/>
                    <a:p>
                      <a:r>
                        <a:rPr lang="en-US" dirty="0" smtClean="0"/>
                        <a:t>Total Profits</a:t>
                      </a:r>
                      <a:endParaRPr lang="en-US" dirty="0"/>
                    </a:p>
                  </a:txBody>
                  <a:tcPr/>
                </a:tc>
                <a:tc>
                  <a:txBody>
                    <a:bodyPr/>
                    <a:lstStyle/>
                    <a:p>
                      <a:r>
                        <a:rPr lang="en-US" dirty="0" smtClean="0"/>
                        <a:t>Marginal Profits</a:t>
                      </a:r>
                      <a:endParaRPr lang="en-US" dirty="0"/>
                    </a:p>
                  </a:txBody>
                  <a:tcPr/>
                </a:tc>
                <a:tc>
                  <a:txBody>
                    <a:bodyPr/>
                    <a:lstStyle/>
                    <a:p>
                      <a:r>
                        <a:rPr lang="en-US" dirty="0" smtClean="0"/>
                        <a:t>Average Profits</a:t>
                      </a:r>
                      <a:r>
                        <a:rPr lang="en-US" baseline="0" dirty="0" smtClean="0"/>
                        <a:t> </a:t>
                      </a:r>
                      <a:endParaRPr lang="en-US" dirty="0"/>
                    </a:p>
                  </a:txBody>
                  <a:tcPr/>
                </a:tc>
              </a:tr>
              <a:tr h="287020">
                <a:tc>
                  <a:txBody>
                    <a:bodyPr/>
                    <a:lstStyle/>
                    <a:p>
                      <a:pPr algn="ctr"/>
                      <a:r>
                        <a:rPr lang="en-US" dirty="0" smtClean="0"/>
                        <a:t>0</a:t>
                      </a:r>
                      <a:endParaRPr lang="en-US" dirty="0"/>
                    </a:p>
                  </a:txBody>
                  <a:tcPr/>
                </a:tc>
                <a:tc>
                  <a:txBody>
                    <a:bodyPr/>
                    <a:lstStyle/>
                    <a:p>
                      <a:pPr algn="ctr"/>
                      <a:r>
                        <a:rPr lang="en-US" dirty="0" smtClean="0"/>
                        <a:t>0</a:t>
                      </a:r>
                      <a:endParaRPr lang="en-US" dirty="0"/>
                    </a:p>
                  </a:txBody>
                  <a:tcPr/>
                </a:tc>
                <a:tc>
                  <a:txBody>
                    <a:bodyPr/>
                    <a:lstStyle/>
                    <a:p>
                      <a:pPr algn="ctr"/>
                      <a:r>
                        <a:rPr lang="en-US" dirty="0" smtClean="0"/>
                        <a:t>0</a:t>
                      </a:r>
                      <a:endParaRPr lang="en-US" dirty="0"/>
                    </a:p>
                  </a:txBody>
                  <a:tcPr/>
                </a:tc>
                <a:tc>
                  <a:txBody>
                    <a:bodyPr/>
                    <a:lstStyle/>
                    <a:p>
                      <a:pPr algn="ctr"/>
                      <a:r>
                        <a:rPr lang="en-US" dirty="0" smtClean="0"/>
                        <a:t>-</a:t>
                      </a:r>
                      <a:endParaRPr lang="en-US" dirty="0"/>
                    </a:p>
                  </a:txBody>
                  <a:tcPr/>
                </a:tc>
              </a:tr>
              <a:tr h="287020">
                <a:tc>
                  <a:txBody>
                    <a:bodyPr/>
                    <a:lstStyle/>
                    <a:p>
                      <a:pPr algn="ctr"/>
                      <a:r>
                        <a:rPr lang="en-US" dirty="0" smtClean="0"/>
                        <a:t>1 </a:t>
                      </a:r>
                    </a:p>
                  </a:txBody>
                  <a:tcPr/>
                </a:tc>
                <a:tc>
                  <a:txBody>
                    <a:bodyPr/>
                    <a:lstStyle/>
                    <a:p>
                      <a:pPr algn="ctr"/>
                      <a:r>
                        <a:rPr lang="en-US" dirty="0" smtClean="0"/>
                        <a:t>19</a:t>
                      </a:r>
                      <a:endParaRPr lang="en-US" dirty="0"/>
                    </a:p>
                  </a:txBody>
                  <a:tcPr/>
                </a:tc>
                <a:tc>
                  <a:txBody>
                    <a:bodyPr/>
                    <a:lstStyle/>
                    <a:p>
                      <a:pPr algn="ctr"/>
                      <a:r>
                        <a:rPr lang="en-US" dirty="0" smtClean="0"/>
                        <a:t>19</a:t>
                      </a:r>
                      <a:endParaRPr lang="en-US" dirty="0"/>
                    </a:p>
                  </a:txBody>
                  <a:tcPr/>
                </a:tc>
                <a:tc>
                  <a:txBody>
                    <a:bodyPr/>
                    <a:lstStyle/>
                    <a:p>
                      <a:pPr algn="ctr"/>
                      <a:r>
                        <a:rPr lang="en-US" dirty="0" smtClean="0"/>
                        <a:t>19</a:t>
                      </a:r>
                      <a:endParaRPr lang="en-US" dirty="0"/>
                    </a:p>
                  </a:txBody>
                  <a:tcPr/>
                </a:tc>
              </a:tr>
              <a:tr h="287020">
                <a:tc>
                  <a:txBody>
                    <a:bodyPr/>
                    <a:lstStyle/>
                    <a:p>
                      <a:pPr algn="ctr"/>
                      <a:r>
                        <a:rPr lang="en-US" dirty="0" smtClean="0"/>
                        <a:t>2</a:t>
                      </a:r>
                      <a:endParaRPr lang="en-US" dirty="0"/>
                    </a:p>
                  </a:txBody>
                  <a:tcPr/>
                </a:tc>
                <a:tc>
                  <a:txBody>
                    <a:bodyPr/>
                    <a:lstStyle/>
                    <a:p>
                      <a:pPr algn="ctr"/>
                      <a:r>
                        <a:rPr lang="en-US" dirty="0" smtClean="0"/>
                        <a:t>52</a:t>
                      </a:r>
                      <a:endParaRPr lang="en-US" dirty="0"/>
                    </a:p>
                  </a:txBody>
                  <a:tcPr/>
                </a:tc>
                <a:tc>
                  <a:txBody>
                    <a:bodyPr/>
                    <a:lstStyle/>
                    <a:p>
                      <a:pPr algn="ctr"/>
                      <a:r>
                        <a:rPr lang="en-US" dirty="0" smtClean="0"/>
                        <a:t>33</a:t>
                      </a:r>
                      <a:endParaRPr lang="en-US" dirty="0"/>
                    </a:p>
                  </a:txBody>
                  <a:tcPr/>
                </a:tc>
                <a:tc>
                  <a:txBody>
                    <a:bodyPr/>
                    <a:lstStyle/>
                    <a:p>
                      <a:pPr algn="ctr"/>
                      <a:r>
                        <a:rPr lang="en-US" dirty="0" smtClean="0"/>
                        <a:t>26</a:t>
                      </a:r>
                      <a:endParaRPr lang="en-US" dirty="0"/>
                    </a:p>
                  </a:txBody>
                  <a:tcPr/>
                </a:tc>
              </a:tr>
              <a:tr h="287020">
                <a:tc>
                  <a:txBody>
                    <a:bodyPr/>
                    <a:lstStyle/>
                    <a:p>
                      <a:pPr algn="ctr"/>
                      <a:r>
                        <a:rPr lang="en-US" dirty="0" smtClean="0"/>
                        <a:t>3</a:t>
                      </a:r>
                      <a:endParaRPr lang="en-US" dirty="0"/>
                    </a:p>
                  </a:txBody>
                  <a:tcPr/>
                </a:tc>
                <a:tc>
                  <a:txBody>
                    <a:bodyPr/>
                    <a:lstStyle/>
                    <a:p>
                      <a:pPr algn="ctr"/>
                      <a:r>
                        <a:rPr lang="en-US" dirty="0" smtClean="0"/>
                        <a:t>93</a:t>
                      </a:r>
                      <a:endParaRPr lang="en-US" dirty="0"/>
                    </a:p>
                  </a:txBody>
                  <a:tcPr/>
                </a:tc>
                <a:tc>
                  <a:txBody>
                    <a:bodyPr/>
                    <a:lstStyle/>
                    <a:p>
                      <a:pPr algn="ctr"/>
                      <a:r>
                        <a:rPr lang="en-US" dirty="0" smtClean="0"/>
                        <a:t>41</a:t>
                      </a:r>
                      <a:endParaRPr lang="en-US" dirty="0"/>
                    </a:p>
                  </a:txBody>
                  <a:tcPr/>
                </a:tc>
                <a:tc>
                  <a:txBody>
                    <a:bodyPr/>
                    <a:lstStyle/>
                    <a:p>
                      <a:pPr algn="ctr"/>
                      <a:r>
                        <a:rPr lang="en-US" dirty="0" smtClean="0"/>
                        <a:t>31</a:t>
                      </a:r>
                      <a:endParaRPr lang="en-US" dirty="0"/>
                    </a:p>
                  </a:txBody>
                  <a:tcPr/>
                </a:tc>
              </a:tr>
              <a:tr h="287020">
                <a:tc>
                  <a:txBody>
                    <a:bodyPr/>
                    <a:lstStyle/>
                    <a:p>
                      <a:pPr algn="ctr"/>
                      <a:r>
                        <a:rPr lang="en-US" dirty="0" smtClean="0"/>
                        <a:t>4</a:t>
                      </a:r>
                      <a:endParaRPr lang="en-US" dirty="0"/>
                    </a:p>
                  </a:txBody>
                  <a:tcPr/>
                </a:tc>
                <a:tc>
                  <a:txBody>
                    <a:bodyPr/>
                    <a:lstStyle/>
                    <a:p>
                      <a:pPr algn="ctr"/>
                      <a:r>
                        <a:rPr lang="en-US" dirty="0" smtClean="0"/>
                        <a:t>136</a:t>
                      </a:r>
                      <a:endParaRPr lang="en-US" dirty="0"/>
                    </a:p>
                  </a:txBody>
                  <a:tcPr/>
                </a:tc>
                <a:tc>
                  <a:txBody>
                    <a:bodyPr/>
                    <a:lstStyle/>
                    <a:p>
                      <a:pPr algn="ctr"/>
                      <a:r>
                        <a:rPr lang="en-US" dirty="0" smtClean="0"/>
                        <a:t>43</a:t>
                      </a:r>
                      <a:endParaRPr lang="en-US" dirty="0"/>
                    </a:p>
                  </a:txBody>
                  <a:tcPr/>
                </a:tc>
                <a:tc>
                  <a:txBody>
                    <a:bodyPr/>
                    <a:lstStyle/>
                    <a:p>
                      <a:pPr algn="ctr"/>
                      <a:r>
                        <a:rPr lang="en-US" dirty="0" smtClean="0"/>
                        <a:t>34</a:t>
                      </a:r>
                      <a:endParaRPr lang="en-US" dirty="0"/>
                    </a:p>
                  </a:txBody>
                  <a:tcPr/>
                </a:tc>
              </a:tr>
              <a:tr h="287020">
                <a:tc>
                  <a:txBody>
                    <a:bodyPr/>
                    <a:lstStyle/>
                    <a:p>
                      <a:pPr algn="ctr"/>
                      <a:r>
                        <a:rPr lang="en-US" dirty="0" smtClean="0"/>
                        <a:t>5</a:t>
                      </a:r>
                      <a:endParaRPr lang="en-US" dirty="0"/>
                    </a:p>
                  </a:txBody>
                  <a:tcPr/>
                </a:tc>
                <a:tc>
                  <a:txBody>
                    <a:bodyPr/>
                    <a:lstStyle/>
                    <a:p>
                      <a:pPr algn="ctr"/>
                      <a:r>
                        <a:rPr lang="en-US" dirty="0" smtClean="0"/>
                        <a:t>175</a:t>
                      </a:r>
                      <a:endParaRPr lang="en-US" dirty="0"/>
                    </a:p>
                  </a:txBody>
                  <a:tcPr/>
                </a:tc>
                <a:tc>
                  <a:txBody>
                    <a:bodyPr/>
                    <a:lstStyle/>
                    <a:p>
                      <a:pPr algn="ctr"/>
                      <a:r>
                        <a:rPr lang="en-US" dirty="0" smtClean="0"/>
                        <a:t>39</a:t>
                      </a:r>
                      <a:endParaRPr lang="en-US" dirty="0"/>
                    </a:p>
                  </a:txBody>
                  <a:tcPr/>
                </a:tc>
                <a:tc>
                  <a:txBody>
                    <a:bodyPr/>
                    <a:lstStyle/>
                    <a:p>
                      <a:pPr algn="ctr"/>
                      <a:r>
                        <a:rPr lang="en-US" dirty="0" smtClean="0"/>
                        <a:t>35</a:t>
                      </a:r>
                      <a:endParaRPr lang="en-US" dirty="0"/>
                    </a:p>
                  </a:txBody>
                  <a:tcPr/>
                </a:tc>
              </a:tr>
              <a:tr h="287020">
                <a:tc>
                  <a:txBody>
                    <a:bodyPr/>
                    <a:lstStyle/>
                    <a:p>
                      <a:pPr algn="ctr"/>
                      <a:r>
                        <a:rPr lang="en-US" dirty="0" smtClean="0"/>
                        <a:t>6</a:t>
                      </a:r>
                      <a:endParaRPr lang="en-US" dirty="0"/>
                    </a:p>
                  </a:txBody>
                  <a:tcPr/>
                </a:tc>
                <a:tc>
                  <a:txBody>
                    <a:bodyPr/>
                    <a:lstStyle/>
                    <a:p>
                      <a:pPr algn="ctr"/>
                      <a:r>
                        <a:rPr lang="en-US" dirty="0" smtClean="0"/>
                        <a:t>210</a:t>
                      </a:r>
                      <a:endParaRPr lang="en-US" dirty="0"/>
                    </a:p>
                  </a:txBody>
                  <a:tcPr/>
                </a:tc>
                <a:tc>
                  <a:txBody>
                    <a:bodyPr/>
                    <a:lstStyle/>
                    <a:p>
                      <a:pPr algn="ctr"/>
                      <a:r>
                        <a:rPr lang="en-US" dirty="0" smtClean="0"/>
                        <a:t>35</a:t>
                      </a:r>
                      <a:endParaRPr lang="en-US" dirty="0"/>
                    </a:p>
                  </a:txBody>
                  <a:tcPr/>
                </a:tc>
                <a:tc>
                  <a:txBody>
                    <a:bodyPr/>
                    <a:lstStyle/>
                    <a:p>
                      <a:pPr algn="ctr"/>
                      <a:r>
                        <a:rPr lang="en-US" dirty="0" smtClean="0"/>
                        <a:t>35</a:t>
                      </a:r>
                      <a:endParaRPr lang="en-US" dirty="0"/>
                    </a:p>
                  </a:txBody>
                  <a:tcPr/>
                </a:tc>
              </a:tr>
              <a:tr h="287020">
                <a:tc>
                  <a:txBody>
                    <a:bodyPr/>
                    <a:lstStyle/>
                    <a:p>
                      <a:pPr algn="ctr"/>
                      <a:r>
                        <a:rPr lang="en-US" dirty="0" smtClean="0"/>
                        <a:t>7</a:t>
                      </a:r>
                      <a:endParaRPr lang="en-US" dirty="0"/>
                    </a:p>
                  </a:txBody>
                  <a:tcPr/>
                </a:tc>
                <a:tc>
                  <a:txBody>
                    <a:bodyPr/>
                    <a:lstStyle/>
                    <a:p>
                      <a:pPr algn="ctr"/>
                      <a:r>
                        <a:rPr lang="en-US" dirty="0" smtClean="0"/>
                        <a:t>217</a:t>
                      </a:r>
                      <a:endParaRPr lang="en-US" dirty="0"/>
                    </a:p>
                  </a:txBody>
                  <a:tcPr/>
                </a:tc>
                <a:tc>
                  <a:txBody>
                    <a:bodyPr/>
                    <a:lstStyle/>
                    <a:p>
                      <a:pPr algn="ctr"/>
                      <a:r>
                        <a:rPr lang="en-US" dirty="0" smtClean="0"/>
                        <a:t>7</a:t>
                      </a:r>
                      <a:endParaRPr lang="en-US" dirty="0"/>
                    </a:p>
                  </a:txBody>
                  <a:tcPr/>
                </a:tc>
                <a:tc>
                  <a:txBody>
                    <a:bodyPr/>
                    <a:lstStyle/>
                    <a:p>
                      <a:pPr algn="ctr"/>
                      <a:r>
                        <a:rPr lang="en-US" dirty="0" smtClean="0"/>
                        <a:t>31</a:t>
                      </a:r>
                      <a:endParaRPr lang="en-US" dirty="0"/>
                    </a:p>
                  </a:txBody>
                  <a:tcPr/>
                </a:tc>
              </a:tr>
              <a:tr h="287020">
                <a:tc>
                  <a:txBody>
                    <a:bodyPr/>
                    <a:lstStyle/>
                    <a:p>
                      <a:pPr algn="ctr"/>
                      <a:r>
                        <a:rPr lang="en-US" dirty="0" smtClean="0"/>
                        <a:t>8</a:t>
                      </a:r>
                      <a:endParaRPr lang="en-US" dirty="0"/>
                    </a:p>
                  </a:txBody>
                  <a:tcPr/>
                </a:tc>
                <a:tc>
                  <a:txBody>
                    <a:bodyPr/>
                    <a:lstStyle/>
                    <a:p>
                      <a:pPr algn="ctr"/>
                      <a:r>
                        <a:rPr lang="en-US" dirty="0" smtClean="0"/>
                        <a:t>208</a:t>
                      </a:r>
                      <a:endParaRPr lang="en-US" dirty="0"/>
                    </a:p>
                  </a:txBody>
                  <a:tcPr/>
                </a:tc>
                <a:tc>
                  <a:txBody>
                    <a:bodyPr/>
                    <a:lstStyle/>
                    <a:p>
                      <a:pPr algn="ctr"/>
                      <a:r>
                        <a:rPr lang="en-US" dirty="0" smtClean="0"/>
                        <a:t>-9</a:t>
                      </a:r>
                      <a:endParaRPr lang="en-US" dirty="0"/>
                    </a:p>
                  </a:txBody>
                  <a:tcPr/>
                </a:tc>
                <a:tc>
                  <a:txBody>
                    <a:bodyPr/>
                    <a:lstStyle/>
                    <a:p>
                      <a:pPr algn="ctr"/>
                      <a:r>
                        <a:rPr lang="en-US" dirty="0" smtClean="0"/>
                        <a:t>26</a:t>
                      </a:r>
                      <a:endParaRPr lang="en-US" dirty="0"/>
                    </a:p>
                  </a:txBody>
                  <a:tcPr/>
                </a:tc>
              </a:tr>
            </a:tbl>
          </a:graphicData>
        </a:graphic>
      </p:graphicFrame>
    </p:spTree>
    <p:extLst>
      <p:ext uri="{BB962C8B-B14F-4D97-AF65-F5344CB8AC3E}">
        <p14:creationId xmlns:p14="http://schemas.microsoft.com/office/powerpoint/2010/main" val="1985740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181599"/>
          </a:xfrm>
        </p:spPr>
        <p:style>
          <a:lnRef idx="1">
            <a:schemeClr val="accent1"/>
          </a:lnRef>
          <a:fillRef idx="2">
            <a:schemeClr val="accent1"/>
          </a:fillRef>
          <a:effectRef idx="1">
            <a:schemeClr val="accent1"/>
          </a:effectRef>
          <a:fontRef idx="minor">
            <a:schemeClr val="dk1"/>
          </a:fontRef>
        </p:style>
        <p:txBody>
          <a:bodyPr>
            <a:normAutofit/>
          </a:bodyPr>
          <a:lstStyle/>
          <a:p>
            <a:pPr marL="0" indent="0" algn="r">
              <a:buNone/>
            </a:pPr>
            <a:endParaRPr lang="ar-SA" sz="2800" dirty="0" smtClean="0"/>
          </a:p>
          <a:p>
            <a:pPr marL="0" indent="0" algn="r">
              <a:buNone/>
            </a:pPr>
            <a:endParaRPr lang="ar-SA" sz="2800" dirty="0"/>
          </a:p>
          <a:p>
            <a:pPr marL="0" indent="0" algn="r">
              <a:buNone/>
            </a:pPr>
            <a:r>
              <a:rPr lang="ar-SA" sz="2800" dirty="0" smtClean="0"/>
              <a:t>العلاقة بين القيم الحدية والمتوسطة :</a:t>
            </a:r>
          </a:p>
          <a:p>
            <a:pPr marL="0" indent="0" algn="r">
              <a:buNone/>
            </a:pPr>
            <a:r>
              <a:rPr lang="ar-SA" sz="2400" dirty="0" smtClean="0"/>
              <a:t>تكمن اهمية العلاقة بين القيم الحدية والمتوسطة في أن الزيادة في القيم المتوسطة تحدث عندما تكون القيم الحدية أكبر من القيم المتوسطة هذا يعني أن الربح المتوسط متزايد .</a:t>
            </a:r>
          </a:p>
          <a:p>
            <a:pPr marL="0" indent="0" algn="r">
              <a:buNone/>
            </a:pPr>
            <a:r>
              <a:rPr lang="ar-SA" sz="2800" dirty="0" smtClean="0"/>
              <a:t>العلاقة بين الربح الكلي والربح الحدي :</a:t>
            </a:r>
          </a:p>
          <a:p>
            <a:pPr marL="0" indent="0" algn="r">
              <a:buNone/>
            </a:pPr>
            <a:r>
              <a:rPr lang="ar-SA" sz="2400" dirty="0" smtClean="0"/>
              <a:t>الربح الحدي مرتبط بيانيا بالربح الكلي حيث يساوي الربح الحدي ميل منحنى الكلى على أي نقطة .</a:t>
            </a:r>
            <a:endParaRPr lang="en-US" sz="2400" dirty="0"/>
          </a:p>
        </p:txBody>
      </p:sp>
    </p:spTree>
    <p:extLst>
      <p:ext uri="{BB962C8B-B14F-4D97-AF65-F5344CB8AC3E}">
        <p14:creationId xmlns:p14="http://schemas.microsoft.com/office/powerpoint/2010/main" val="30985854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553200"/>
          </a:xfrm>
        </p:spPr>
        <p:style>
          <a:lnRef idx="1">
            <a:schemeClr val="accent1"/>
          </a:lnRef>
          <a:fillRef idx="2">
            <a:schemeClr val="accent1"/>
          </a:fillRef>
          <a:effectRef idx="1">
            <a:schemeClr val="accent1"/>
          </a:effectRef>
          <a:fontRef idx="minor">
            <a:schemeClr val="dk1"/>
          </a:fontRef>
        </p:style>
        <p:txBody>
          <a:bodyPr>
            <a:normAutofit/>
          </a:bodyPr>
          <a:lstStyle/>
          <a:p>
            <a:pPr marL="0" indent="0" algn="r">
              <a:buNone/>
            </a:pPr>
            <a:r>
              <a:rPr lang="ar-SA" sz="2400" dirty="0" smtClean="0"/>
              <a:t>ثانيا : التمثيل البياني للعلاقات الكلية </a:t>
            </a:r>
          </a:p>
          <a:p>
            <a:pPr marL="0" indent="0" algn="r">
              <a:buNone/>
            </a:pPr>
            <a:r>
              <a:rPr lang="ar-SA" sz="2400" dirty="0"/>
              <a:t> </a:t>
            </a:r>
            <a:r>
              <a:rPr lang="ar-SA" sz="2400" dirty="0" smtClean="0"/>
              <a:t>           الحدية والمتوسطة </a:t>
            </a:r>
          </a:p>
          <a:p>
            <a:pPr marL="0" indent="0" algn="r">
              <a:buNone/>
            </a:pPr>
            <a:endParaRPr lang="en-US" sz="2400" dirty="0"/>
          </a:p>
        </p:txBody>
      </p:sp>
      <p:cxnSp>
        <p:nvCxnSpPr>
          <p:cNvPr id="7" name="Straight Arrow Connector 6"/>
          <p:cNvCxnSpPr/>
          <p:nvPr/>
        </p:nvCxnSpPr>
        <p:spPr>
          <a:xfrm flipH="1" flipV="1">
            <a:off x="1146410" y="3766782"/>
            <a:ext cx="45493" cy="26340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1191903" y="6383445"/>
            <a:ext cx="3380097" cy="173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1146410" y="685800"/>
            <a:ext cx="22746" cy="2743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1146410" y="3352800"/>
            <a:ext cx="327319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Freeform 18"/>
          <p:cNvSpPr/>
          <p:nvPr/>
        </p:nvSpPr>
        <p:spPr>
          <a:xfrm>
            <a:off x="1146412" y="772312"/>
            <a:ext cx="3275463" cy="2639628"/>
          </a:xfrm>
          <a:custGeom>
            <a:avLst/>
            <a:gdLst>
              <a:gd name="connsiteX0" fmla="*/ 0 w 3275463"/>
              <a:gd name="connsiteY0" fmla="*/ 2639628 h 2639628"/>
              <a:gd name="connsiteX1" fmla="*/ 1528549 w 3275463"/>
              <a:gd name="connsiteY1" fmla="*/ 5610 h 2639628"/>
              <a:gd name="connsiteX2" fmla="*/ 3275463 w 3275463"/>
              <a:gd name="connsiteY2" fmla="*/ 1889001 h 2639628"/>
              <a:gd name="connsiteX3" fmla="*/ 3275463 w 3275463"/>
              <a:gd name="connsiteY3" fmla="*/ 1889001 h 2639628"/>
            </a:gdLst>
            <a:ahLst/>
            <a:cxnLst>
              <a:cxn ang="0">
                <a:pos x="connsiteX0" y="connsiteY0"/>
              </a:cxn>
              <a:cxn ang="0">
                <a:pos x="connsiteX1" y="connsiteY1"/>
              </a:cxn>
              <a:cxn ang="0">
                <a:pos x="connsiteX2" y="connsiteY2"/>
              </a:cxn>
              <a:cxn ang="0">
                <a:pos x="connsiteX3" y="connsiteY3"/>
              </a:cxn>
            </a:cxnLst>
            <a:rect l="l" t="t" r="r" b="b"/>
            <a:pathLst>
              <a:path w="3275463" h="2639628">
                <a:moveTo>
                  <a:pt x="0" y="2639628"/>
                </a:moveTo>
                <a:cubicBezTo>
                  <a:pt x="491319" y="1385171"/>
                  <a:pt x="982639" y="130714"/>
                  <a:pt x="1528549" y="5610"/>
                </a:cubicBezTo>
                <a:cubicBezTo>
                  <a:pt x="2074459" y="-119494"/>
                  <a:pt x="3275463" y="1889001"/>
                  <a:pt x="3275463" y="1889001"/>
                </a:cubicBezTo>
                <a:lnTo>
                  <a:pt x="3275463" y="1889001"/>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1" name="Straight Connector 20"/>
          <p:cNvCxnSpPr/>
          <p:nvPr/>
        </p:nvCxnSpPr>
        <p:spPr>
          <a:xfrm>
            <a:off x="1828800" y="1752600"/>
            <a:ext cx="76200" cy="4648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19" idx="1"/>
          </p:cNvCxnSpPr>
          <p:nvPr/>
        </p:nvCxnSpPr>
        <p:spPr>
          <a:xfrm>
            <a:off x="2674961" y="777922"/>
            <a:ext cx="109182" cy="558477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429000" y="1295400"/>
            <a:ext cx="152400" cy="5067300"/>
          </a:xfrm>
          <a:prstGeom prst="line">
            <a:avLst/>
          </a:prstGeom>
        </p:spPr>
        <p:style>
          <a:lnRef idx="1">
            <a:schemeClr val="accent1"/>
          </a:lnRef>
          <a:fillRef idx="0">
            <a:schemeClr val="accent1"/>
          </a:fillRef>
          <a:effectRef idx="0">
            <a:schemeClr val="accent1"/>
          </a:effectRef>
          <a:fontRef idx="minor">
            <a:schemeClr val="tx1"/>
          </a:fontRef>
        </p:style>
      </p:cxnSp>
      <p:sp>
        <p:nvSpPr>
          <p:cNvPr id="26" name="Freeform 25"/>
          <p:cNvSpPr/>
          <p:nvPr/>
        </p:nvSpPr>
        <p:spPr>
          <a:xfrm>
            <a:off x="1214651" y="4229808"/>
            <a:ext cx="2538483" cy="2375708"/>
          </a:xfrm>
          <a:custGeom>
            <a:avLst/>
            <a:gdLst>
              <a:gd name="connsiteX0" fmla="*/ 0 w 2538483"/>
              <a:gd name="connsiteY0" fmla="*/ 2143696 h 2375708"/>
              <a:gd name="connsiteX1" fmla="*/ 641445 w 2538483"/>
              <a:gd name="connsiteY1" fmla="*/ 998 h 2375708"/>
              <a:gd name="connsiteX2" fmla="*/ 2538483 w 2538483"/>
              <a:gd name="connsiteY2" fmla="*/ 2375708 h 2375708"/>
              <a:gd name="connsiteX3" fmla="*/ 2538483 w 2538483"/>
              <a:gd name="connsiteY3" fmla="*/ 2375708 h 2375708"/>
            </a:gdLst>
            <a:ahLst/>
            <a:cxnLst>
              <a:cxn ang="0">
                <a:pos x="connsiteX0" y="connsiteY0"/>
              </a:cxn>
              <a:cxn ang="0">
                <a:pos x="connsiteX1" y="connsiteY1"/>
              </a:cxn>
              <a:cxn ang="0">
                <a:pos x="connsiteX2" y="connsiteY2"/>
              </a:cxn>
              <a:cxn ang="0">
                <a:pos x="connsiteX3" y="connsiteY3"/>
              </a:cxn>
            </a:cxnLst>
            <a:rect l="l" t="t" r="r" b="b"/>
            <a:pathLst>
              <a:path w="2538483" h="2375708">
                <a:moveTo>
                  <a:pt x="0" y="2143696"/>
                </a:moveTo>
                <a:cubicBezTo>
                  <a:pt x="109182" y="1053012"/>
                  <a:pt x="218365" y="-37671"/>
                  <a:pt x="641445" y="998"/>
                </a:cubicBezTo>
                <a:cubicBezTo>
                  <a:pt x="1064526" y="39667"/>
                  <a:pt x="2538483" y="2375708"/>
                  <a:pt x="2538483" y="2375708"/>
                </a:cubicBezTo>
                <a:lnTo>
                  <a:pt x="2538483" y="237570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Freeform 28"/>
          <p:cNvSpPr/>
          <p:nvPr/>
        </p:nvSpPr>
        <p:spPr>
          <a:xfrm>
            <a:off x="1214651" y="5042349"/>
            <a:ext cx="3357349" cy="1358451"/>
          </a:xfrm>
          <a:custGeom>
            <a:avLst/>
            <a:gdLst>
              <a:gd name="connsiteX0" fmla="*/ 0 w 3343701"/>
              <a:gd name="connsiteY0" fmla="*/ 1435196 h 1435196"/>
              <a:gd name="connsiteX1" fmla="*/ 1651379 w 3343701"/>
              <a:gd name="connsiteY1" fmla="*/ 29477 h 1435196"/>
              <a:gd name="connsiteX2" fmla="*/ 3343701 w 3343701"/>
              <a:gd name="connsiteY2" fmla="*/ 616331 h 1435196"/>
            </a:gdLst>
            <a:ahLst/>
            <a:cxnLst>
              <a:cxn ang="0">
                <a:pos x="connsiteX0" y="connsiteY0"/>
              </a:cxn>
              <a:cxn ang="0">
                <a:pos x="connsiteX1" y="connsiteY1"/>
              </a:cxn>
              <a:cxn ang="0">
                <a:pos x="connsiteX2" y="connsiteY2"/>
              </a:cxn>
            </a:cxnLst>
            <a:rect l="l" t="t" r="r" b="b"/>
            <a:pathLst>
              <a:path w="3343701" h="1435196">
                <a:moveTo>
                  <a:pt x="0" y="1435196"/>
                </a:moveTo>
                <a:cubicBezTo>
                  <a:pt x="547048" y="800575"/>
                  <a:pt x="1094096" y="165954"/>
                  <a:pt x="1651379" y="29477"/>
                </a:cubicBezTo>
                <a:cubicBezTo>
                  <a:pt x="2208663" y="-107001"/>
                  <a:pt x="2776182" y="254665"/>
                  <a:pt x="3343701" y="616331"/>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TextBox 29"/>
          <p:cNvSpPr txBox="1"/>
          <p:nvPr/>
        </p:nvSpPr>
        <p:spPr>
          <a:xfrm>
            <a:off x="1669942" y="1295400"/>
            <a:ext cx="317716" cy="369332"/>
          </a:xfrm>
          <a:prstGeom prst="rect">
            <a:avLst/>
          </a:prstGeom>
          <a:noFill/>
        </p:spPr>
        <p:txBody>
          <a:bodyPr wrap="none" rtlCol="0">
            <a:spAutoFit/>
          </a:bodyPr>
          <a:lstStyle/>
          <a:p>
            <a:r>
              <a:rPr lang="en-US" dirty="0" smtClean="0"/>
              <a:t>A</a:t>
            </a:r>
            <a:endParaRPr lang="en-US" dirty="0"/>
          </a:p>
        </p:txBody>
      </p:sp>
      <p:sp>
        <p:nvSpPr>
          <p:cNvPr id="31" name="TextBox 30"/>
          <p:cNvSpPr txBox="1"/>
          <p:nvPr/>
        </p:nvSpPr>
        <p:spPr>
          <a:xfrm>
            <a:off x="2572251" y="316468"/>
            <a:ext cx="211892" cy="369332"/>
          </a:xfrm>
          <a:prstGeom prst="rect">
            <a:avLst/>
          </a:prstGeom>
          <a:noFill/>
        </p:spPr>
        <p:txBody>
          <a:bodyPr wrap="square" rtlCol="0">
            <a:spAutoFit/>
          </a:bodyPr>
          <a:lstStyle/>
          <a:p>
            <a:r>
              <a:rPr lang="en-US" dirty="0" smtClean="0"/>
              <a:t>B</a:t>
            </a:r>
            <a:endParaRPr lang="en-US" dirty="0"/>
          </a:p>
        </p:txBody>
      </p:sp>
      <p:sp>
        <p:nvSpPr>
          <p:cNvPr id="32" name="TextBox 31"/>
          <p:cNvSpPr txBox="1"/>
          <p:nvPr/>
        </p:nvSpPr>
        <p:spPr>
          <a:xfrm>
            <a:off x="3274951" y="802833"/>
            <a:ext cx="308098" cy="369332"/>
          </a:xfrm>
          <a:prstGeom prst="rect">
            <a:avLst/>
          </a:prstGeom>
          <a:noFill/>
        </p:spPr>
        <p:txBody>
          <a:bodyPr wrap="none" rtlCol="0">
            <a:spAutoFit/>
          </a:bodyPr>
          <a:lstStyle/>
          <a:p>
            <a:r>
              <a:rPr lang="en-US" dirty="0" smtClean="0"/>
              <a:t>C</a:t>
            </a:r>
            <a:endParaRPr lang="en-US" dirty="0"/>
          </a:p>
        </p:txBody>
      </p:sp>
      <p:sp>
        <p:nvSpPr>
          <p:cNvPr id="33" name="TextBox 32"/>
          <p:cNvSpPr txBox="1"/>
          <p:nvPr/>
        </p:nvSpPr>
        <p:spPr>
          <a:xfrm>
            <a:off x="1676412" y="3381665"/>
            <a:ext cx="457176" cy="369332"/>
          </a:xfrm>
          <a:prstGeom prst="rect">
            <a:avLst/>
          </a:prstGeom>
          <a:noFill/>
        </p:spPr>
        <p:txBody>
          <a:bodyPr wrap="none" rtlCol="0">
            <a:spAutoFit/>
          </a:bodyPr>
          <a:lstStyle/>
          <a:p>
            <a:r>
              <a:rPr lang="en-US" dirty="0" smtClean="0"/>
              <a:t>Q1</a:t>
            </a:r>
            <a:endParaRPr lang="en-US" dirty="0"/>
          </a:p>
        </p:txBody>
      </p:sp>
      <p:sp>
        <p:nvSpPr>
          <p:cNvPr id="34" name="TextBox 33"/>
          <p:cNvSpPr txBox="1"/>
          <p:nvPr/>
        </p:nvSpPr>
        <p:spPr>
          <a:xfrm>
            <a:off x="2507424" y="3381665"/>
            <a:ext cx="457176" cy="369332"/>
          </a:xfrm>
          <a:prstGeom prst="rect">
            <a:avLst/>
          </a:prstGeom>
          <a:noFill/>
        </p:spPr>
        <p:txBody>
          <a:bodyPr wrap="none" rtlCol="0">
            <a:spAutoFit/>
          </a:bodyPr>
          <a:lstStyle/>
          <a:p>
            <a:r>
              <a:rPr lang="en-US" dirty="0" smtClean="0"/>
              <a:t>Q2</a:t>
            </a:r>
            <a:endParaRPr lang="en-US" dirty="0"/>
          </a:p>
        </p:txBody>
      </p:sp>
      <p:sp>
        <p:nvSpPr>
          <p:cNvPr id="35" name="TextBox 34"/>
          <p:cNvSpPr txBox="1"/>
          <p:nvPr/>
        </p:nvSpPr>
        <p:spPr>
          <a:xfrm>
            <a:off x="3295958" y="3381665"/>
            <a:ext cx="457176" cy="369332"/>
          </a:xfrm>
          <a:prstGeom prst="rect">
            <a:avLst/>
          </a:prstGeom>
          <a:noFill/>
        </p:spPr>
        <p:txBody>
          <a:bodyPr wrap="none" rtlCol="0">
            <a:spAutoFit/>
          </a:bodyPr>
          <a:lstStyle/>
          <a:p>
            <a:r>
              <a:rPr lang="en-US" dirty="0" smtClean="0"/>
              <a:t>Q3</a:t>
            </a:r>
            <a:endParaRPr lang="en-US" dirty="0"/>
          </a:p>
        </p:txBody>
      </p:sp>
      <p:sp>
        <p:nvSpPr>
          <p:cNvPr id="37" name="TextBox 36"/>
          <p:cNvSpPr txBox="1"/>
          <p:nvPr/>
        </p:nvSpPr>
        <p:spPr>
          <a:xfrm>
            <a:off x="1708042" y="3892034"/>
            <a:ext cx="434734" cy="369332"/>
          </a:xfrm>
          <a:prstGeom prst="rect">
            <a:avLst/>
          </a:prstGeom>
          <a:noFill/>
        </p:spPr>
        <p:txBody>
          <a:bodyPr wrap="none" rtlCol="0">
            <a:spAutoFit/>
          </a:bodyPr>
          <a:lstStyle/>
          <a:p>
            <a:r>
              <a:rPr lang="en-US" dirty="0" smtClean="0"/>
              <a:t>A1</a:t>
            </a:r>
            <a:endParaRPr lang="en-US" dirty="0"/>
          </a:p>
        </p:txBody>
      </p:sp>
      <p:sp>
        <p:nvSpPr>
          <p:cNvPr id="38" name="TextBox 37"/>
          <p:cNvSpPr txBox="1"/>
          <p:nvPr/>
        </p:nvSpPr>
        <p:spPr>
          <a:xfrm>
            <a:off x="2629293" y="4645504"/>
            <a:ext cx="426720" cy="369332"/>
          </a:xfrm>
          <a:prstGeom prst="rect">
            <a:avLst/>
          </a:prstGeom>
          <a:noFill/>
        </p:spPr>
        <p:txBody>
          <a:bodyPr wrap="none" rtlCol="0">
            <a:spAutoFit/>
          </a:bodyPr>
          <a:lstStyle/>
          <a:p>
            <a:r>
              <a:rPr lang="en-US" dirty="0" smtClean="0"/>
              <a:t>B1</a:t>
            </a:r>
            <a:endParaRPr lang="en-US" dirty="0"/>
          </a:p>
        </p:txBody>
      </p:sp>
      <p:sp>
        <p:nvSpPr>
          <p:cNvPr id="39" name="TextBox 38"/>
          <p:cNvSpPr txBox="1"/>
          <p:nvPr/>
        </p:nvSpPr>
        <p:spPr>
          <a:xfrm>
            <a:off x="3418878" y="4714459"/>
            <a:ext cx="425116" cy="369332"/>
          </a:xfrm>
          <a:prstGeom prst="rect">
            <a:avLst/>
          </a:prstGeom>
          <a:noFill/>
        </p:spPr>
        <p:txBody>
          <a:bodyPr wrap="none" rtlCol="0">
            <a:spAutoFit/>
          </a:bodyPr>
          <a:lstStyle/>
          <a:p>
            <a:r>
              <a:rPr lang="en-US" dirty="0" smtClean="0"/>
              <a:t>C1</a:t>
            </a:r>
            <a:endParaRPr lang="en-US" dirty="0"/>
          </a:p>
        </p:txBody>
      </p:sp>
      <p:sp>
        <p:nvSpPr>
          <p:cNvPr id="40" name="TextBox 39"/>
          <p:cNvSpPr txBox="1"/>
          <p:nvPr/>
        </p:nvSpPr>
        <p:spPr>
          <a:xfrm>
            <a:off x="1638312" y="6383445"/>
            <a:ext cx="457176" cy="369332"/>
          </a:xfrm>
          <a:prstGeom prst="rect">
            <a:avLst/>
          </a:prstGeom>
          <a:noFill/>
        </p:spPr>
        <p:txBody>
          <a:bodyPr wrap="none" rtlCol="0">
            <a:spAutoFit/>
          </a:bodyPr>
          <a:lstStyle/>
          <a:p>
            <a:r>
              <a:rPr lang="en-US" dirty="0" smtClean="0"/>
              <a:t>Q1</a:t>
            </a:r>
            <a:endParaRPr lang="en-US" dirty="0"/>
          </a:p>
        </p:txBody>
      </p:sp>
      <p:sp>
        <p:nvSpPr>
          <p:cNvPr id="41" name="TextBox 40"/>
          <p:cNvSpPr txBox="1"/>
          <p:nvPr/>
        </p:nvSpPr>
        <p:spPr>
          <a:xfrm>
            <a:off x="2507424" y="6346209"/>
            <a:ext cx="510076" cy="369332"/>
          </a:xfrm>
          <a:prstGeom prst="rect">
            <a:avLst/>
          </a:prstGeom>
          <a:noFill/>
        </p:spPr>
        <p:txBody>
          <a:bodyPr wrap="none" rtlCol="0">
            <a:spAutoFit/>
          </a:bodyPr>
          <a:lstStyle/>
          <a:p>
            <a:r>
              <a:rPr lang="en-US" dirty="0" smtClean="0"/>
              <a:t> Q2</a:t>
            </a:r>
            <a:endParaRPr lang="en-US" dirty="0"/>
          </a:p>
        </p:txBody>
      </p:sp>
      <p:sp>
        <p:nvSpPr>
          <p:cNvPr id="42" name="TextBox 41"/>
          <p:cNvSpPr txBox="1"/>
          <p:nvPr/>
        </p:nvSpPr>
        <p:spPr>
          <a:xfrm>
            <a:off x="3352812" y="6346209"/>
            <a:ext cx="457176" cy="369332"/>
          </a:xfrm>
          <a:prstGeom prst="rect">
            <a:avLst/>
          </a:prstGeom>
          <a:noFill/>
        </p:spPr>
        <p:txBody>
          <a:bodyPr wrap="none" rtlCol="0">
            <a:spAutoFit/>
          </a:bodyPr>
          <a:lstStyle/>
          <a:p>
            <a:r>
              <a:rPr lang="en-US" dirty="0" smtClean="0"/>
              <a:t>Q3</a:t>
            </a:r>
            <a:endParaRPr lang="en-US" dirty="0"/>
          </a:p>
        </p:txBody>
      </p:sp>
      <p:sp>
        <p:nvSpPr>
          <p:cNvPr id="43" name="TextBox 42"/>
          <p:cNvSpPr txBox="1"/>
          <p:nvPr/>
        </p:nvSpPr>
        <p:spPr>
          <a:xfrm>
            <a:off x="195288" y="3495406"/>
            <a:ext cx="1443024" cy="369332"/>
          </a:xfrm>
          <a:prstGeom prst="rect">
            <a:avLst/>
          </a:prstGeom>
          <a:noFill/>
        </p:spPr>
        <p:txBody>
          <a:bodyPr wrap="none" rtlCol="0">
            <a:spAutoFit/>
          </a:bodyPr>
          <a:lstStyle/>
          <a:p>
            <a:r>
              <a:rPr lang="ar-SA" dirty="0" smtClean="0"/>
              <a:t>مستوى الإستخدام</a:t>
            </a:r>
            <a:endParaRPr lang="en-US" dirty="0"/>
          </a:p>
        </p:txBody>
      </p:sp>
      <p:sp>
        <p:nvSpPr>
          <p:cNvPr id="44" name="TextBox 43"/>
          <p:cNvSpPr txBox="1"/>
          <p:nvPr/>
        </p:nvSpPr>
        <p:spPr>
          <a:xfrm>
            <a:off x="195288" y="354842"/>
            <a:ext cx="1443024" cy="369332"/>
          </a:xfrm>
          <a:prstGeom prst="rect">
            <a:avLst/>
          </a:prstGeom>
          <a:noFill/>
        </p:spPr>
        <p:txBody>
          <a:bodyPr wrap="none" rtlCol="0">
            <a:spAutoFit/>
          </a:bodyPr>
          <a:lstStyle/>
          <a:p>
            <a:r>
              <a:rPr lang="ar-SA" dirty="0" smtClean="0"/>
              <a:t>مستوى الإستخدام</a:t>
            </a:r>
            <a:endParaRPr lang="en-US" dirty="0"/>
          </a:p>
        </p:txBody>
      </p:sp>
      <p:sp>
        <p:nvSpPr>
          <p:cNvPr id="45" name="TextBox 44"/>
          <p:cNvSpPr txBox="1"/>
          <p:nvPr/>
        </p:nvSpPr>
        <p:spPr>
          <a:xfrm>
            <a:off x="4421875" y="2286000"/>
            <a:ext cx="1438214" cy="369332"/>
          </a:xfrm>
          <a:prstGeom prst="rect">
            <a:avLst/>
          </a:prstGeom>
          <a:noFill/>
        </p:spPr>
        <p:txBody>
          <a:bodyPr wrap="none" rtlCol="0">
            <a:spAutoFit/>
          </a:bodyPr>
          <a:lstStyle/>
          <a:p>
            <a:r>
              <a:rPr lang="ar-SA" dirty="0" smtClean="0"/>
              <a:t>منحنى القيم الكلية</a:t>
            </a:r>
            <a:endParaRPr lang="en-US" dirty="0"/>
          </a:p>
        </p:txBody>
      </p:sp>
      <p:sp>
        <p:nvSpPr>
          <p:cNvPr id="46" name="TextBox 45"/>
          <p:cNvSpPr txBox="1"/>
          <p:nvPr/>
        </p:nvSpPr>
        <p:spPr>
          <a:xfrm>
            <a:off x="4435523" y="5232996"/>
            <a:ext cx="1752403" cy="369332"/>
          </a:xfrm>
          <a:prstGeom prst="rect">
            <a:avLst/>
          </a:prstGeom>
          <a:noFill/>
        </p:spPr>
        <p:txBody>
          <a:bodyPr wrap="none" rtlCol="0">
            <a:spAutoFit/>
          </a:bodyPr>
          <a:lstStyle/>
          <a:p>
            <a:r>
              <a:rPr lang="ar-SA" dirty="0" smtClean="0"/>
              <a:t>منحنى القيم المتوسطة</a:t>
            </a:r>
            <a:endParaRPr lang="en-US" dirty="0"/>
          </a:p>
        </p:txBody>
      </p:sp>
      <p:sp>
        <p:nvSpPr>
          <p:cNvPr id="47" name="TextBox 46"/>
          <p:cNvSpPr txBox="1"/>
          <p:nvPr/>
        </p:nvSpPr>
        <p:spPr>
          <a:xfrm>
            <a:off x="3302782" y="5716172"/>
            <a:ext cx="1510350" cy="369332"/>
          </a:xfrm>
          <a:prstGeom prst="rect">
            <a:avLst/>
          </a:prstGeom>
          <a:noFill/>
        </p:spPr>
        <p:txBody>
          <a:bodyPr wrap="none" rtlCol="0">
            <a:spAutoFit/>
          </a:bodyPr>
          <a:lstStyle/>
          <a:p>
            <a:r>
              <a:rPr lang="ar-SA" dirty="0" smtClean="0"/>
              <a:t>منحنى القيم الحدية</a:t>
            </a:r>
            <a:endParaRPr lang="en-US" dirty="0"/>
          </a:p>
        </p:txBody>
      </p:sp>
      <p:sp>
        <p:nvSpPr>
          <p:cNvPr id="48" name="TextBox 47"/>
          <p:cNvSpPr txBox="1"/>
          <p:nvPr/>
        </p:nvSpPr>
        <p:spPr>
          <a:xfrm>
            <a:off x="4435523" y="3168134"/>
            <a:ext cx="1233030" cy="369332"/>
          </a:xfrm>
          <a:prstGeom prst="rect">
            <a:avLst/>
          </a:prstGeom>
          <a:noFill/>
        </p:spPr>
        <p:txBody>
          <a:bodyPr wrap="none" rtlCol="0">
            <a:spAutoFit/>
          </a:bodyPr>
          <a:lstStyle/>
          <a:p>
            <a:r>
              <a:rPr lang="ar-SA" dirty="0" smtClean="0"/>
              <a:t>مستوى الإنتاج</a:t>
            </a:r>
            <a:endParaRPr lang="en-US" dirty="0"/>
          </a:p>
        </p:txBody>
      </p:sp>
      <p:sp>
        <p:nvSpPr>
          <p:cNvPr id="50" name="TextBox 49"/>
          <p:cNvSpPr txBox="1"/>
          <p:nvPr/>
        </p:nvSpPr>
        <p:spPr>
          <a:xfrm>
            <a:off x="4574745" y="6216134"/>
            <a:ext cx="1829347" cy="369332"/>
          </a:xfrm>
          <a:prstGeom prst="rect">
            <a:avLst/>
          </a:prstGeom>
          <a:noFill/>
        </p:spPr>
        <p:txBody>
          <a:bodyPr wrap="none" rtlCol="0">
            <a:spAutoFit/>
          </a:bodyPr>
          <a:lstStyle/>
          <a:p>
            <a:r>
              <a:rPr lang="ar-SA" dirty="0" smtClean="0"/>
              <a:t>القيم الحدية والمتوسطة</a:t>
            </a:r>
            <a:endParaRPr lang="en-US" dirty="0"/>
          </a:p>
        </p:txBody>
      </p:sp>
    </p:spTree>
    <p:extLst>
      <p:ext uri="{BB962C8B-B14F-4D97-AF65-F5344CB8AC3E}">
        <p14:creationId xmlns:p14="http://schemas.microsoft.com/office/powerpoint/2010/main" val="35303933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431</Words>
  <Application>Microsoft Office PowerPoint</Application>
  <PresentationFormat>On-screen Show (4:3)</PresentationFormat>
  <Paragraphs>102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كلية النبلاء للعلوم والتكنولوجيا برنامج العلوم الإدارية  المستوي الثالث  المحاضرة  ( 12 )</vt:lpstr>
      <vt:lpstr>الأ</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Aisha</dc:creator>
  <cp:lastModifiedBy>Aisha</cp:lastModifiedBy>
  <cp:revision>6</cp:revision>
  <dcterms:created xsi:type="dcterms:W3CDTF">2021-05-30T06:32:15Z</dcterms:created>
  <dcterms:modified xsi:type="dcterms:W3CDTF">2021-05-30T15:07:12Z</dcterms:modified>
</cp:coreProperties>
</file>