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7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0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1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48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4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43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36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83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197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0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016-BF9A-44CF-A1FE-3EFEA8D1940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FD542-F14C-49CC-8D42-E86883298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1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3" descr="economics%20graphic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58441" y="1600200"/>
            <a:ext cx="58271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4"/>
          <p:cNvSpPr/>
          <p:nvPr/>
        </p:nvSpPr>
        <p:spPr>
          <a:xfrm>
            <a:off x="6781800" y="457200"/>
            <a:ext cx="21336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+mj-cs"/>
              </a:rPr>
              <a:t>الاقتصاد الإداري</a:t>
            </a:r>
          </a:p>
        </p:txBody>
      </p:sp>
      <p:sp>
        <p:nvSpPr>
          <p:cNvPr id="9" name="مستطيل 6"/>
          <p:cNvSpPr/>
          <p:nvPr/>
        </p:nvSpPr>
        <p:spPr>
          <a:xfrm>
            <a:off x="152400" y="533400"/>
            <a:ext cx="3276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j-cs"/>
              </a:rPr>
              <a:t>Managerial Economics</a:t>
            </a:r>
            <a:endParaRPr lang="ar-SA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53136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6248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800" dirty="0" smtClean="0"/>
              <a:t>المنفعة الحدية :</a:t>
            </a:r>
          </a:p>
          <a:p>
            <a:pPr marL="0" indent="0" algn="r">
              <a:buNone/>
            </a:pP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524000" y="990600"/>
            <a:ext cx="0" cy="487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524000" y="5867400"/>
            <a:ext cx="5105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1555845" y="1514901"/>
            <a:ext cx="4189862" cy="5063320"/>
          </a:xfrm>
          <a:custGeom>
            <a:avLst/>
            <a:gdLst>
              <a:gd name="connsiteX0" fmla="*/ 0 w 4189862"/>
              <a:gd name="connsiteY0" fmla="*/ 4367284 h 5063320"/>
              <a:gd name="connsiteX1" fmla="*/ 27295 w 4189862"/>
              <a:gd name="connsiteY1" fmla="*/ 4299045 h 5063320"/>
              <a:gd name="connsiteX2" fmla="*/ 40943 w 4189862"/>
              <a:gd name="connsiteY2" fmla="*/ 4244454 h 5063320"/>
              <a:gd name="connsiteX3" fmla="*/ 68239 w 4189862"/>
              <a:gd name="connsiteY3" fmla="*/ 4203511 h 5063320"/>
              <a:gd name="connsiteX4" fmla="*/ 122830 w 4189862"/>
              <a:gd name="connsiteY4" fmla="*/ 4067033 h 5063320"/>
              <a:gd name="connsiteX5" fmla="*/ 177421 w 4189862"/>
              <a:gd name="connsiteY5" fmla="*/ 3985147 h 5063320"/>
              <a:gd name="connsiteX6" fmla="*/ 204716 w 4189862"/>
              <a:gd name="connsiteY6" fmla="*/ 3903260 h 5063320"/>
              <a:gd name="connsiteX7" fmla="*/ 272955 w 4189862"/>
              <a:gd name="connsiteY7" fmla="*/ 3807726 h 5063320"/>
              <a:gd name="connsiteX8" fmla="*/ 313898 w 4189862"/>
              <a:gd name="connsiteY8" fmla="*/ 3712192 h 5063320"/>
              <a:gd name="connsiteX9" fmla="*/ 341194 w 4189862"/>
              <a:gd name="connsiteY9" fmla="*/ 3657600 h 5063320"/>
              <a:gd name="connsiteX10" fmla="*/ 354842 w 4189862"/>
              <a:gd name="connsiteY10" fmla="*/ 3616657 h 5063320"/>
              <a:gd name="connsiteX11" fmla="*/ 382137 w 4189862"/>
              <a:gd name="connsiteY11" fmla="*/ 3575714 h 5063320"/>
              <a:gd name="connsiteX12" fmla="*/ 409433 w 4189862"/>
              <a:gd name="connsiteY12" fmla="*/ 3521123 h 5063320"/>
              <a:gd name="connsiteX13" fmla="*/ 464024 w 4189862"/>
              <a:gd name="connsiteY13" fmla="*/ 3411941 h 5063320"/>
              <a:gd name="connsiteX14" fmla="*/ 491319 w 4189862"/>
              <a:gd name="connsiteY14" fmla="*/ 3343702 h 5063320"/>
              <a:gd name="connsiteX15" fmla="*/ 545910 w 4189862"/>
              <a:gd name="connsiteY15" fmla="*/ 3234520 h 5063320"/>
              <a:gd name="connsiteX16" fmla="*/ 586854 w 4189862"/>
              <a:gd name="connsiteY16" fmla="*/ 3152633 h 5063320"/>
              <a:gd name="connsiteX17" fmla="*/ 600501 w 4189862"/>
              <a:gd name="connsiteY17" fmla="*/ 3111690 h 5063320"/>
              <a:gd name="connsiteX18" fmla="*/ 655092 w 4189862"/>
              <a:gd name="connsiteY18" fmla="*/ 3029803 h 5063320"/>
              <a:gd name="connsiteX19" fmla="*/ 696036 w 4189862"/>
              <a:gd name="connsiteY19" fmla="*/ 2947917 h 5063320"/>
              <a:gd name="connsiteX20" fmla="*/ 709683 w 4189862"/>
              <a:gd name="connsiteY20" fmla="*/ 2906974 h 5063320"/>
              <a:gd name="connsiteX21" fmla="*/ 791570 w 4189862"/>
              <a:gd name="connsiteY21" fmla="*/ 2770496 h 5063320"/>
              <a:gd name="connsiteX22" fmla="*/ 805218 w 4189862"/>
              <a:gd name="connsiteY22" fmla="*/ 2729553 h 5063320"/>
              <a:gd name="connsiteX23" fmla="*/ 832513 w 4189862"/>
              <a:gd name="connsiteY23" fmla="*/ 2688609 h 5063320"/>
              <a:gd name="connsiteX24" fmla="*/ 859809 w 4189862"/>
              <a:gd name="connsiteY24" fmla="*/ 2606723 h 5063320"/>
              <a:gd name="connsiteX25" fmla="*/ 887104 w 4189862"/>
              <a:gd name="connsiteY25" fmla="*/ 2524836 h 5063320"/>
              <a:gd name="connsiteX26" fmla="*/ 928048 w 4189862"/>
              <a:gd name="connsiteY26" fmla="*/ 2429302 h 5063320"/>
              <a:gd name="connsiteX27" fmla="*/ 941695 w 4189862"/>
              <a:gd name="connsiteY27" fmla="*/ 2388359 h 5063320"/>
              <a:gd name="connsiteX28" fmla="*/ 996286 w 4189862"/>
              <a:gd name="connsiteY28" fmla="*/ 2306472 h 5063320"/>
              <a:gd name="connsiteX29" fmla="*/ 1037230 w 4189862"/>
              <a:gd name="connsiteY29" fmla="*/ 2197290 h 5063320"/>
              <a:gd name="connsiteX30" fmla="*/ 1064525 w 4189862"/>
              <a:gd name="connsiteY30" fmla="*/ 2156347 h 5063320"/>
              <a:gd name="connsiteX31" fmla="*/ 1119116 w 4189862"/>
              <a:gd name="connsiteY31" fmla="*/ 2033517 h 5063320"/>
              <a:gd name="connsiteX32" fmla="*/ 1160059 w 4189862"/>
              <a:gd name="connsiteY32" fmla="*/ 1883392 h 5063320"/>
              <a:gd name="connsiteX33" fmla="*/ 1160059 w 4189862"/>
              <a:gd name="connsiteY33" fmla="*/ 1883392 h 5063320"/>
              <a:gd name="connsiteX34" fmla="*/ 1187355 w 4189862"/>
              <a:gd name="connsiteY34" fmla="*/ 1760562 h 5063320"/>
              <a:gd name="connsiteX35" fmla="*/ 1201003 w 4189862"/>
              <a:gd name="connsiteY35" fmla="*/ 1624084 h 5063320"/>
              <a:gd name="connsiteX36" fmla="*/ 1214651 w 4189862"/>
              <a:gd name="connsiteY36" fmla="*/ 1583141 h 5063320"/>
              <a:gd name="connsiteX37" fmla="*/ 1241946 w 4189862"/>
              <a:gd name="connsiteY37" fmla="*/ 1473959 h 5063320"/>
              <a:gd name="connsiteX38" fmla="*/ 1255594 w 4189862"/>
              <a:gd name="connsiteY38" fmla="*/ 1419368 h 5063320"/>
              <a:gd name="connsiteX39" fmla="*/ 1282889 w 4189862"/>
              <a:gd name="connsiteY39" fmla="*/ 1323833 h 5063320"/>
              <a:gd name="connsiteX40" fmla="*/ 1296537 w 4189862"/>
              <a:gd name="connsiteY40" fmla="*/ 1282890 h 5063320"/>
              <a:gd name="connsiteX41" fmla="*/ 1323833 w 4189862"/>
              <a:gd name="connsiteY41" fmla="*/ 1119117 h 5063320"/>
              <a:gd name="connsiteX42" fmla="*/ 1351128 w 4189862"/>
              <a:gd name="connsiteY42" fmla="*/ 846162 h 5063320"/>
              <a:gd name="connsiteX43" fmla="*/ 1378424 w 4189862"/>
              <a:gd name="connsiteY43" fmla="*/ 736980 h 5063320"/>
              <a:gd name="connsiteX44" fmla="*/ 1392071 w 4189862"/>
              <a:gd name="connsiteY44" fmla="*/ 655093 h 5063320"/>
              <a:gd name="connsiteX45" fmla="*/ 1419367 w 4189862"/>
              <a:gd name="connsiteY45" fmla="*/ 573206 h 5063320"/>
              <a:gd name="connsiteX46" fmla="*/ 1446662 w 4189862"/>
              <a:gd name="connsiteY46" fmla="*/ 491320 h 5063320"/>
              <a:gd name="connsiteX47" fmla="*/ 1460310 w 4189862"/>
              <a:gd name="connsiteY47" fmla="*/ 450377 h 5063320"/>
              <a:gd name="connsiteX48" fmla="*/ 1473958 w 4189862"/>
              <a:gd name="connsiteY48" fmla="*/ 395786 h 5063320"/>
              <a:gd name="connsiteX49" fmla="*/ 1501254 w 4189862"/>
              <a:gd name="connsiteY49" fmla="*/ 313899 h 5063320"/>
              <a:gd name="connsiteX50" fmla="*/ 1514901 w 4189862"/>
              <a:gd name="connsiteY50" fmla="*/ 272956 h 5063320"/>
              <a:gd name="connsiteX51" fmla="*/ 1542197 w 4189862"/>
              <a:gd name="connsiteY51" fmla="*/ 191069 h 5063320"/>
              <a:gd name="connsiteX52" fmla="*/ 1596788 w 4189862"/>
              <a:gd name="connsiteY52" fmla="*/ 109183 h 5063320"/>
              <a:gd name="connsiteX53" fmla="*/ 1624083 w 4189862"/>
              <a:gd name="connsiteY53" fmla="*/ 68239 h 5063320"/>
              <a:gd name="connsiteX54" fmla="*/ 1637731 w 4189862"/>
              <a:gd name="connsiteY54" fmla="*/ 27296 h 5063320"/>
              <a:gd name="connsiteX55" fmla="*/ 1678674 w 4189862"/>
              <a:gd name="connsiteY55" fmla="*/ 0 h 5063320"/>
              <a:gd name="connsiteX56" fmla="*/ 1733265 w 4189862"/>
              <a:gd name="connsiteY56" fmla="*/ 13648 h 5063320"/>
              <a:gd name="connsiteX57" fmla="*/ 1760561 w 4189862"/>
              <a:gd name="connsiteY57" fmla="*/ 54592 h 5063320"/>
              <a:gd name="connsiteX58" fmla="*/ 1801504 w 4189862"/>
              <a:gd name="connsiteY58" fmla="*/ 95535 h 5063320"/>
              <a:gd name="connsiteX59" fmla="*/ 1856095 w 4189862"/>
              <a:gd name="connsiteY59" fmla="*/ 191069 h 5063320"/>
              <a:gd name="connsiteX60" fmla="*/ 1883391 w 4189862"/>
              <a:gd name="connsiteY60" fmla="*/ 272956 h 5063320"/>
              <a:gd name="connsiteX61" fmla="*/ 1897039 w 4189862"/>
              <a:gd name="connsiteY61" fmla="*/ 313899 h 5063320"/>
              <a:gd name="connsiteX62" fmla="*/ 1951630 w 4189862"/>
              <a:gd name="connsiteY62" fmla="*/ 477672 h 5063320"/>
              <a:gd name="connsiteX63" fmla="*/ 1965277 w 4189862"/>
              <a:gd name="connsiteY63" fmla="*/ 518615 h 5063320"/>
              <a:gd name="connsiteX64" fmla="*/ 1978925 w 4189862"/>
              <a:gd name="connsiteY64" fmla="*/ 559559 h 5063320"/>
              <a:gd name="connsiteX65" fmla="*/ 2006221 w 4189862"/>
              <a:gd name="connsiteY65" fmla="*/ 668741 h 5063320"/>
              <a:gd name="connsiteX66" fmla="*/ 2019868 w 4189862"/>
              <a:gd name="connsiteY66" fmla="*/ 805218 h 5063320"/>
              <a:gd name="connsiteX67" fmla="*/ 2033516 w 4189862"/>
              <a:gd name="connsiteY67" fmla="*/ 873457 h 5063320"/>
              <a:gd name="connsiteX68" fmla="*/ 2047164 w 4189862"/>
              <a:gd name="connsiteY68" fmla="*/ 1009935 h 5063320"/>
              <a:gd name="connsiteX69" fmla="*/ 2074459 w 4189862"/>
              <a:gd name="connsiteY69" fmla="*/ 2060812 h 5063320"/>
              <a:gd name="connsiteX70" fmla="*/ 2088107 w 4189862"/>
              <a:gd name="connsiteY70" fmla="*/ 2129051 h 5063320"/>
              <a:gd name="connsiteX71" fmla="*/ 2101755 w 4189862"/>
              <a:gd name="connsiteY71" fmla="*/ 2251881 h 5063320"/>
              <a:gd name="connsiteX72" fmla="*/ 2129051 w 4189862"/>
              <a:gd name="connsiteY72" fmla="*/ 2483893 h 5063320"/>
              <a:gd name="connsiteX73" fmla="*/ 2142698 w 4189862"/>
              <a:gd name="connsiteY73" fmla="*/ 2579427 h 5063320"/>
              <a:gd name="connsiteX74" fmla="*/ 2169994 w 4189862"/>
              <a:gd name="connsiteY74" fmla="*/ 2661314 h 5063320"/>
              <a:gd name="connsiteX75" fmla="*/ 2251880 w 4189862"/>
              <a:gd name="connsiteY75" fmla="*/ 2784144 h 5063320"/>
              <a:gd name="connsiteX76" fmla="*/ 2306471 w 4189862"/>
              <a:gd name="connsiteY76" fmla="*/ 2866030 h 5063320"/>
              <a:gd name="connsiteX77" fmla="*/ 2333767 w 4189862"/>
              <a:gd name="connsiteY77" fmla="*/ 2906974 h 5063320"/>
              <a:gd name="connsiteX78" fmla="*/ 2374710 w 4189862"/>
              <a:gd name="connsiteY78" fmla="*/ 2947917 h 5063320"/>
              <a:gd name="connsiteX79" fmla="*/ 2402006 w 4189862"/>
              <a:gd name="connsiteY79" fmla="*/ 2988860 h 5063320"/>
              <a:gd name="connsiteX80" fmla="*/ 2483892 w 4189862"/>
              <a:gd name="connsiteY80" fmla="*/ 3043451 h 5063320"/>
              <a:gd name="connsiteX81" fmla="*/ 2524836 w 4189862"/>
              <a:gd name="connsiteY81" fmla="*/ 3070747 h 5063320"/>
              <a:gd name="connsiteX82" fmla="*/ 2579427 w 4189862"/>
              <a:gd name="connsiteY82" fmla="*/ 3152633 h 5063320"/>
              <a:gd name="connsiteX83" fmla="*/ 2661313 w 4189862"/>
              <a:gd name="connsiteY83" fmla="*/ 3220872 h 5063320"/>
              <a:gd name="connsiteX84" fmla="*/ 2674961 w 4189862"/>
              <a:gd name="connsiteY84" fmla="*/ 3261815 h 5063320"/>
              <a:gd name="connsiteX85" fmla="*/ 2756848 w 4189862"/>
              <a:gd name="connsiteY85" fmla="*/ 3330054 h 5063320"/>
              <a:gd name="connsiteX86" fmla="*/ 2797791 w 4189862"/>
              <a:gd name="connsiteY86" fmla="*/ 3370998 h 5063320"/>
              <a:gd name="connsiteX87" fmla="*/ 2852382 w 4189862"/>
              <a:gd name="connsiteY87" fmla="*/ 3452884 h 5063320"/>
              <a:gd name="connsiteX88" fmla="*/ 2866030 w 4189862"/>
              <a:gd name="connsiteY88" fmla="*/ 3493827 h 5063320"/>
              <a:gd name="connsiteX89" fmla="*/ 2906973 w 4189862"/>
              <a:gd name="connsiteY89" fmla="*/ 3548418 h 5063320"/>
              <a:gd name="connsiteX90" fmla="*/ 2934268 w 4189862"/>
              <a:gd name="connsiteY90" fmla="*/ 3589362 h 5063320"/>
              <a:gd name="connsiteX91" fmla="*/ 2961564 w 4189862"/>
              <a:gd name="connsiteY91" fmla="*/ 3643953 h 5063320"/>
              <a:gd name="connsiteX92" fmla="*/ 3016155 w 4189862"/>
              <a:gd name="connsiteY92" fmla="*/ 3725839 h 5063320"/>
              <a:gd name="connsiteX93" fmla="*/ 3029803 w 4189862"/>
              <a:gd name="connsiteY93" fmla="*/ 3766783 h 5063320"/>
              <a:gd name="connsiteX94" fmla="*/ 3125337 w 4189862"/>
              <a:gd name="connsiteY94" fmla="*/ 3903260 h 5063320"/>
              <a:gd name="connsiteX95" fmla="*/ 3152633 w 4189862"/>
              <a:gd name="connsiteY95" fmla="*/ 3944203 h 5063320"/>
              <a:gd name="connsiteX96" fmla="*/ 3193576 w 4189862"/>
              <a:gd name="connsiteY96" fmla="*/ 3971499 h 5063320"/>
              <a:gd name="connsiteX97" fmla="*/ 3248167 w 4189862"/>
              <a:gd name="connsiteY97" fmla="*/ 4053386 h 5063320"/>
              <a:gd name="connsiteX98" fmla="*/ 3330054 w 4189862"/>
              <a:gd name="connsiteY98" fmla="*/ 4107977 h 5063320"/>
              <a:gd name="connsiteX99" fmla="*/ 3398292 w 4189862"/>
              <a:gd name="connsiteY99" fmla="*/ 4189863 h 5063320"/>
              <a:gd name="connsiteX100" fmla="*/ 3452883 w 4189862"/>
              <a:gd name="connsiteY100" fmla="*/ 4285398 h 5063320"/>
              <a:gd name="connsiteX101" fmla="*/ 3548418 w 4189862"/>
              <a:gd name="connsiteY101" fmla="*/ 4421875 h 5063320"/>
              <a:gd name="connsiteX102" fmla="*/ 3575713 w 4189862"/>
              <a:gd name="connsiteY102" fmla="*/ 4462818 h 5063320"/>
              <a:gd name="connsiteX103" fmla="*/ 3616656 w 4189862"/>
              <a:gd name="connsiteY103" fmla="*/ 4503762 h 5063320"/>
              <a:gd name="connsiteX104" fmla="*/ 3671248 w 4189862"/>
              <a:gd name="connsiteY104" fmla="*/ 4585648 h 5063320"/>
              <a:gd name="connsiteX105" fmla="*/ 3698543 w 4189862"/>
              <a:gd name="connsiteY105" fmla="*/ 4626592 h 5063320"/>
              <a:gd name="connsiteX106" fmla="*/ 3725839 w 4189862"/>
              <a:gd name="connsiteY106" fmla="*/ 4681183 h 5063320"/>
              <a:gd name="connsiteX107" fmla="*/ 3766782 w 4189862"/>
              <a:gd name="connsiteY107" fmla="*/ 4708478 h 5063320"/>
              <a:gd name="connsiteX108" fmla="*/ 3807725 w 4189862"/>
              <a:gd name="connsiteY108" fmla="*/ 4749421 h 5063320"/>
              <a:gd name="connsiteX109" fmla="*/ 3848668 w 4189862"/>
              <a:gd name="connsiteY109" fmla="*/ 4776717 h 5063320"/>
              <a:gd name="connsiteX110" fmla="*/ 3930555 w 4189862"/>
              <a:gd name="connsiteY110" fmla="*/ 4858603 h 5063320"/>
              <a:gd name="connsiteX111" fmla="*/ 3971498 w 4189862"/>
              <a:gd name="connsiteY111" fmla="*/ 4885899 h 5063320"/>
              <a:gd name="connsiteX112" fmla="*/ 4094328 w 4189862"/>
              <a:gd name="connsiteY112" fmla="*/ 4995081 h 5063320"/>
              <a:gd name="connsiteX113" fmla="*/ 4135271 w 4189862"/>
              <a:gd name="connsiteY113" fmla="*/ 5008729 h 5063320"/>
              <a:gd name="connsiteX114" fmla="*/ 4189862 w 4189862"/>
              <a:gd name="connsiteY114" fmla="*/ 5063320 h 506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189862" h="5063320">
                <a:moveTo>
                  <a:pt x="0" y="4367284"/>
                </a:moveTo>
                <a:cubicBezTo>
                  <a:pt x="9098" y="4344538"/>
                  <a:pt x="19548" y="4322286"/>
                  <a:pt x="27295" y="4299045"/>
                </a:cubicBezTo>
                <a:cubicBezTo>
                  <a:pt x="33226" y="4281250"/>
                  <a:pt x="33554" y="4261694"/>
                  <a:pt x="40943" y="4244454"/>
                </a:cubicBezTo>
                <a:cubicBezTo>
                  <a:pt x="47404" y="4229378"/>
                  <a:pt x="59140" y="4217159"/>
                  <a:pt x="68239" y="4203511"/>
                </a:cubicBezTo>
                <a:cubicBezTo>
                  <a:pt x="87769" y="4144918"/>
                  <a:pt x="92706" y="4117239"/>
                  <a:pt x="122830" y="4067033"/>
                </a:cubicBezTo>
                <a:cubicBezTo>
                  <a:pt x="139708" y="4038903"/>
                  <a:pt x="177421" y="3985147"/>
                  <a:pt x="177421" y="3985147"/>
                </a:cubicBezTo>
                <a:cubicBezTo>
                  <a:pt x="186519" y="3957851"/>
                  <a:pt x="187453" y="3926278"/>
                  <a:pt x="204716" y="3903260"/>
                </a:cubicBezTo>
                <a:cubicBezTo>
                  <a:pt x="255501" y="3835547"/>
                  <a:pt x="233041" y="3867595"/>
                  <a:pt x="272955" y="3807726"/>
                </a:cubicBezTo>
                <a:cubicBezTo>
                  <a:pt x="295371" y="3718062"/>
                  <a:pt x="272010" y="3785497"/>
                  <a:pt x="313898" y="3712192"/>
                </a:cubicBezTo>
                <a:cubicBezTo>
                  <a:pt x="323992" y="3694527"/>
                  <a:pt x="333180" y="3676300"/>
                  <a:pt x="341194" y="3657600"/>
                </a:cubicBezTo>
                <a:cubicBezTo>
                  <a:pt x="346861" y="3644377"/>
                  <a:pt x="348408" y="3629524"/>
                  <a:pt x="354842" y="3616657"/>
                </a:cubicBezTo>
                <a:cubicBezTo>
                  <a:pt x="362177" y="3601986"/>
                  <a:pt x="373999" y="3589955"/>
                  <a:pt x="382137" y="3575714"/>
                </a:cubicBezTo>
                <a:cubicBezTo>
                  <a:pt x="392231" y="3558050"/>
                  <a:pt x="400334" y="3539320"/>
                  <a:pt x="409433" y="3521123"/>
                </a:cubicBezTo>
                <a:cubicBezTo>
                  <a:pt x="437726" y="3407943"/>
                  <a:pt x="400754" y="3525827"/>
                  <a:pt x="464024" y="3411941"/>
                </a:cubicBezTo>
                <a:cubicBezTo>
                  <a:pt x="475922" y="3390525"/>
                  <a:pt x="481053" y="3365946"/>
                  <a:pt x="491319" y="3343702"/>
                </a:cubicBezTo>
                <a:cubicBezTo>
                  <a:pt x="508370" y="3306757"/>
                  <a:pt x="533042" y="3273122"/>
                  <a:pt x="545910" y="3234520"/>
                </a:cubicBezTo>
                <a:cubicBezTo>
                  <a:pt x="564745" y="3178016"/>
                  <a:pt x="551578" y="3205547"/>
                  <a:pt x="586854" y="3152633"/>
                </a:cubicBezTo>
                <a:cubicBezTo>
                  <a:pt x="591403" y="3138985"/>
                  <a:pt x="593515" y="3124266"/>
                  <a:pt x="600501" y="3111690"/>
                </a:cubicBezTo>
                <a:cubicBezTo>
                  <a:pt x="616432" y="3083013"/>
                  <a:pt x="644718" y="3060925"/>
                  <a:pt x="655092" y="3029803"/>
                </a:cubicBezTo>
                <a:cubicBezTo>
                  <a:pt x="673927" y="2973299"/>
                  <a:pt x="660760" y="3000830"/>
                  <a:pt x="696036" y="2947917"/>
                </a:cubicBezTo>
                <a:cubicBezTo>
                  <a:pt x="700585" y="2934269"/>
                  <a:pt x="702697" y="2919550"/>
                  <a:pt x="709683" y="2906974"/>
                </a:cubicBezTo>
                <a:cubicBezTo>
                  <a:pt x="770324" y="2797820"/>
                  <a:pt x="752850" y="2860841"/>
                  <a:pt x="791570" y="2770496"/>
                </a:cubicBezTo>
                <a:cubicBezTo>
                  <a:pt x="797237" y="2757273"/>
                  <a:pt x="798784" y="2742420"/>
                  <a:pt x="805218" y="2729553"/>
                </a:cubicBezTo>
                <a:cubicBezTo>
                  <a:pt x="812553" y="2714882"/>
                  <a:pt x="825851" y="2703598"/>
                  <a:pt x="832513" y="2688609"/>
                </a:cubicBezTo>
                <a:cubicBezTo>
                  <a:pt x="844198" y="2662317"/>
                  <a:pt x="850711" y="2634018"/>
                  <a:pt x="859809" y="2606723"/>
                </a:cubicBezTo>
                <a:lnTo>
                  <a:pt x="887104" y="2524836"/>
                </a:lnTo>
                <a:cubicBezTo>
                  <a:pt x="919112" y="2428812"/>
                  <a:pt x="877452" y="2547361"/>
                  <a:pt x="928048" y="2429302"/>
                </a:cubicBezTo>
                <a:cubicBezTo>
                  <a:pt x="933715" y="2416079"/>
                  <a:pt x="934709" y="2400935"/>
                  <a:pt x="941695" y="2388359"/>
                </a:cubicBezTo>
                <a:cubicBezTo>
                  <a:pt x="957626" y="2359682"/>
                  <a:pt x="996286" y="2306472"/>
                  <a:pt x="996286" y="2306472"/>
                </a:cubicBezTo>
                <a:cubicBezTo>
                  <a:pt x="1011213" y="2246764"/>
                  <a:pt x="1005510" y="2252800"/>
                  <a:pt x="1037230" y="2197290"/>
                </a:cubicBezTo>
                <a:cubicBezTo>
                  <a:pt x="1045368" y="2183049"/>
                  <a:pt x="1057863" y="2171336"/>
                  <a:pt x="1064525" y="2156347"/>
                </a:cubicBezTo>
                <a:cubicBezTo>
                  <a:pt x="1129490" y="2010176"/>
                  <a:pt x="1057344" y="2126176"/>
                  <a:pt x="1119116" y="2033517"/>
                </a:cubicBezTo>
                <a:cubicBezTo>
                  <a:pt x="1138407" y="1937065"/>
                  <a:pt x="1125429" y="1987284"/>
                  <a:pt x="1160059" y="1883392"/>
                </a:cubicBezTo>
                <a:lnTo>
                  <a:pt x="1160059" y="1883392"/>
                </a:lnTo>
                <a:cubicBezTo>
                  <a:pt x="1179333" y="1806296"/>
                  <a:pt x="1170028" y="1847193"/>
                  <a:pt x="1187355" y="1760562"/>
                </a:cubicBezTo>
                <a:cubicBezTo>
                  <a:pt x="1191904" y="1715069"/>
                  <a:pt x="1194051" y="1669272"/>
                  <a:pt x="1201003" y="1624084"/>
                </a:cubicBezTo>
                <a:cubicBezTo>
                  <a:pt x="1203191" y="1609865"/>
                  <a:pt x="1210866" y="1597020"/>
                  <a:pt x="1214651" y="1583141"/>
                </a:cubicBezTo>
                <a:cubicBezTo>
                  <a:pt x="1224522" y="1546949"/>
                  <a:pt x="1232848" y="1510353"/>
                  <a:pt x="1241946" y="1473959"/>
                </a:cubicBezTo>
                <a:cubicBezTo>
                  <a:pt x="1246495" y="1455762"/>
                  <a:pt x="1249662" y="1437163"/>
                  <a:pt x="1255594" y="1419368"/>
                </a:cubicBezTo>
                <a:cubicBezTo>
                  <a:pt x="1288319" y="1321192"/>
                  <a:pt x="1248613" y="1443800"/>
                  <a:pt x="1282889" y="1323833"/>
                </a:cubicBezTo>
                <a:cubicBezTo>
                  <a:pt x="1286841" y="1310001"/>
                  <a:pt x="1293048" y="1296846"/>
                  <a:pt x="1296537" y="1282890"/>
                </a:cubicBezTo>
                <a:cubicBezTo>
                  <a:pt x="1307619" y="1238562"/>
                  <a:pt x="1319211" y="1160714"/>
                  <a:pt x="1323833" y="1119117"/>
                </a:cubicBezTo>
                <a:cubicBezTo>
                  <a:pt x="1333931" y="1028237"/>
                  <a:pt x="1322213" y="932908"/>
                  <a:pt x="1351128" y="846162"/>
                </a:cubicBezTo>
                <a:cubicBezTo>
                  <a:pt x="1370068" y="789343"/>
                  <a:pt x="1365250" y="809439"/>
                  <a:pt x="1378424" y="736980"/>
                </a:cubicBezTo>
                <a:cubicBezTo>
                  <a:pt x="1383374" y="709754"/>
                  <a:pt x="1385360" y="681939"/>
                  <a:pt x="1392071" y="655093"/>
                </a:cubicBezTo>
                <a:cubicBezTo>
                  <a:pt x="1399049" y="627180"/>
                  <a:pt x="1410268" y="600502"/>
                  <a:pt x="1419367" y="573206"/>
                </a:cubicBezTo>
                <a:lnTo>
                  <a:pt x="1446662" y="491320"/>
                </a:lnTo>
                <a:cubicBezTo>
                  <a:pt x="1451211" y="477672"/>
                  <a:pt x="1456821" y="464333"/>
                  <a:pt x="1460310" y="450377"/>
                </a:cubicBezTo>
                <a:cubicBezTo>
                  <a:pt x="1464859" y="432180"/>
                  <a:pt x="1468568" y="413752"/>
                  <a:pt x="1473958" y="395786"/>
                </a:cubicBezTo>
                <a:cubicBezTo>
                  <a:pt x="1482226" y="368227"/>
                  <a:pt x="1492156" y="341195"/>
                  <a:pt x="1501254" y="313899"/>
                </a:cubicBezTo>
                <a:lnTo>
                  <a:pt x="1514901" y="272956"/>
                </a:lnTo>
                <a:cubicBezTo>
                  <a:pt x="1514901" y="272955"/>
                  <a:pt x="1542196" y="191070"/>
                  <a:pt x="1542197" y="191069"/>
                </a:cubicBezTo>
                <a:lnTo>
                  <a:pt x="1596788" y="109183"/>
                </a:lnTo>
                <a:cubicBezTo>
                  <a:pt x="1605887" y="95535"/>
                  <a:pt x="1618896" y="83800"/>
                  <a:pt x="1624083" y="68239"/>
                </a:cubicBezTo>
                <a:cubicBezTo>
                  <a:pt x="1628632" y="54591"/>
                  <a:pt x="1628744" y="38530"/>
                  <a:pt x="1637731" y="27296"/>
                </a:cubicBezTo>
                <a:cubicBezTo>
                  <a:pt x="1647978" y="14488"/>
                  <a:pt x="1665026" y="9099"/>
                  <a:pt x="1678674" y="0"/>
                </a:cubicBezTo>
                <a:cubicBezTo>
                  <a:pt x="1696871" y="4549"/>
                  <a:pt x="1717658" y="3243"/>
                  <a:pt x="1733265" y="13648"/>
                </a:cubicBezTo>
                <a:cubicBezTo>
                  <a:pt x="1746913" y="22747"/>
                  <a:pt x="1750060" y="41991"/>
                  <a:pt x="1760561" y="54592"/>
                </a:cubicBezTo>
                <a:cubicBezTo>
                  <a:pt x="1772917" y="69419"/>
                  <a:pt x="1787856" y="81887"/>
                  <a:pt x="1801504" y="95535"/>
                </a:cubicBezTo>
                <a:cubicBezTo>
                  <a:pt x="1843249" y="220766"/>
                  <a:pt x="1773469" y="25817"/>
                  <a:pt x="1856095" y="191069"/>
                </a:cubicBezTo>
                <a:cubicBezTo>
                  <a:pt x="1868962" y="216804"/>
                  <a:pt x="1874292" y="245660"/>
                  <a:pt x="1883391" y="272956"/>
                </a:cubicBezTo>
                <a:lnTo>
                  <a:pt x="1897039" y="313899"/>
                </a:lnTo>
                <a:lnTo>
                  <a:pt x="1951630" y="477672"/>
                </a:lnTo>
                <a:lnTo>
                  <a:pt x="1965277" y="518615"/>
                </a:lnTo>
                <a:cubicBezTo>
                  <a:pt x="1969826" y="532263"/>
                  <a:pt x="1976104" y="545452"/>
                  <a:pt x="1978925" y="559559"/>
                </a:cubicBezTo>
                <a:cubicBezTo>
                  <a:pt x="1995394" y="641905"/>
                  <a:pt x="1985237" y="605792"/>
                  <a:pt x="2006221" y="668741"/>
                </a:cubicBezTo>
                <a:cubicBezTo>
                  <a:pt x="2010770" y="714233"/>
                  <a:pt x="2013826" y="759900"/>
                  <a:pt x="2019868" y="805218"/>
                </a:cubicBezTo>
                <a:cubicBezTo>
                  <a:pt x="2022934" y="828211"/>
                  <a:pt x="2030450" y="850464"/>
                  <a:pt x="2033516" y="873457"/>
                </a:cubicBezTo>
                <a:cubicBezTo>
                  <a:pt x="2039559" y="918776"/>
                  <a:pt x="2042615" y="964442"/>
                  <a:pt x="2047164" y="1009935"/>
                </a:cubicBezTo>
                <a:cubicBezTo>
                  <a:pt x="2049296" y="1137851"/>
                  <a:pt x="2048417" y="1774340"/>
                  <a:pt x="2074459" y="2060812"/>
                </a:cubicBezTo>
                <a:cubicBezTo>
                  <a:pt x="2076559" y="2083914"/>
                  <a:pt x="2084826" y="2106087"/>
                  <a:pt x="2088107" y="2129051"/>
                </a:cubicBezTo>
                <a:cubicBezTo>
                  <a:pt x="2093933" y="2169832"/>
                  <a:pt x="2098186" y="2210841"/>
                  <a:pt x="2101755" y="2251881"/>
                </a:cubicBezTo>
                <a:cubicBezTo>
                  <a:pt x="2120744" y="2470246"/>
                  <a:pt x="2094238" y="2379458"/>
                  <a:pt x="2129051" y="2483893"/>
                </a:cubicBezTo>
                <a:cubicBezTo>
                  <a:pt x="2133600" y="2515738"/>
                  <a:pt x="2135465" y="2548083"/>
                  <a:pt x="2142698" y="2579427"/>
                </a:cubicBezTo>
                <a:cubicBezTo>
                  <a:pt x="2149168" y="2607462"/>
                  <a:pt x="2154034" y="2637374"/>
                  <a:pt x="2169994" y="2661314"/>
                </a:cubicBezTo>
                <a:lnTo>
                  <a:pt x="2251880" y="2784144"/>
                </a:lnTo>
                <a:lnTo>
                  <a:pt x="2306471" y="2866030"/>
                </a:lnTo>
                <a:cubicBezTo>
                  <a:pt x="2315570" y="2879678"/>
                  <a:pt x="2322168" y="2895375"/>
                  <a:pt x="2333767" y="2906974"/>
                </a:cubicBezTo>
                <a:cubicBezTo>
                  <a:pt x="2347415" y="2920622"/>
                  <a:pt x="2362354" y="2933090"/>
                  <a:pt x="2374710" y="2947917"/>
                </a:cubicBezTo>
                <a:cubicBezTo>
                  <a:pt x="2385211" y="2960518"/>
                  <a:pt x="2389662" y="2978059"/>
                  <a:pt x="2402006" y="2988860"/>
                </a:cubicBezTo>
                <a:cubicBezTo>
                  <a:pt x="2426694" y="3010462"/>
                  <a:pt x="2456597" y="3025254"/>
                  <a:pt x="2483892" y="3043451"/>
                </a:cubicBezTo>
                <a:lnTo>
                  <a:pt x="2524836" y="3070747"/>
                </a:lnTo>
                <a:cubicBezTo>
                  <a:pt x="2543033" y="3098042"/>
                  <a:pt x="2552132" y="3134436"/>
                  <a:pt x="2579427" y="3152633"/>
                </a:cubicBezTo>
                <a:cubicBezTo>
                  <a:pt x="2636429" y="3190635"/>
                  <a:pt x="2608772" y="3168331"/>
                  <a:pt x="2661313" y="3220872"/>
                </a:cubicBezTo>
                <a:cubicBezTo>
                  <a:pt x="2665862" y="3234520"/>
                  <a:pt x="2666981" y="3249845"/>
                  <a:pt x="2674961" y="3261815"/>
                </a:cubicBezTo>
                <a:cubicBezTo>
                  <a:pt x="2704869" y="3306677"/>
                  <a:pt x="2719079" y="3298580"/>
                  <a:pt x="2756848" y="3330054"/>
                </a:cubicBezTo>
                <a:cubicBezTo>
                  <a:pt x="2771675" y="3342410"/>
                  <a:pt x="2784143" y="3357350"/>
                  <a:pt x="2797791" y="3370998"/>
                </a:cubicBezTo>
                <a:cubicBezTo>
                  <a:pt x="2830243" y="3468350"/>
                  <a:pt x="2784228" y="3350653"/>
                  <a:pt x="2852382" y="3452884"/>
                </a:cubicBezTo>
                <a:cubicBezTo>
                  <a:pt x="2860362" y="3464854"/>
                  <a:pt x="2858893" y="3481337"/>
                  <a:pt x="2866030" y="3493827"/>
                </a:cubicBezTo>
                <a:cubicBezTo>
                  <a:pt x="2877315" y="3513576"/>
                  <a:pt x="2893752" y="3529909"/>
                  <a:pt x="2906973" y="3548418"/>
                </a:cubicBezTo>
                <a:cubicBezTo>
                  <a:pt x="2916507" y="3561765"/>
                  <a:pt x="2926130" y="3575120"/>
                  <a:pt x="2934268" y="3589362"/>
                </a:cubicBezTo>
                <a:cubicBezTo>
                  <a:pt x="2944362" y="3607026"/>
                  <a:pt x="2951097" y="3626507"/>
                  <a:pt x="2961564" y="3643953"/>
                </a:cubicBezTo>
                <a:cubicBezTo>
                  <a:pt x="2978442" y="3672083"/>
                  <a:pt x="3016155" y="3725839"/>
                  <a:pt x="3016155" y="3725839"/>
                </a:cubicBezTo>
                <a:cubicBezTo>
                  <a:pt x="3020704" y="3739487"/>
                  <a:pt x="3022816" y="3754207"/>
                  <a:pt x="3029803" y="3766783"/>
                </a:cubicBezTo>
                <a:cubicBezTo>
                  <a:pt x="3061173" y="3823250"/>
                  <a:pt x="3089560" y="3853173"/>
                  <a:pt x="3125337" y="3903260"/>
                </a:cubicBezTo>
                <a:cubicBezTo>
                  <a:pt x="3134871" y="3916607"/>
                  <a:pt x="3141035" y="3932605"/>
                  <a:pt x="3152633" y="3944203"/>
                </a:cubicBezTo>
                <a:cubicBezTo>
                  <a:pt x="3164231" y="3955801"/>
                  <a:pt x="3179928" y="3962400"/>
                  <a:pt x="3193576" y="3971499"/>
                </a:cubicBezTo>
                <a:cubicBezTo>
                  <a:pt x="3211773" y="3998795"/>
                  <a:pt x="3220871" y="4035189"/>
                  <a:pt x="3248167" y="4053386"/>
                </a:cubicBezTo>
                <a:lnTo>
                  <a:pt x="3330054" y="4107977"/>
                </a:lnTo>
                <a:cubicBezTo>
                  <a:pt x="3397818" y="4209624"/>
                  <a:pt x="3310729" y="4084788"/>
                  <a:pt x="3398292" y="4189863"/>
                </a:cubicBezTo>
                <a:cubicBezTo>
                  <a:pt x="3432019" y="4230336"/>
                  <a:pt x="3424274" y="4237715"/>
                  <a:pt x="3452883" y="4285398"/>
                </a:cubicBezTo>
                <a:cubicBezTo>
                  <a:pt x="3499946" y="4363837"/>
                  <a:pt x="3501759" y="4356553"/>
                  <a:pt x="3548418" y="4421875"/>
                </a:cubicBezTo>
                <a:cubicBezTo>
                  <a:pt x="3557952" y="4435222"/>
                  <a:pt x="3565213" y="4450217"/>
                  <a:pt x="3575713" y="4462818"/>
                </a:cubicBezTo>
                <a:cubicBezTo>
                  <a:pt x="3588069" y="4477646"/>
                  <a:pt x="3604806" y="4488527"/>
                  <a:pt x="3616656" y="4503762"/>
                </a:cubicBezTo>
                <a:cubicBezTo>
                  <a:pt x="3636796" y="4529657"/>
                  <a:pt x="3653051" y="4558352"/>
                  <a:pt x="3671248" y="4585648"/>
                </a:cubicBezTo>
                <a:cubicBezTo>
                  <a:pt x="3680347" y="4599296"/>
                  <a:pt x="3691207" y="4611921"/>
                  <a:pt x="3698543" y="4626592"/>
                </a:cubicBezTo>
                <a:cubicBezTo>
                  <a:pt x="3707642" y="4644789"/>
                  <a:pt x="3712814" y="4665554"/>
                  <a:pt x="3725839" y="4681183"/>
                </a:cubicBezTo>
                <a:cubicBezTo>
                  <a:pt x="3736340" y="4693784"/>
                  <a:pt x="3754181" y="4697977"/>
                  <a:pt x="3766782" y="4708478"/>
                </a:cubicBezTo>
                <a:cubicBezTo>
                  <a:pt x="3781609" y="4720834"/>
                  <a:pt x="3792898" y="4737065"/>
                  <a:pt x="3807725" y="4749421"/>
                </a:cubicBezTo>
                <a:cubicBezTo>
                  <a:pt x="3820326" y="4759922"/>
                  <a:pt x="3836409" y="4765820"/>
                  <a:pt x="3848668" y="4776717"/>
                </a:cubicBezTo>
                <a:cubicBezTo>
                  <a:pt x="3877519" y="4802363"/>
                  <a:pt x="3898437" y="4837190"/>
                  <a:pt x="3930555" y="4858603"/>
                </a:cubicBezTo>
                <a:cubicBezTo>
                  <a:pt x="3944203" y="4867702"/>
                  <a:pt x="3959239" y="4875002"/>
                  <a:pt x="3971498" y="4885899"/>
                </a:cubicBezTo>
                <a:cubicBezTo>
                  <a:pt x="4018005" y="4927239"/>
                  <a:pt x="4041228" y="4968531"/>
                  <a:pt x="4094328" y="4995081"/>
                </a:cubicBezTo>
                <a:cubicBezTo>
                  <a:pt x="4107195" y="5001515"/>
                  <a:pt x="4121623" y="5004180"/>
                  <a:pt x="4135271" y="5008729"/>
                </a:cubicBezTo>
                <a:lnTo>
                  <a:pt x="4189862" y="506332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76700" y="3892672"/>
            <a:ext cx="1356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منحنى المنفعة الحدية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233124" y="51816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5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133738" y="457200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10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133738" y="4063185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15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128539" y="347633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20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133738" y="282088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25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147439" y="220980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30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663424" y="617517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8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836133" y="58674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7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233124" y="58674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51195" y="990600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المنفعة الكلية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50900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400" dirty="0" smtClean="0"/>
              <a:t>العلاقة بين المنفعة الكلية والمنفعة الحدية :</a:t>
            </a:r>
          </a:p>
          <a:p>
            <a:pPr marL="0" indent="0" algn="r">
              <a:buNone/>
            </a:pPr>
            <a:endParaRPr lang="en-US" sz="24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00200" y="1219200"/>
            <a:ext cx="0" cy="457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600200" y="5791200"/>
            <a:ext cx="502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1600200" y="1663427"/>
            <a:ext cx="4476466" cy="4127773"/>
          </a:xfrm>
          <a:custGeom>
            <a:avLst/>
            <a:gdLst>
              <a:gd name="connsiteX0" fmla="*/ 0 w 4476466"/>
              <a:gd name="connsiteY0" fmla="*/ 4127773 h 4127773"/>
              <a:gd name="connsiteX1" fmla="*/ 859809 w 4476466"/>
              <a:gd name="connsiteY1" fmla="*/ 3090543 h 4127773"/>
              <a:gd name="connsiteX2" fmla="*/ 1569493 w 4476466"/>
              <a:gd name="connsiteY2" fmla="*/ 1780358 h 4127773"/>
              <a:gd name="connsiteX3" fmla="*/ 2593075 w 4476466"/>
              <a:gd name="connsiteY3" fmla="*/ 115331 h 4127773"/>
              <a:gd name="connsiteX4" fmla="*/ 3152633 w 4476466"/>
              <a:gd name="connsiteY4" fmla="*/ 442877 h 4127773"/>
              <a:gd name="connsiteX5" fmla="*/ 3875964 w 4476466"/>
              <a:gd name="connsiteY5" fmla="*/ 2844883 h 4127773"/>
              <a:gd name="connsiteX6" fmla="*/ 4476466 w 4476466"/>
              <a:gd name="connsiteY6" fmla="*/ 3445385 h 4127773"/>
              <a:gd name="connsiteX7" fmla="*/ 4476466 w 4476466"/>
              <a:gd name="connsiteY7" fmla="*/ 3445385 h 412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76466" h="4127773">
                <a:moveTo>
                  <a:pt x="0" y="4127773"/>
                </a:moveTo>
                <a:cubicBezTo>
                  <a:pt x="299113" y="3804776"/>
                  <a:pt x="598227" y="3481779"/>
                  <a:pt x="859809" y="3090543"/>
                </a:cubicBezTo>
                <a:cubicBezTo>
                  <a:pt x="1121391" y="2699307"/>
                  <a:pt x="1280615" y="2276227"/>
                  <a:pt x="1569493" y="1780358"/>
                </a:cubicBezTo>
                <a:cubicBezTo>
                  <a:pt x="1858371" y="1284489"/>
                  <a:pt x="2329218" y="338245"/>
                  <a:pt x="2593075" y="115331"/>
                </a:cubicBezTo>
                <a:cubicBezTo>
                  <a:pt x="2856932" y="-107583"/>
                  <a:pt x="2938818" y="-12048"/>
                  <a:pt x="3152633" y="442877"/>
                </a:cubicBezTo>
                <a:cubicBezTo>
                  <a:pt x="3366448" y="897802"/>
                  <a:pt x="3655325" y="2344465"/>
                  <a:pt x="3875964" y="2844883"/>
                </a:cubicBezTo>
                <a:cubicBezTo>
                  <a:pt x="4096603" y="3345301"/>
                  <a:pt x="4476466" y="3445385"/>
                  <a:pt x="4476466" y="3445385"/>
                </a:cubicBezTo>
                <a:lnTo>
                  <a:pt x="4476466" y="344538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610436" y="3890529"/>
            <a:ext cx="2988860" cy="2401089"/>
          </a:xfrm>
          <a:custGeom>
            <a:avLst/>
            <a:gdLst>
              <a:gd name="connsiteX0" fmla="*/ 0 w 2988860"/>
              <a:gd name="connsiteY0" fmla="*/ 1896122 h 2401089"/>
              <a:gd name="connsiteX1" fmla="*/ 641445 w 2988860"/>
              <a:gd name="connsiteY1" fmla="*/ 1527632 h 2401089"/>
              <a:gd name="connsiteX2" fmla="*/ 1555845 w 2988860"/>
              <a:gd name="connsiteY2" fmla="*/ 708767 h 2401089"/>
              <a:gd name="connsiteX3" fmla="*/ 2047164 w 2988860"/>
              <a:gd name="connsiteY3" fmla="*/ 67322 h 2401089"/>
              <a:gd name="connsiteX4" fmla="*/ 2988860 w 2988860"/>
              <a:gd name="connsiteY4" fmla="*/ 2401089 h 2401089"/>
              <a:gd name="connsiteX5" fmla="*/ 2988860 w 2988860"/>
              <a:gd name="connsiteY5" fmla="*/ 2401089 h 2401089"/>
              <a:gd name="connsiteX6" fmla="*/ 2988860 w 2988860"/>
              <a:gd name="connsiteY6" fmla="*/ 2401089 h 2401089"/>
              <a:gd name="connsiteX7" fmla="*/ 2988860 w 2988860"/>
              <a:gd name="connsiteY7" fmla="*/ 2401089 h 2401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88860" h="2401089">
                <a:moveTo>
                  <a:pt x="0" y="1896122"/>
                </a:moveTo>
                <a:cubicBezTo>
                  <a:pt x="191069" y="1810823"/>
                  <a:pt x="382138" y="1725524"/>
                  <a:pt x="641445" y="1527632"/>
                </a:cubicBezTo>
                <a:cubicBezTo>
                  <a:pt x="900752" y="1329740"/>
                  <a:pt x="1321559" y="952152"/>
                  <a:pt x="1555845" y="708767"/>
                </a:cubicBezTo>
                <a:cubicBezTo>
                  <a:pt x="1790132" y="465382"/>
                  <a:pt x="1808328" y="-214732"/>
                  <a:pt x="2047164" y="67322"/>
                </a:cubicBezTo>
                <a:cubicBezTo>
                  <a:pt x="2286000" y="349376"/>
                  <a:pt x="2988860" y="2401089"/>
                  <a:pt x="2988860" y="2401089"/>
                </a:cubicBezTo>
                <a:lnTo>
                  <a:pt x="2988860" y="2401089"/>
                </a:lnTo>
                <a:lnTo>
                  <a:pt x="2988860" y="2401089"/>
                </a:lnTo>
                <a:lnTo>
                  <a:pt x="2988860" y="240108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838433" y="1237748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المنفعة الكلية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962400" y="4267200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المنفعة الحدية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5964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610600" cy="6324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sz="2800" dirty="0" smtClean="0"/>
              <a:t>قانون تناقص المنفعة الحدية :</a:t>
            </a:r>
          </a:p>
          <a:p>
            <a:pPr marL="0" indent="0" algn="r">
              <a:buNone/>
            </a:pPr>
            <a:r>
              <a:rPr lang="ar-SA" sz="2400" dirty="0" smtClean="0"/>
              <a:t>ينص قانون المنفعة الحدية على انه إذا قام شخص ما باستهلاك وحدات متماثلة من سلعة فان المنفعة الحدية تتزايد اولاً ثم تتناقص بعد حد معين .</a:t>
            </a:r>
          </a:p>
          <a:p>
            <a:pPr marL="0" indent="0" algn="r">
              <a:buNone/>
            </a:pPr>
            <a:r>
              <a:rPr lang="ar-SA" sz="2800" dirty="0"/>
              <a:t> </a:t>
            </a:r>
            <a:r>
              <a:rPr lang="ar-SA" sz="2800" dirty="0" smtClean="0"/>
              <a:t>توازن المستهلك :</a:t>
            </a:r>
          </a:p>
          <a:p>
            <a:pPr marL="0" indent="0" algn="r">
              <a:buNone/>
            </a:pPr>
            <a:r>
              <a:rPr lang="ar-SA" sz="2400" dirty="0" smtClean="0"/>
              <a:t>يقوم المستهلك بتوزيع دخلة المحدود على السلع المختلفة على نحو يحقق له أكبر منفعة ممكنة في ضوء امكانياتة .</a:t>
            </a:r>
          </a:p>
          <a:p>
            <a:pPr marL="0" indent="0" algn="r">
              <a:buNone/>
            </a:pPr>
            <a:r>
              <a:rPr lang="ar-SA" sz="2400" dirty="0" smtClean="0"/>
              <a:t>لا بد من توافر شرطين :</a:t>
            </a:r>
          </a:p>
          <a:p>
            <a:pPr marL="0" indent="0" algn="r">
              <a:buNone/>
            </a:pPr>
            <a:r>
              <a:rPr lang="ar-SA" sz="2400" dirty="0" smtClean="0"/>
              <a:t>1/ ان تكون المنفعة الحدية للدولار الاخير النفق على السلعة الأولى يساوي المنفعة الحدية للدولارالأخير المنفق على السلعة الثانية </a:t>
            </a:r>
          </a:p>
          <a:p>
            <a:pPr marL="0" indent="0" algn="r">
              <a:buNone/>
            </a:pPr>
            <a:r>
              <a:rPr lang="ar-SA" sz="2400" dirty="0" smtClean="0"/>
              <a:t>المنفعة الحدية = المنفعة الحدية للسلعة / سعر السلعة</a:t>
            </a:r>
          </a:p>
          <a:p>
            <a:pPr marL="0" indent="0" algn="r">
              <a:buNone/>
            </a:pPr>
            <a:r>
              <a:rPr lang="ar-SA" sz="2400" dirty="0" smtClean="0"/>
              <a:t>الدخل = المنفعة الحدية للدولار للسلعة الأولى = المنفعة الحدية للدولار للسلعة الثانية</a:t>
            </a:r>
          </a:p>
          <a:p>
            <a:pPr marL="0" indent="0" algn="r">
              <a:buNone/>
            </a:pPr>
            <a:r>
              <a:rPr lang="ar-SA" sz="2400" dirty="0" smtClean="0"/>
              <a:t>2/ ان ينفق المستهلك كل دخلة على شراء السلع الإستهلاكية</a:t>
            </a:r>
          </a:p>
          <a:p>
            <a:pPr marL="0" indent="0" algn="r">
              <a:buNone/>
            </a:pPr>
            <a:r>
              <a:rPr lang="ar-SA" sz="2400" dirty="0" smtClean="0"/>
              <a:t>الدخل = كمية السلعة الأولى × ثمن السلعة  + كمية السلعة الثانية × ثمن السلعة الثانية  </a:t>
            </a:r>
          </a:p>
          <a:p>
            <a:pPr marL="0" indent="0" algn="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7727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6005447"/>
              </p:ext>
            </p:extLst>
          </p:nvPr>
        </p:nvGraphicFramePr>
        <p:xfrm>
          <a:off x="304800" y="1371600"/>
          <a:ext cx="8229600" cy="37033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37160">
                <a:tc grid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السلعة  ص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السلعة  س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المنفعة الحدية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الكمية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المنفعة الحدية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الكمية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67000" y="685800"/>
            <a:ext cx="3932487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ar-SA" sz="2400" dirty="0" smtClean="0"/>
              <a:t>جدول المنافع الحدية للسلعتين س ، 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125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228600"/>
            <a:ext cx="8915400" cy="6324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endParaRPr lang="ar-SA" sz="2400" dirty="0" smtClean="0"/>
          </a:p>
          <a:p>
            <a:pPr marL="0" indent="0" algn="ctr">
              <a:buNone/>
            </a:pPr>
            <a:r>
              <a:rPr lang="ar-SA" sz="2400" dirty="0" smtClean="0"/>
              <a:t>جدول المنفعة الحدية لوحدة الدولار الإضافية للسلعتين ( س ، ص )</a:t>
            </a:r>
            <a:endParaRPr lang="en-US" sz="2400" dirty="0" smtClean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ar-SA" sz="2400" dirty="0" smtClean="0"/>
          </a:p>
          <a:p>
            <a:pPr marL="0" indent="0" algn="ctr">
              <a:buNone/>
            </a:pPr>
            <a:endParaRPr lang="ar-SA" sz="2400" dirty="0"/>
          </a:p>
          <a:p>
            <a:pPr marL="0" indent="0" algn="ctr">
              <a:buNone/>
            </a:pP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557788"/>
              </p:ext>
            </p:extLst>
          </p:nvPr>
        </p:nvGraphicFramePr>
        <p:xfrm>
          <a:off x="1524000" y="1397000"/>
          <a:ext cx="609600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السلعة ص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السلعة</a:t>
                      </a:r>
                      <a:r>
                        <a:rPr lang="ar-SA" baseline="0" dirty="0" smtClean="0"/>
                        <a:t> س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المنفعة الحدية للدولار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المنفعة الحدية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الكمية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المنفعة الحدية</a:t>
                      </a:r>
                    </a:p>
                    <a:p>
                      <a:pPr algn="ctr"/>
                      <a:r>
                        <a:rPr lang="ar-SA" dirty="0" smtClean="0"/>
                        <a:t>للدولار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المنفعة الحدية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الكمية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صفر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صفر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205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610600" cy="6400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r>
              <a:rPr lang="ar-SA" sz="2800" dirty="0" smtClean="0"/>
              <a:t>التغير في توازن المستهلك :</a:t>
            </a:r>
          </a:p>
          <a:p>
            <a:pPr marL="0" indent="0" algn="r">
              <a:buNone/>
            </a:pPr>
            <a:r>
              <a:rPr lang="ar-SA" sz="2400" dirty="0" smtClean="0"/>
              <a:t>أ/ تغير السعر :</a:t>
            </a:r>
          </a:p>
          <a:p>
            <a:pPr marL="0" indent="0" algn="r">
              <a:buNone/>
            </a:pPr>
            <a:r>
              <a:rPr lang="ar-SA" sz="2400" dirty="0" smtClean="0"/>
              <a:t>1/ الشرط الأول : المنفعة الحدية من السلعة س/ سعر السلعة س = المنفعة الحدية من السلعة ص / سعر السلعة ص</a:t>
            </a:r>
          </a:p>
          <a:p>
            <a:pPr marL="0" indent="0" algn="r">
              <a:buNone/>
            </a:pPr>
            <a:r>
              <a:rPr lang="ar-SA" sz="2400" dirty="0" smtClean="0"/>
              <a:t>2/ التغير في الدخل : فإذا زاد دخل المستهلك الى 50 دولار </a:t>
            </a:r>
          </a:p>
          <a:p>
            <a:pPr marL="0" indent="0" algn="r">
              <a:buNone/>
            </a:pPr>
            <a:r>
              <a:rPr lang="ar-SA" sz="2400" dirty="0" smtClean="0"/>
              <a:t>الشرط الثاني : ان المستهلك ينفق دخلة كاملاً على السلعتين </a:t>
            </a:r>
          </a:p>
          <a:p>
            <a:pPr marL="0" indent="0" algn="r">
              <a:buNone/>
            </a:pPr>
            <a:endParaRPr lang="ar-SA" sz="2400" dirty="0"/>
          </a:p>
          <a:p>
            <a:pPr marL="0" indent="0" algn="r">
              <a:buNone/>
            </a:pPr>
            <a:r>
              <a:rPr lang="ar-SA" sz="2800" dirty="0" smtClean="0"/>
              <a:t>فائض المستهلك : </a:t>
            </a:r>
          </a:p>
          <a:p>
            <a:pPr marL="0" indent="0" algn="r">
              <a:buNone/>
            </a:pPr>
            <a:r>
              <a:rPr lang="ar-SA" sz="2400" dirty="0" smtClean="0"/>
              <a:t>يعرف فائض المستهلك بأنه الفرق بين المبلغ الذي كان المستهلك مستعداً لدفعه للحصول على كمية معينة من السلعة والمبلغ الذي دفعه فعلاً .</a:t>
            </a:r>
          </a:p>
          <a:p>
            <a:pPr marL="0" indent="0" algn="r">
              <a:buNone/>
            </a:pPr>
            <a:r>
              <a:rPr lang="ar-SA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3741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2800" dirty="0" smtClean="0"/>
              <a:t>جدول فائض المستهلك 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640042"/>
              </p:ext>
            </p:extLst>
          </p:nvPr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فائض المستهلك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سعر التوازن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سعر التوازن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الكمية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صفر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صفر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1171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endParaRPr lang="ar-SA" sz="2400" dirty="0" smtClean="0"/>
          </a:p>
          <a:p>
            <a:pPr marL="0" indent="0" algn="r">
              <a:buNone/>
            </a:pPr>
            <a:r>
              <a:rPr lang="ar-SA" sz="2400" dirty="0" smtClean="0"/>
              <a:t>فائض المستهلك</a:t>
            </a:r>
            <a:endParaRPr lang="en-US" sz="24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447800" y="1219200"/>
            <a:ext cx="0" cy="441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447800" y="5562600"/>
            <a:ext cx="5029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447800" y="1828800"/>
            <a:ext cx="3886200" cy="3733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447800" y="4419600"/>
            <a:ext cx="2743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64976" y="4341911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100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930857" y="1727846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150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4362" y="495300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50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416381" y="2898042"/>
            <a:ext cx="1061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فائض المستهلك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37077" y="4658352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منحنى الطلب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426712" y="5638800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الكمية المطلوبة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872854" y="1219200"/>
            <a:ext cx="466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الثمن</a:t>
            </a:r>
            <a:endParaRPr lang="en-US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733800" y="3165578"/>
            <a:ext cx="609600" cy="5301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24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600" dirty="0" smtClean="0"/>
              <a:t>كلية النبلاء للعلوم والتكنولوجيا</a:t>
            </a:r>
            <a:br>
              <a:rPr lang="ar-SA" sz="3600" dirty="0" smtClean="0"/>
            </a:br>
            <a:r>
              <a:rPr lang="ar-SA" sz="3600" dirty="0" smtClean="0"/>
              <a:t>برنامج العلوم الإدارية</a:t>
            </a:r>
            <a:br>
              <a:rPr lang="ar-SA" sz="3600" dirty="0" smtClean="0"/>
            </a:br>
            <a:r>
              <a:rPr lang="ar-SA" sz="3600" dirty="0" smtClean="0"/>
              <a:t>المستوى الثالث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smtClean="0"/>
              <a:t/>
            </a:r>
            <a:br>
              <a:rPr lang="ar-SA" sz="3600" smtClean="0"/>
            </a:br>
            <a:r>
              <a:rPr lang="ar-SA" sz="3600" smtClean="0"/>
              <a:t>المحاضرة</a:t>
            </a: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smtClean="0"/>
              <a:t>( 4 </a:t>
            </a:r>
            <a:r>
              <a:rPr lang="ar-SA" sz="3600" dirty="0" smtClean="0"/>
              <a:t>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79778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6" name="Flowchart: Preparation 5"/>
          <p:cNvSpPr/>
          <p:nvPr/>
        </p:nvSpPr>
        <p:spPr>
          <a:xfrm>
            <a:off x="1600200" y="1752600"/>
            <a:ext cx="6172200" cy="320040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سلوك المستهلك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86305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1"/>
            <a:ext cx="8382000" cy="6019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en-US" sz="2800" dirty="0" smtClean="0"/>
              <a:t> consumer </a:t>
            </a:r>
            <a:r>
              <a:rPr lang="en-US" sz="2800" dirty="0" err="1" smtClean="0"/>
              <a:t>Behvior</a:t>
            </a:r>
            <a:r>
              <a:rPr lang="en-US" sz="2800" dirty="0" smtClean="0"/>
              <a:t>  </a:t>
            </a:r>
            <a:r>
              <a:rPr lang="ar-SA" sz="2800" dirty="0" smtClean="0"/>
              <a:t>سلوك المستهلك :</a:t>
            </a:r>
          </a:p>
          <a:p>
            <a:pPr marL="0" indent="0" algn="r">
              <a:buNone/>
            </a:pPr>
            <a:r>
              <a:rPr lang="ar-SA" sz="2800" dirty="0" smtClean="0"/>
              <a:t>سلوك المستهلك الفرد </a:t>
            </a:r>
          </a:p>
          <a:p>
            <a:pPr marL="0" indent="0" algn="r">
              <a:buNone/>
            </a:pPr>
            <a:r>
              <a:rPr lang="en-US" sz="2800" dirty="0" smtClean="0"/>
              <a:t>Utility Theory : </a:t>
            </a:r>
            <a:r>
              <a:rPr lang="ar-SA" sz="2800" dirty="0" smtClean="0"/>
              <a:t>نظرية المنفعة</a:t>
            </a:r>
          </a:p>
          <a:p>
            <a:pPr marL="0" indent="0" algn="r">
              <a:buNone/>
            </a:pPr>
            <a:r>
              <a:rPr lang="ar-SA" sz="2400" dirty="0" smtClean="0"/>
              <a:t>المستهلك الرشيد او العقلاني يحاول ان يحصل على أقصى إشباع ممكن من السلع     اوالخدمات من خلال دخلة المحدود </a:t>
            </a:r>
          </a:p>
          <a:p>
            <a:pPr marL="0" indent="0" algn="r">
              <a:buNone/>
            </a:pPr>
            <a:r>
              <a:rPr lang="ar-SA" sz="2400" dirty="0" smtClean="0"/>
              <a:t>وتعرف المنفعة بأنها مقدرة الشىء على إشباع حاجة لدي الفرد سواء كانت هذه الحاجة نافعة أم ضارة .</a:t>
            </a:r>
          </a:p>
          <a:p>
            <a:pPr marL="0" indent="0" algn="r">
              <a:buNone/>
            </a:pPr>
            <a:r>
              <a:rPr lang="ar-SA" sz="2800" dirty="0" smtClean="0"/>
              <a:t>المنفعة من وجة نظر اقتصادية الخصائص التالية :</a:t>
            </a:r>
          </a:p>
          <a:p>
            <a:pPr marL="0" indent="0" algn="r">
              <a:buNone/>
            </a:pPr>
            <a:r>
              <a:rPr lang="ar-SA" sz="2400" dirty="0" smtClean="0"/>
              <a:t>1/ تختلف المنفعة بإختلاف الوقت والزمن </a:t>
            </a:r>
          </a:p>
          <a:p>
            <a:pPr marL="0" indent="0" algn="r">
              <a:buNone/>
            </a:pPr>
            <a:r>
              <a:rPr lang="ar-SA" sz="2400" dirty="0" smtClean="0"/>
              <a:t>2/ تتضمن المنفعة بالدورية </a:t>
            </a:r>
          </a:p>
          <a:p>
            <a:pPr marL="0" indent="0" algn="r">
              <a:buNone/>
            </a:pPr>
            <a:r>
              <a:rPr lang="ar-SA" sz="2400" dirty="0"/>
              <a:t>3</a:t>
            </a:r>
            <a:r>
              <a:rPr lang="ar-SA" sz="2400" dirty="0" smtClean="0"/>
              <a:t>/ تكون المنفعة كبيرة كلما اشبعت حاجة ملحة</a:t>
            </a:r>
          </a:p>
          <a:p>
            <a:pPr marL="0" indent="0" algn="r">
              <a:buNone/>
            </a:pPr>
            <a:r>
              <a:rPr lang="ar-SA" sz="2400" dirty="0" smtClean="0"/>
              <a:t>4/ تختلف المنفعة من شخص اللى اخر</a:t>
            </a:r>
          </a:p>
          <a:p>
            <a:pPr marL="0" indent="0" algn="r">
              <a:buNone/>
            </a:pPr>
            <a:r>
              <a:rPr lang="ar-SA" sz="2400" dirty="0" smtClean="0"/>
              <a:t>5/ بعض السلع ترتبط منفعتها بتوفر السلع المكمله لها  </a:t>
            </a:r>
          </a:p>
          <a:p>
            <a:pPr marL="0" indent="0" algn="r">
              <a:buNone/>
            </a:pPr>
            <a:r>
              <a:rPr lang="ar-SA" sz="2400" dirty="0" smtClean="0"/>
              <a:t>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284285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800" dirty="0" smtClean="0"/>
              <a:t>أشكال المنفعة :</a:t>
            </a:r>
          </a:p>
          <a:p>
            <a:pPr marL="0" indent="0" algn="r">
              <a:buNone/>
            </a:pPr>
            <a:r>
              <a:rPr lang="ar-SA" sz="2400" dirty="0" smtClean="0"/>
              <a:t>1/ المنفعة المكانية </a:t>
            </a:r>
          </a:p>
          <a:p>
            <a:pPr marL="0" indent="0" algn="r">
              <a:buNone/>
            </a:pPr>
            <a:r>
              <a:rPr lang="ar-SA" sz="2400" dirty="0" smtClean="0"/>
              <a:t>2/ المنفعة الزمانية</a:t>
            </a:r>
          </a:p>
          <a:p>
            <a:pPr marL="0" indent="0" algn="r">
              <a:buNone/>
            </a:pPr>
            <a:r>
              <a:rPr lang="ar-SA" sz="2400" dirty="0" smtClean="0"/>
              <a:t>3/ المنفعة الشكلية</a:t>
            </a:r>
          </a:p>
          <a:p>
            <a:pPr marL="0" indent="0" algn="r">
              <a:buNone/>
            </a:pPr>
            <a:r>
              <a:rPr lang="ar-SA" sz="2400" dirty="0" smtClean="0"/>
              <a:t>4/ المنفعة التملكية</a:t>
            </a:r>
          </a:p>
          <a:p>
            <a:pPr marL="0" indent="0" algn="r">
              <a:buNone/>
            </a:pPr>
            <a:r>
              <a:rPr lang="ar-SA" sz="2800" dirty="0" smtClean="0"/>
              <a:t>المنفعة الحدية :</a:t>
            </a:r>
          </a:p>
          <a:p>
            <a:pPr marL="0" indent="0" algn="r">
              <a:buNone/>
            </a:pPr>
            <a:r>
              <a:rPr lang="ar-SA" sz="2400" dirty="0" smtClean="0"/>
              <a:t>تعرف المنفعة الحدية بأنها تلك المنفعة المستمدة من استهلاك وحدات إضافية من سلعة ما .</a:t>
            </a:r>
          </a:p>
          <a:p>
            <a:pPr marL="0" indent="0" algn="r">
              <a:buNone/>
            </a:pPr>
            <a:r>
              <a:rPr lang="ar-SA" sz="2800" dirty="0" smtClean="0"/>
              <a:t>المنفعة الكلية :</a:t>
            </a:r>
          </a:p>
          <a:p>
            <a:pPr marL="0" indent="0" algn="r">
              <a:buNone/>
            </a:pPr>
            <a:r>
              <a:rPr lang="ar-SA" sz="2400" dirty="0" smtClean="0"/>
              <a:t>تعرف المنفعة الكلية بأنها مجموع المنافع المتحققة للمستهلك نتيجة استهلاكة لكميات محددة من سلاعة ما خلال فتره زمنية معينة .</a:t>
            </a:r>
          </a:p>
          <a:p>
            <a:pPr marL="0" indent="0" algn="r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3371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534400" cy="6248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endParaRPr lang="ar-SA" sz="2800" dirty="0" smtClean="0"/>
          </a:p>
          <a:p>
            <a:pPr marL="0" indent="0" algn="r">
              <a:buNone/>
            </a:pPr>
            <a:r>
              <a:rPr lang="ar-SA" sz="2800" dirty="0" smtClean="0"/>
              <a:t>الرغبة والطلب:</a:t>
            </a:r>
          </a:p>
          <a:p>
            <a:pPr marL="0" indent="0" algn="r">
              <a:buNone/>
            </a:pPr>
            <a:r>
              <a:rPr lang="ar-SA" sz="2400" dirty="0" smtClean="0"/>
              <a:t>يفرق الإقتصاديون بين الرغبة والطلب وخاصة عند دراسة سلوك المستهلك أما الطلب الفعال فهو الرغبة في الحصول على السلعة مقرونة بالمقدرة المالية ( الدخل) أي أن الطلب الفعال يشمل العناصر التالية :</a:t>
            </a:r>
          </a:p>
          <a:p>
            <a:pPr marL="0" indent="0" algn="r">
              <a:buNone/>
            </a:pPr>
            <a:r>
              <a:rPr lang="ar-SA" sz="2400" dirty="0" smtClean="0"/>
              <a:t>1/ الرغبة في إقتناء السلعة </a:t>
            </a:r>
          </a:p>
          <a:p>
            <a:pPr marL="0" indent="0" algn="r">
              <a:buNone/>
            </a:pPr>
            <a:r>
              <a:rPr lang="ar-SA" sz="2400" dirty="0" smtClean="0"/>
              <a:t>2/ المقدرة المالية على شراء السلعة </a:t>
            </a:r>
          </a:p>
          <a:p>
            <a:pPr marL="0" indent="0" algn="r">
              <a:buNone/>
            </a:pPr>
            <a:r>
              <a:rPr lang="ar-SA" sz="2400" dirty="0" smtClean="0"/>
              <a:t>3/ الفترة الزمنية اللازمة للحصول على السلعة </a:t>
            </a:r>
          </a:p>
          <a:p>
            <a:pPr marL="0" indent="0" algn="r">
              <a:buNone/>
            </a:pPr>
            <a:r>
              <a:rPr lang="ar-SA" sz="2400" dirty="0" smtClean="0"/>
              <a:t>ونفترض أن المستهلك شخص رشيد يسعى إلى تعظيم المنفعة التي يحصل عليها من إنفاق دخله على شراء السلع والخدمات ويتم دراسة سلوك المستهلك </a:t>
            </a:r>
          </a:p>
          <a:p>
            <a:pPr marL="0" indent="0" algn="r">
              <a:buNone/>
            </a:pPr>
            <a:r>
              <a:rPr lang="ar-SA" sz="2400" dirty="0" smtClean="0"/>
              <a:t>1/ طريقة المنفعة القابلة للقياس الكمي </a:t>
            </a:r>
          </a:p>
          <a:p>
            <a:pPr marL="0" indent="0" algn="r">
              <a:buNone/>
            </a:pPr>
            <a:r>
              <a:rPr lang="ar-SA" sz="2400" dirty="0" smtClean="0"/>
              <a:t>2/ طريقة منحنيات السواء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2114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686800" cy="6248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endParaRPr lang="ar-SA" sz="2800" dirty="0" smtClean="0"/>
          </a:p>
          <a:p>
            <a:pPr marL="0" indent="0" algn="r">
              <a:buNone/>
            </a:pPr>
            <a:r>
              <a:rPr lang="ar-SA" sz="2800" dirty="0" smtClean="0"/>
              <a:t>نظرية المنفعة :</a:t>
            </a:r>
          </a:p>
          <a:p>
            <a:pPr marL="0" indent="0" algn="r">
              <a:buNone/>
            </a:pPr>
            <a:r>
              <a:rPr lang="ar-SA" sz="2400" dirty="0" smtClean="0"/>
              <a:t>تقوم نظرية المنفعة على اساس ان لكل سلعة منفعة معينة تجعل المستهلك يطلبها دون غيرها في حدود دخلة وامكانياتة . </a:t>
            </a:r>
          </a:p>
          <a:p>
            <a:pPr marL="0" indent="0" algn="r">
              <a:buNone/>
            </a:pPr>
            <a:r>
              <a:rPr lang="ar-SA" sz="2400" dirty="0" smtClean="0"/>
              <a:t>وان المنفعة التي يحصللا عليها المستهلك من جراء استهلاكة لسلعة معينة يمكن قياسها بوحدات تسمى وحدات المنفعة .</a:t>
            </a:r>
          </a:p>
          <a:p>
            <a:pPr marL="0" indent="0" algn="r">
              <a:buNone/>
            </a:pPr>
            <a:r>
              <a:rPr lang="ar-SA" sz="2800" dirty="0" smtClean="0"/>
              <a:t>افتراضات النظرية :</a:t>
            </a:r>
          </a:p>
          <a:p>
            <a:pPr marL="0" indent="0" algn="r">
              <a:buNone/>
            </a:pPr>
            <a:r>
              <a:rPr lang="ar-SA" sz="2400" dirty="0" smtClean="0"/>
              <a:t>1/ ان المستهلك شخص رشيد</a:t>
            </a:r>
          </a:p>
          <a:p>
            <a:pPr marL="0" indent="0" algn="r">
              <a:buNone/>
            </a:pPr>
            <a:r>
              <a:rPr lang="ar-SA" sz="2400" dirty="0" smtClean="0"/>
              <a:t>2/ ثبات زوق وتفضيلات المستهلك</a:t>
            </a:r>
          </a:p>
          <a:p>
            <a:pPr marL="0" indent="0" algn="r">
              <a:buNone/>
            </a:pPr>
            <a:r>
              <a:rPr lang="ar-SA" sz="2400" dirty="0" smtClean="0"/>
              <a:t>3/ دخل المستهلك ينفق على شراء السلع والخدمات </a:t>
            </a:r>
          </a:p>
          <a:p>
            <a:pPr marL="0" indent="0" algn="r">
              <a:buNone/>
            </a:pPr>
            <a:r>
              <a:rPr lang="ar-SA" sz="2400" dirty="0" smtClean="0"/>
              <a:t>4/ وجود عدد كبير من المشترين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5449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6324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endParaRPr lang="ar-SA" dirty="0"/>
          </a:p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endParaRPr lang="ar-SA" dirty="0"/>
          </a:p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endParaRPr lang="ar-SA" dirty="0"/>
          </a:p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sz="2000" dirty="0" smtClean="0"/>
              <a:t>المنفعة الكلية لا تحدد سلوك المستهلك وليست ذات اهمية في بناء قرارخ الإستهلاكي</a:t>
            </a:r>
          </a:p>
          <a:p>
            <a:pPr marL="0" indent="0" algn="r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555261"/>
              </p:ext>
            </p:extLst>
          </p:nvPr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المنفعة الحدية للسلعة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المنفعة الكلية للسلعة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عدد</a:t>
                      </a:r>
                      <a:r>
                        <a:rPr lang="ar-SA" baseline="0" dirty="0" smtClean="0"/>
                        <a:t> الوحدات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-</a:t>
                      </a:r>
                      <a:r>
                        <a:rPr lang="ar-SA" baseline="0" dirty="0" smtClean="0"/>
                        <a:t>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12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400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800" dirty="0" smtClean="0"/>
              <a:t>المنفعة الكلية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371600" y="914400"/>
            <a:ext cx="0" cy="449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371600" y="5334000"/>
            <a:ext cx="5867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1446663" y="1814867"/>
            <a:ext cx="5540991" cy="3548703"/>
          </a:xfrm>
          <a:custGeom>
            <a:avLst/>
            <a:gdLst>
              <a:gd name="connsiteX0" fmla="*/ 0 w 5540991"/>
              <a:gd name="connsiteY0" fmla="*/ 3548703 h 3548703"/>
              <a:gd name="connsiteX1" fmla="*/ 218364 w 5540991"/>
              <a:gd name="connsiteY1" fmla="*/ 2839020 h 3548703"/>
              <a:gd name="connsiteX2" fmla="*/ 941695 w 5540991"/>
              <a:gd name="connsiteY2" fmla="*/ 2361348 h 3548703"/>
              <a:gd name="connsiteX3" fmla="*/ 1487606 w 5540991"/>
              <a:gd name="connsiteY3" fmla="*/ 1460596 h 3548703"/>
              <a:gd name="connsiteX4" fmla="*/ 2593074 w 5540991"/>
              <a:gd name="connsiteY4" fmla="*/ 285 h 3548703"/>
              <a:gd name="connsiteX5" fmla="*/ 5540991 w 5540991"/>
              <a:gd name="connsiteY5" fmla="*/ 1583426 h 3548703"/>
              <a:gd name="connsiteX6" fmla="*/ 5540991 w 5540991"/>
              <a:gd name="connsiteY6" fmla="*/ 1583426 h 3548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40991" h="3548703">
                <a:moveTo>
                  <a:pt x="0" y="3548703"/>
                </a:moveTo>
                <a:cubicBezTo>
                  <a:pt x="30707" y="3292807"/>
                  <a:pt x="61415" y="3036912"/>
                  <a:pt x="218364" y="2839020"/>
                </a:cubicBezTo>
                <a:cubicBezTo>
                  <a:pt x="375313" y="2641127"/>
                  <a:pt x="730155" y="2591085"/>
                  <a:pt x="941695" y="2361348"/>
                </a:cubicBezTo>
                <a:cubicBezTo>
                  <a:pt x="1153235" y="2131611"/>
                  <a:pt x="1212376" y="1854106"/>
                  <a:pt x="1487606" y="1460596"/>
                </a:cubicBezTo>
                <a:cubicBezTo>
                  <a:pt x="1762836" y="1067086"/>
                  <a:pt x="1917510" y="-20187"/>
                  <a:pt x="2593074" y="285"/>
                </a:cubicBezTo>
                <a:cubicBezTo>
                  <a:pt x="3268638" y="20757"/>
                  <a:pt x="5540991" y="1583426"/>
                  <a:pt x="5540991" y="1583426"/>
                </a:cubicBezTo>
                <a:lnTo>
                  <a:pt x="5540991" y="1583426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638800" y="2514600"/>
            <a:ext cx="76200" cy="28489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181600" y="2286000"/>
            <a:ext cx="0" cy="3086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38750" y="2942785"/>
            <a:ext cx="1305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منحنى المنفعة الكلية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009855" y="5562600"/>
            <a:ext cx="974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وحدات السلعة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06756" y="1066800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المنفعة الكلية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903401" y="449580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10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925431" y="381531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20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916511" y="293766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30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932255" y="228600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40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74547" y="1583477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600" dirty="0" smtClean="0"/>
              <a:t>50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5039574" y="54102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7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598311" y="539058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400" dirty="0" smtClean="0"/>
              <a:t>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696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814</Words>
  <Application>Microsoft Office PowerPoint</Application>
  <PresentationFormat>On-screen Show (4:3)</PresentationFormat>
  <Paragraphs>275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كلية النبلاء للعلوم والتكنولوجيا برنامج العلوم الإدارية المستوى الثالث  المحاضرة  ( 4 )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Aisha</dc:creator>
  <cp:lastModifiedBy>Aisha</cp:lastModifiedBy>
  <cp:revision>8</cp:revision>
  <dcterms:created xsi:type="dcterms:W3CDTF">2021-05-26T10:02:28Z</dcterms:created>
  <dcterms:modified xsi:type="dcterms:W3CDTF">2021-05-30T14:21:50Z</dcterms:modified>
</cp:coreProperties>
</file>