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93E21C-ECD3-4A3A-8C26-73EADBBADD7C}"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3754405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93E21C-ECD3-4A3A-8C26-73EADBBADD7C}"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135528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93E21C-ECD3-4A3A-8C26-73EADBBADD7C}"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1515847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93E21C-ECD3-4A3A-8C26-73EADBBADD7C}"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3379348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93E21C-ECD3-4A3A-8C26-73EADBBADD7C}"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51903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93E21C-ECD3-4A3A-8C26-73EADBBADD7C}"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272825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93E21C-ECD3-4A3A-8C26-73EADBBADD7C}"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1426824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93E21C-ECD3-4A3A-8C26-73EADBBADD7C}"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2311269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93E21C-ECD3-4A3A-8C26-73EADBBADD7C}"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38896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93E21C-ECD3-4A3A-8C26-73EADBBADD7C}"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2906535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93E21C-ECD3-4A3A-8C26-73EADBBADD7C}"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EBE6B-FC12-4A53-9E86-F344B54620B6}" type="slidenum">
              <a:rPr lang="en-US" smtClean="0"/>
              <a:t>‹#›</a:t>
            </a:fld>
            <a:endParaRPr lang="en-US"/>
          </a:p>
        </p:txBody>
      </p:sp>
    </p:spTree>
    <p:extLst>
      <p:ext uri="{BB962C8B-B14F-4D97-AF65-F5344CB8AC3E}">
        <p14:creationId xmlns:p14="http://schemas.microsoft.com/office/powerpoint/2010/main" val="66964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93E21C-ECD3-4A3A-8C26-73EADBBADD7C}"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BE6B-FC12-4A53-9E86-F344B54620B6}" type="slidenum">
              <a:rPr lang="en-US" smtClean="0"/>
              <a:t>‹#›</a:t>
            </a:fld>
            <a:endParaRPr lang="en-US"/>
          </a:p>
        </p:txBody>
      </p:sp>
    </p:spTree>
    <p:extLst>
      <p:ext uri="{BB962C8B-B14F-4D97-AF65-F5344CB8AC3E}">
        <p14:creationId xmlns:p14="http://schemas.microsoft.com/office/powerpoint/2010/main" val="1870610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304800" y="457200"/>
            <a:ext cx="8610600" cy="56689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836661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style>
          <a:lnRef idx="1">
            <a:schemeClr val="accent2"/>
          </a:lnRef>
          <a:fillRef idx="2">
            <a:schemeClr val="accent2"/>
          </a:fillRef>
          <a:effectRef idx="1">
            <a:schemeClr val="accent2"/>
          </a:effectRef>
          <a:fontRef idx="minor">
            <a:schemeClr val="dk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a:t>
            </a:r>
            <a:br>
              <a:rPr lang="ar-SA" sz="3600" dirty="0" smtClean="0"/>
            </a:br>
            <a:r>
              <a:rPr lang="ar-SA" sz="3600" dirty="0" smtClean="0"/>
              <a:t>المستوى الثالث</a:t>
            </a:r>
            <a:r>
              <a:rPr lang="ar-SA" sz="3600" dirty="0"/>
              <a:t/>
            </a:r>
            <a:br>
              <a:rPr lang="ar-SA" sz="3600" dirty="0"/>
            </a:br>
            <a:r>
              <a:rPr lang="ar-SA" sz="3600" dirty="0" smtClean="0"/>
              <a:t/>
            </a:r>
            <a:br>
              <a:rPr lang="ar-SA" sz="3600" dirty="0" smtClean="0"/>
            </a:br>
            <a:r>
              <a:rPr lang="ar-SA" sz="3600" dirty="0" smtClean="0"/>
              <a:t>المحاضرة</a:t>
            </a:r>
            <a:br>
              <a:rPr lang="ar-SA" sz="3600" dirty="0" smtClean="0"/>
            </a:br>
            <a:r>
              <a:rPr lang="ar-SA" sz="3600" dirty="0"/>
              <a:t/>
            </a:r>
            <a:br>
              <a:rPr lang="ar-SA" sz="3600" dirty="0"/>
            </a:br>
            <a:r>
              <a:rPr lang="ar-SA" sz="3600" dirty="0" smtClean="0"/>
              <a:t>( 10 )</a:t>
            </a:r>
            <a:endParaRPr lang="en-US" sz="3600" dirty="0"/>
          </a:p>
        </p:txBody>
      </p:sp>
    </p:spTree>
    <p:extLst>
      <p:ext uri="{BB962C8B-B14F-4D97-AF65-F5344CB8AC3E}">
        <p14:creationId xmlns:p14="http://schemas.microsoft.com/office/powerpoint/2010/main" val="924917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style>
          <a:lnRef idx="3">
            <a:schemeClr val="lt1"/>
          </a:lnRef>
          <a:fillRef idx="1">
            <a:schemeClr val="accent2"/>
          </a:fillRef>
          <a:effectRef idx="1">
            <a:schemeClr val="accent2"/>
          </a:effectRef>
          <a:fontRef idx="minor">
            <a:schemeClr val="lt1"/>
          </a:fontRef>
        </p:style>
        <p:txBody>
          <a:bodyPr/>
          <a:lstStyle/>
          <a:p>
            <a:pPr marL="0" indent="0" algn="r">
              <a:buNone/>
            </a:pPr>
            <a:endParaRPr lang="en-US" dirty="0"/>
          </a:p>
        </p:txBody>
      </p:sp>
      <p:sp>
        <p:nvSpPr>
          <p:cNvPr id="4" name="Flowchart: Punched Tape 3"/>
          <p:cNvSpPr/>
          <p:nvPr/>
        </p:nvSpPr>
        <p:spPr>
          <a:xfrm>
            <a:off x="1752600" y="1219200"/>
            <a:ext cx="6019800" cy="3733800"/>
          </a:xfrm>
          <a:prstGeom prst="flowChartPunchedTap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sz="4000" dirty="0" smtClean="0"/>
              <a:t>تحليل التكاليف</a:t>
            </a:r>
          </a:p>
          <a:p>
            <a:pPr algn="ctr"/>
            <a:r>
              <a:rPr lang="ar-SA" sz="4000" dirty="0" smtClean="0"/>
              <a:t>(2)</a:t>
            </a:r>
            <a:endParaRPr lang="en-US" sz="4000" dirty="0"/>
          </a:p>
        </p:txBody>
      </p:sp>
    </p:spTree>
    <p:extLst>
      <p:ext uri="{BB962C8B-B14F-4D97-AF65-F5344CB8AC3E}">
        <p14:creationId xmlns:p14="http://schemas.microsoft.com/office/powerpoint/2010/main" val="598580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686800" cy="5181600"/>
          </a:xfrm>
        </p:spPr>
        <p:style>
          <a:lnRef idx="1">
            <a:schemeClr val="accent2"/>
          </a:lnRef>
          <a:fillRef idx="2">
            <a:schemeClr val="accent2"/>
          </a:fillRef>
          <a:effectRef idx="1">
            <a:schemeClr val="accent2"/>
          </a:effectRef>
          <a:fontRef idx="minor">
            <a:schemeClr val="dk1"/>
          </a:fontRef>
        </p:style>
        <p:txBody>
          <a:bodyPr>
            <a:normAutofit/>
          </a:bodyPr>
          <a:lstStyle/>
          <a:p>
            <a:pPr marL="0" indent="0" algn="r">
              <a:buNone/>
            </a:pPr>
            <a:endParaRPr lang="ar-SA" sz="2800" dirty="0" smtClean="0"/>
          </a:p>
          <a:p>
            <a:pPr marL="0" indent="0" algn="r">
              <a:buNone/>
            </a:pPr>
            <a:endParaRPr lang="ar-SA" sz="2800" dirty="0"/>
          </a:p>
          <a:p>
            <a:pPr marL="0" indent="0" algn="r">
              <a:buNone/>
            </a:pPr>
            <a:r>
              <a:rPr lang="ar-SA" sz="2800" dirty="0" smtClean="0"/>
              <a:t>ثانياً : الفترة الطويلة </a:t>
            </a:r>
          </a:p>
          <a:p>
            <a:pPr marL="0" indent="0" algn="r">
              <a:buNone/>
            </a:pPr>
            <a:r>
              <a:rPr lang="ar-SA" sz="2800" dirty="0" smtClean="0"/>
              <a:t>التكاليف في المدى الطويل :</a:t>
            </a:r>
          </a:p>
          <a:p>
            <a:pPr marL="0" indent="0" algn="r">
              <a:buNone/>
            </a:pPr>
            <a:r>
              <a:rPr lang="ar-SA" sz="2400" dirty="0" smtClean="0"/>
              <a:t>تكون جميع عناصر الإنتاج متغيرة في المدى الطويل حيث لا يوجد هناك أي عنصر إنتاجي بحيث تستطيع المنشأة التوسع في حجمها وتختار المنشأة الحجم الأمثل للإنتاج الذي يضمن تخفيض التكاليف التي تتحملها المنشأة .</a:t>
            </a:r>
          </a:p>
          <a:p>
            <a:pPr marL="0" indent="0" algn="r">
              <a:buNone/>
            </a:pPr>
            <a:r>
              <a:rPr lang="ar-SA" sz="2800" dirty="0" smtClean="0"/>
              <a:t>هيكل تكاليف المنشأة في المدى الطويل</a:t>
            </a:r>
          </a:p>
          <a:p>
            <a:pPr marL="0" indent="0" algn="r">
              <a:buNone/>
            </a:pPr>
            <a:r>
              <a:rPr lang="ar-SA" sz="2800" dirty="0" smtClean="0"/>
              <a:t> </a:t>
            </a:r>
            <a:endParaRPr lang="en-US" sz="2800" dirty="0"/>
          </a:p>
        </p:txBody>
      </p:sp>
    </p:spTree>
    <p:extLst>
      <p:ext uri="{BB962C8B-B14F-4D97-AF65-F5344CB8AC3E}">
        <p14:creationId xmlns:p14="http://schemas.microsoft.com/office/powerpoint/2010/main" val="1889483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458200" cy="5943600"/>
          </a:xfrm>
        </p:spPr>
        <p:style>
          <a:lnRef idx="1">
            <a:schemeClr val="accent2"/>
          </a:lnRef>
          <a:fillRef idx="2">
            <a:schemeClr val="accent2"/>
          </a:fillRef>
          <a:effectRef idx="1">
            <a:schemeClr val="accent2"/>
          </a:effectRef>
          <a:fontRef idx="minor">
            <a:schemeClr val="dk1"/>
          </a:fontRef>
        </p:style>
        <p:txBody>
          <a:bodyPr>
            <a:normAutofit/>
          </a:bodyPr>
          <a:lstStyle/>
          <a:p>
            <a:pPr marL="0" indent="0" algn="r">
              <a:buNone/>
            </a:pPr>
            <a:r>
              <a:rPr lang="ar-SA" sz="2800" dirty="0" smtClean="0"/>
              <a:t>التكلفة الكلية الخاصة بالمدى الطويل :</a:t>
            </a:r>
          </a:p>
          <a:p>
            <a:pPr marL="0" indent="0" algn="r">
              <a:buNone/>
            </a:pPr>
            <a:r>
              <a:rPr lang="ar-SA" sz="2800" dirty="0" smtClean="0"/>
              <a:t>إجمالي التكلفة الكلية لإنتاج كمية معينة من السلع أو الخدمات وذلك عندما تكون المنشأة قادرة على تغيرير جميع عناصر الإنتاج .</a:t>
            </a:r>
          </a:p>
          <a:p>
            <a:pPr marL="0" indent="0" algn="r">
              <a:buNone/>
            </a:pPr>
            <a:endParaRPr lang="en-US" sz="2800" dirty="0"/>
          </a:p>
        </p:txBody>
      </p:sp>
      <p:cxnSp>
        <p:nvCxnSpPr>
          <p:cNvPr id="5" name="Straight Arrow Connector 4"/>
          <p:cNvCxnSpPr/>
          <p:nvPr/>
        </p:nvCxnSpPr>
        <p:spPr>
          <a:xfrm flipV="1">
            <a:off x="1676400" y="2362200"/>
            <a:ext cx="0" cy="3657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676400" y="6019800"/>
            <a:ext cx="4419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Freeform 7"/>
          <p:cNvSpPr/>
          <p:nvPr/>
        </p:nvSpPr>
        <p:spPr>
          <a:xfrm>
            <a:off x="1698171" y="3384468"/>
            <a:ext cx="2909455" cy="2624446"/>
          </a:xfrm>
          <a:custGeom>
            <a:avLst/>
            <a:gdLst>
              <a:gd name="connsiteX0" fmla="*/ 0 w 2909455"/>
              <a:gd name="connsiteY0" fmla="*/ 2624446 h 2624446"/>
              <a:gd name="connsiteX1" fmla="*/ 760021 w 2909455"/>
              <a:gd name="connsiteY1" fmla="*/ 1163781 h 2624446"/>
              <a:gd name="connsiteX2" fmla="*/ 2232561 w 2909455"/>
              <a:gd name="connsiteY2" fmla="*/ 1223158 h 2624446"/>
              <a:gd name="connsiteX3" fmla="*/ 2909455 w 2909455"/>
              <a:gd name="connsiteY3" fmla="*/ 0 h 2624446"/>
              <a:gd name="connsiteX4" fmla="*/ 2909455 w 2909455"/>
              <a:gd name="connsiteY4" fmla="*/ 0 h 2624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9455" h="2624446">
                <a:moveTo>
                  <a:pt x="0" y="2624446"/>
                </a:moveTo>
                <a:cubicBezTo>
                  <a:pt x="193963" y="2010887"/>
                  <a:pt x="387927" y="1397329"/>
                  <a:pt x="760021" y="1163781"/>
                </a:cubicBezTo>
                <a:cubicBezTo>
                  <a:pt x="1132115" y="930233"/>
                  <a:pt x="1874322" y="1417121"/>
                  <a:pt x="2232561" y="1223158"/>
                </a:cubicBezTo>
                <a:cubicBezTo>
                  <a:pt x="2590800" y="1029194"/>
                  <a:pt x="2909455" y="0"/>
                  <a:pt x="2909455" y="0"/>
                </a:cubicBezTo>
                <a:lnTo>
                  <a:pt x="290945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 name="Straight Connector 11"/>
          <p:cNvCxnSpPr/>
          <p:nvPr/>
        </p:nvCxnSpPr>
        <p:spPr>
          <a:xfrm>
            <a:off x="3152898" y="4572000"/>
            <a:ext cx="0" cy="14478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391706" y="6019800"/>
            <a:ext cx="569387" cy="369332"/>
          </a:xfrm>
          <a:prstGeom prst="rect">
            <a:avLst/>
          </a:prstGeom>
          <a:noFill/>
        </p:spPr>
        <p:txBody>
          <a:bodyPr wrap="none" rtlCol="0">
            <a:spAutoFit/>
          </a:bodyPr>
          <a:lstStyle/>
          <a:p>
            <a:r>
              <a:rPr lang="ar-SA" dirty="0" smtClean="0"/>
              <a:t>100</a:t>
            </a:r>
            <a:endParaRPr lang="en-US" dirty="0"/>
          </a:p>
        </p:txBody>
      </p:sp>
      <p:sp>
        <p:nvSpPr>
          <p:cNvPr id="14" name="TextBox 13"/>
          <p:cNvSpPr txBox="1"/>
          <p:nvPr/>
        </p:nvSpPr>
        <p:spPr>
          <a:xfrm>
            <a:off x="2868204" y="6019800"/>
            <a:ext cx="569387" cy="369332"/>
          </a:xfrm>
          <a:prstGeom prst="rect">
            <a:avLst/>
          </a:prstGeom>
          <a:noFill/>
        </p:spPr>
        <p:txBody>
          <a:bodyPr wrap="none" rtlCol="0">
            <a:spAutoFit/>
          </a:bodyPr>
          <a:lstStyle/>
          <a:p>
            <a:r>
              <a:rPr lang="ar-SA" dirty="0" smtClean="0"/>
              <a:t>200</a:t>
            </a:r>
            <a:endParaRPr lang="en-US" dirty="0"/>
          </a:p>
        </p:txBody>
      </p:sp>
      <p:sp>
        <p:nvSpPr>
          <p:cNvPr id="15" name="TextBox 14"/>
          <p:cNvSpPr txBox="1"/>
          <p:nvPr/>
        </p:nvSpPr>
        <p:spPr>
          <a:xfrm>
            <a:off x="4038239" y="6042561"/>
            <a:ext cx="569387" cy="369332"/>
          </a:xfrm>
          <a:prstGeom prst="rect">
            <a:avLst/>
          </a:prstGeom>
          <a:noFill/>
        </p:spPr>
        <p:txBody>
          <a:bodyPr wrap="none" rtlCol="0">
            <a:spAutoFit/>
          </a:bodyPr>
          <a:lstStyle/>
          <a:p>
            <a:r>
              <a:rPr lang="ar-SA" dirty="0" smtClean="0"/>
              <a:t>300</a:t>
            </a:r>
            <a:endParaRPr lang="en-US" dirty="0"/>
          </a:p>
        </p:txBody>
      </p:sp>
      <p:sp>
        <p:nvSpPr>
          <p:cNvPr id="16" name="TextBox 15"/>
          <p:cNvSpPr txBox="1"/>
          <p:nvPr/>
        </p:nvSpPr>
        <p:spPr>
          <a:xfrm>
            <a:off x="1171133" y="4387334"/>
            <a:ext cx="441146" cy="369332"/>
          </a:xfrm>
          <a:prstGeom prst="rect">
            <a:avLst/>
          </a:prstGeom>
          <a:noFill/>
        </p:spPr>
        <p:txBody>
          <a:bodyPr wrap="none" rtlCol="0">
            <a:spAutoFit/>
          </a:bodyPr>
          <a:lstStyle/>
          <a:p>
            <a:r>
              <a:rPr lang="ar-SA" dirty="0" smtClean="0"/>
              <a:t>10</a:t>
            </a:r>
            <a:endParaRPr lang="en-US" dirty="0"/>
          </a:p>
        </p:txBody>
      </p:sp>
      <p:sp>
        <p:nvSpPr>
          <p:cNvPr id="17" name="TextBox 16"/>
          <p:cNvSpPr txBox="1"/>
          <p:nvPr/>
        </p:nvSpPr>
        <p:spPr>
          <a:xfrm>
            <a:off x="1171133" y="3384468"/>
            <a:ext cx="441146" cy="369332"/>
          </a:xfrm>
          <a:prstGeom prst="rect">
            <a:avLst/>
          </a:prstGeom>
          <a:noFill/>
        </p:spPr>
        <p:txBody>
          <a:bodyPr wrap="none" rtlCol="0">
            <a:spAutoFit/>
          </a:bodyPr>
          <a:lstStyle/>
          <a:p>
            <a:r>
              <a:rPr lang="ar-SA" dirty="0" smtClean="0"/>
              <a:t>20</a:t>
            </a:r>
            <a:endParaRPr lang="en-US" dirty="0"/>
          </a:p>
        </p:txBody>
      </p:sp>
      <p:sp>
        <p:nvSpPr>
          <p:cNvPr id="18" name="TextBox 17"/>
          <p:cNvSpPr txBox="1"/>
          <p:nvPr/>
        </p:nvSpPr>
        <p:spPr>
          <a:xfrm>
            <a:off x="1220262" y="2440978"/>
            <a:ext cx="415563" cy="369332"/>
          </a:xfrm>
          <a:prstGeom prst="rect">
            <a:avLst/>
          </a:prstGeom>
          <a:noFill/>
        </p:spPr>
        <p:txBody>
          <a:bodyPr wrap="none" rtlCol="0">
            <a:spAutoFit/>
          </a:bodyPr>
          <a:lstStyle/>
          <a:p>
            <a:r>
              <a:rPr lang="en-US" dirty="0" smtClean="0"/>
              <a:t>TC</a:t>
            </a:r>
            <a:endParaRPr lang="en-US" dirty="0"/>
          </a:p>
        </p:txBody>
      </p:sp>
    </p:spTree>
    <p:extLst>
      <p:ext uri="{BB962C8B-B14F-4D97-AF65-F5344CB8AC3E}">
        <p14:creationId xmlns:p14="http://schemas.microsoft.com/office/powerpoint/2010/main" val="3373807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685800"/>
                <a:ext cx="8229600" cy="5440363"/>
              </a:xfrm>
            </p:spPr>
            <p:style>
              <a:lnRef idx="1">
                <a:schemeClr val="accent2"/>
              </a:lnRef>
              <a:fillRef idx="2">
                <a:schemeClr val="accent2"/>
              </a:fillRef>
              <a:effectRef idx="1">
                <a:schemeClr val="accent2"/>
              </a:effectRef>
              <a:fontRef idx="minor">
                <a:schemeClr val="dk1"/>
              </a:fontRef>
            </p:style>
            <p:txBody>
              <a:bodyPr>
                <a:normAutofit/>
              </a:bodyPr>
              <a:lstStyle/>
              <a:p>
                <a:pPr marL="0" indent="0" algn="r">
                  <a:buNone/>
                </a:pPr>
                <a:r>
                  <a:rPr lang="ar-SA" sz="2800" dirty="0" smtClean="0"/>
                  <a:t>التكلفة المتوسطة الخاصة بالمدى الطويل :</a:t>
                </a:r>
              </a:p>
              <a:p>
                <a:pPr marL="0" indent="0" algn="r">
                  <a:buNone/>
                </a:pPr>
                <a:r>
                  <a:rPr lang="ar-SA" sz="2800" dirty="0" smtClean="0"/>
                  <a:t>إجمالي التكلفة الكلية في المدى الطويل مقسومة على عدد الوحدات المنتجة أو :</a:t>
                </a:r>
                <a:endParaRPr lang="en-US" sz="2800" dirty="0"/>
              </a:p>
              <a:p>
                <a:pPr marL="0" indent="0" algn="ctr">
                  <a:buNone/>
                </a:pPr>
                <a:r>
                  <a:rPr lang="en-US" sz="2800" dirty="0" smtClean="0"/>
                  <a:t>LRAC = LRTC / Q</a:t>
                </a:r>
              </a:p>
              <a:p>
                <a:pPr marL="0" indent="0" algn="r">
                  <a:buNone/>
                </a:pPr>
                <a:endParaRPr lang="en-US" sz="2800" dirty="0" smtClean="0"/>
              </a:p>
              <a:p>
                <a:pPr marL="0" indent="0" algn="r">
                  <a:buNone/>
                </a:pPr>
                <a:r>
                  <a:rPr lang="ar-SA" sz="2800" dirty="0" smtClean="0"/>
                  <a:t>التكلفة الحدية الخاصة بالمدى الطويل :</a:t>
                </a:r>
              </a:p>
              <a:p>
                <a:pPr marL="0" indent="0" algn="r">
                  <a:buNone/>
                </a:pPr>
                <a:r>
                  <a:rPr lang="ar-SA" sz="2800" dirty="0" smtClean="0"/>
                  <a:t>هي عبارة عن حجم التغيرفي التكلفة الكلية الخاصة بالمدى الطويل الناجم عن التغير في حجم الإنتاج بوحدة واحدة </a:t>
                </a:r>
              </a:p>
              <a:p>
                <a:pPr marL="0" indent="0" algn="ctr">
                  <a:buNone/>
                </a:pPr>
                <a:r>
                  <a:rPr lang="en-US" sz="2800" dirty="0" smtClean="0"/>
                  <a:t>LRMC / </a:t>
                </a:r>
                <a14:m>
                  <m:oMath xmlns:m="http://schemas.openxmlformats.org/officeDocument/2006/math">
                    <m:f>
                      <m:fPr>
                        <m:ctrlPr>
                          <a:rPr lang="en-US" sz="2800" i="1" smtClean="0">
                            <a:latin typeface="Cambria Math"/>
                          </a:rPr>
                        </m:ctrlPr>
                      </m:fPr>
                      <m:num>
                        <m:r>
                          <m:rPr>
                            <m:sty m:val="p"/>
                          </m:rPr>
                          <a:rPr lang="el-GR" sz="2800" i="0" smtClean="0">
                            <a:latin typeface="Cambria Math"/>
                          </a:rPr>
                          <m:t>Δ</m:t>
                        </m:r>
                        <m:r>
                          <a:rPr lang="en-US" sz="2800" b="0" i="1" smtClean="0">
                            <a:latin typeface="Cambria Math"/>
                          </a:rPr>
                          <m:t>𝐿𝑅𝑇𝐶</m:t>
                        </m:r>
                      </m:num>
                      <m:den>
                        <m:r>
                          <m:rPr>
                            <m:sty m:val="p"/>
                          </m:rPr>
                          <a:rPr lang="el-GR" sz="2800" i="0" smtClean="0">
                            <a:latin typeface="Cambria Math"/>
                          </a:rPr>
                          <m:t>Δ</m:t>
                        </m:r>
                        <m:r>
                          <a:rPr lang="en-US" sz="2800" b="0" i="1" smtClean="0">
                            <a:latin typeface="Cambria Math"/>
                          </a:rPr>
                          <m:t>𝑄</m:t>
                        </m:r>
                      </m:den>
                    </m:f>
                  </m:oMath>
                </a14:m>
                <a:endParaRPr lang="ar-SA" sz="2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685800"/>
                <a:ext cx="8229600" cy="5440363"/>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960448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style>
          <a:lnRef idx="1">
            <a:schemeClr val="accent2"/>
          </a:lnRef>
          <a:fillRef idx="2">
            <a:schemeClr val="accent2"/>
          </a:fillRef>
          <a:effectRef idx="1">
            <a:schemeClr val="accent2"/>
          </a:effectRef>
          <a:fontRef idx="minor">
            <a:schemeClr val="dk1"/>
          </a:fontRef>
        </p:style>
        <p:txBody>
          <a:bodyPr>
            <a:normAutofit/>
          </a:bodyPr>
          <a:lstStyle/>
          <a:p>
            <a:pPr marL="0" indent="0" algn="r">
              <a:buNone/>
            </a:pPr>
            <a:endParaRPr lang="ar-SA" sz="2800" dirty="0" smtClean="0"/>
          </a:p>
          <a:p>
            <a:pPr marL="0" indent="0" algn="r">
              <a:buNone/>
            </a:pPr>
            <a:r>
              <a:rPr lang="ar-SA" sz="2800" dirty="0" smtClean="0"/>
              <a:t>وفورات التكلفة للحجم الكبير للإنتاج :</a:t>
            </a:r>
          </a:p>
          <a:p>
            <a:pPr marL="0" indent="0" algn="r">
              <a:buNone/>
            </a:pPr>
            <a:r>
              <a:rPr lang="ar-SA" sz="2400" dirty="0" smtClean="0"/>
              <a:t>نجد ان الإنتاج الكبير يعود بوفورات كبيرة بالنسبة للتكاليف وهذه الوفورات تنقسم إلى قسمين هي :</a:t>
            </a:r>
          </a:p>
          <a:p>
            <a:pPr marL="0" indent="0" algn="r">
              <a:buNone/>
            </a:pPr>
            <a:r>
              <a:rPr lang="ar-SA" sz="2800" dirty="0" smtClean="0"/>
              <a:t>1/ الوفورات الداخلية :</a:t>
            </a:r>
          </a:p>
          <a:p>
            <a:pPr marL="0" indent="0" algn="r">
              <a:buNone/>
            </a:pPr>
            <a:r>
              <a:rPr lang="ar-SA" sz="2400" dirty="0" smtClean="0"/>
              <a:t>أ/ وفورات تسويقية </a:t>
            </a:r>
          </a:p>
          <a:p>
            <a:pPr marL="0" indent="0" algn="r">
              <a:buNone/>
            </a:pPr>
            <a:r>
              <a:rPr lang="ar-SA" sz="2400" dirty="0" smtClean="0"/>
              <a:t>ب/ وفورات انتاجية</a:t>
            </a:r>
          </a:p>
          <a:p>
            <a:pPr marL="0" indent="0" algn="r">
              <a:buNone/>
            </a:pPr>
            <a:r>
              <a:rPr lang="ar-SA" sz="2400" dirty="0" smtClean="0"/>
              <a:t>ج/ وفورات تمويلة </a:t>
            </a:r>
          </a:p>
          <a:p>
            <a:pPr marL="0" indent="0" algn="r">
              <a:buNone/>
            </a:pPr>
            <a:r>
              <a:rPr lang="ar-SA" sz="2800" dirty="0" smtClean="0"/>
              <a:t>2/ الوفورات الخارجية :</a:t>
            </a:r>
          </a:p>
          <a:p>
            <a:pPr marL="0" indent="0" algn="r">
              <a:buNone/>
            </a:pPr>
            <a:r>
              <a:rPr lang="ar-SA" sz="2400" dirty="0" smtClean="0"/>
              <a:t>أ/ جذب الصناعات المساعدة</a:t>
            </a:r>
          </a:p>
          <a:p>
            <a:pPr marL="0" indent="0" algn="r">
              <a:buNone/>
            </a:pPr>
            <a:r>
              <a:rPr lang="ar-SA" sz="2400" dirty="0" smtClean="0"/>
              <a:t>ب/ تنمية عمالة ماهرة للصناعة </a:t>
            </a:r>
          </a:p>
          <a:p>
            <a:pPr marL="0" indent="0" algn="r">
              <a:buNone/>
            </a:pPr>
            <a:r>
              <a:rPr lang="ar-SA" sz="2400" dirty="0" smtClean="0"/>
              <a:t>ج/ جذب خدمات تعليمية وتجارية  </a:t>
            </a:r>
          </a:p>
          <a:p>
            <a:pPr marL="0" indent="0" algn="r">
              <a:buNone/>
            </a:pPr>
            <a:endParaRPr lang="en-US" sz="2800" dirty="0"/>
          </a:p>
        </p:txBody>
      </p:sp>
    </p:spTree>
    <p:extLst>
      <p:ext uri="{BB962C8B-B14F-4D97-AF65-F5344CB8AC3E}">
        <p14:creationId xmlns:p14="http://schemas.microsoft.com/office/powerpoint/2010/main" val="81593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10600" cy="6248400"/>
          </a:xfrm>
        </p:spPr>
        <p:style>
          <a:lnRef idx="1">
            <a:schemeClr val="accent2"/>
          </a:lnRef>
          <a:fillRef idx="2">
            <a:schemeClr val="accent2"/>
          </a:fillRef>
          <a:effectRef idx="1">
            <a:schemeClr val="accent2"/>
          </a:effectRef>
          <a:fontRef idx="minor">
            <a:schemeClr val="dk1"/>
          </a:fontRef>
        </p:style>
        <p:txBody>
          <a:bodyPr>
            <a:normAutofit/>
          </a:bodyPr>
          <a:lstStyle/>
          <a:p>
            <a:pPr marL="0" indent="0" algn="r">
              <a:buNone/>
            </a:pPr>
            <a:r>
              <a:rPr lang="ar-SA" sz="2400" dirty="0" smtClean="0"/>
              <a:t>وعلى الرغم من وجود هذه الوفرات سواء داخلية او خارجية هناك غرامات للحجم الكبير اي انخفاض في انتاجية عناصر الإنتاج مع زيادة حجم المشروع ويرجع ذلك الى العوامل الأتية :</a:t>
            </a:r>
          </a:p>
          <a:p>
            <a:pPr marL="0" indent="0" algn="r">
              <a:buNone/>
            </a:pPr>
            <a:r>
              <a:rPr lang="ar-SA" sz="2400" dirty="0" smtClean="0"/>
              <a:t>1/ تعقد النظام الإداري </a:t>
            </a:r>
          </a:p>
          <a:p>
            <a:pPr marL="0" indent="0" algn="r">
              <a:buNone/>
            </a:pPr>
            <a:r>
              <a:rPr lang="ar-SA" sz="2400" dirty="0" smtClean="0"/>
              <a:t>2/ تعقد العلاقات العمالية</a:t>
            </a:r>
          </a:p>
          <a:p>
            <a:pPr marL="0" indent="0" algn="r">
              <a:buNone/>
            </a:pPr>
            <a:r>
              <a:rPr lang="ar-SA" sz="2400" dirty="0" smtClean="0"/>
              <a:t>3/ ارتفاع تكاليف الإنتاج</a:t>
            </a:r>
          </a:p>
          <a:p>
            <a:pPr marL="0" indent="0" algn="r">
              <a:buNone/>
            </a:pPr>
            <a:r>
              <a:rPr lang="ar-SA" sz="2400" dirty="0" smtClean="0"/>
              <a:t>التكاليف في مجال إتخاذ القرارات الإدارية :</a:t>
            </a:r>
          </a:p>
          <a:p>
            <a:pPr marL="0" indent="0" algn="r">
              <a:buNone/>
            </a:pPr>
            <a:r>
              <a:rPr lang="ar-SA" sz="2400" dirty="0" smtClean="0"/>
              <a:t>حالة تحقيق ادنى تكلفة :</a:t>
            </a:r>
          </a:p>
          <a:p>
            <a:pPr marL="0" indent="0" algn="r">
              <a:buNone/>
            </a:pPr>
            <a:r>
              <a:rPr lang="ar-SA" sz="2400" dirty="0" smtClean="0"/>
              <a:t>تفكر ادارة إحدى الشركات المنتجة للبوهيات في إنتاج 400 جالون يومياً من خليط من مادتين س،ص علماً بان تكلفة الجالون من س تبلغ 8 دينار في حين تبلغ تكلفة انتاج الجالون من ص 15 دينار وتشترط مواصفات التصنيع الا تزيد الكمية المستخدمة من س عن 120 جالون والا تقل الكمية المستخدمة من ص عن 100 جالون .</a:t>
            </a:r>
          </a:p>
          <a:p>
            <a:pPr marL="0" indent="0" algn="r">
              <a:buNone/>
            </a:pPr>
            <a:r>
              <a:rPr lang="ar-SA" sz="2400" dirty="0" smtClean="0"/>
              <a:t>المطلوب : تحديد الكمية الواجب استخراجها إذا كانت الإدارة تهدف إلى تحقيق ادني تكلفة .</a:t>
            </a:r>
            <a:endParaRPr lang="en-US" sz="2400" dirty="0"/>
          </a:p>
        </p:txBody>
      </p:sp>
    </p:spTree>
    <p:extLst>
      <p:ext uri="{BB962C8B-B14F-4D97-AF65-F5344CB8AC3E}">
        <p14:creationId xmlns:p14="http://schemas.microsoft.com/office/powerpoint/2010/main" val="2644890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4800" y="304800"/>
                <a:ext cx="8686800" cy="6324600"/>
              </a:xfrm>
            </p:spPr>
            <p:style>
              <a:lnRef idx="1">
                <a:schemeClr val="accent2"/>
              </a:lnRef>
              <a:fillRef idx="2">
                <a:schemeClr val="accent2"/>
              </a:fillRef>
              <a:effectRef idx="1">
                <a:schemeClr val="accent2"/>
              </a:effectRef>
              <a:fontRef idx="minor">
                <a:schemeClr val="dk1"/>
              </a:fontRef>
            </p:style>
            <p:txBody>
              <a:bodyPr>
                <a:normAutofit/>
              </a:bodyPr>
              <a:lstStyle/>
              <a:p>
                <a:pPr marL="0" indent="0" algn="r">
                  <a:buNone/>
                </a:pPr>
                <a:r>
                  <a:rPr lang="ar-SA" sz="2400" dirty="0" smtClean="0"/>
                  <a:t>التعبير عن المشكلة في الشكل الرياضي التالي :</a:t>
                </a:r>
              </a:p>
              <a:p>
                <a:pPr marL="0" indent="0" algn="r">
                  <a:buNone/>
                </a:pPr>
                <a:r>
                  <a:rPr lang="ar-SA" sz="2400" dirty="0" smtClean="0"/>
                  <a:t>ف = 8 س + 18 ص      دالة الهدف </a:t>
                </a:r>
              </a:p>
              <a:p>
                <a:pPr marL="0" indent="0" algn="r">
                  <a:buNone/>
                </a:pPr>
                <a:r>
                  <a:rPr lang="ar-SA" sz="2400" dirty="0" smtClean="0"/>
                  <a:t>بشرط :  س + ص = 400</a:t>
                </a:r>
              </a:p>
              <a:p>
                <a:pPr marL="0" indent="0" algn="r">
                  <a:buNone/>
                </a:pPr>
                <a:r>
                  <a:rPr lang="ar-SA" sz="2400" dirty="0" smtClean="0"/>
                  <a:t> س </a:t>
                </a:r>
                <a14:m>
                  <m:oMath xmlns:m="http://schemas.openxmlformats.org/officeDocument/2006/math">
                    <m:r>
                      <a:rPr lang="ar-SA" sz="2400" i="1" smtClean="0">
                        <a:latin typeface="Cambria Math"/>
                        <a:ea typeface="Cambria Math"/>
                      </a:rPr>
                      <m:t>≤</m:t>
                    </m:r>
                    <m:r>
                      <a:rPr lang="ar-SA" sz="2400" b="0" i="1" smtClean="0">
                        <a:latin typeface="Cambria Math"/>
                        <a:ea typeface="Cambria Math"/>
                      </a:rPr>
                      <m:t>120</m:t>
                    </m:r>
                  </m:oMath>
                </a14:m>
                <a:endParaRPr lang="ar-SA" sz="2400" b="0" dirty="0" smtClean="0">
                  <a:ea typeface="Cambria Math"/>
                </a:endParaRPr>
              </a:p>
              <a:p>
                <a:pPr marL="0" indent="0" algn="r">
                  <a:buNone/>
                </a:pPr>
                <a:r>
                  <a:rPr lang="ar-SA" sz="2400" dirty="0" smtClean="0"/>
                  <a:t> ص </a:t>
                </a:r>
                <a14:m>
                  <m:oMath xmlns:m="http://schemas.openxmlformats.org/officeDocument/2006/math">
                    <m:r>
                      <a:rPr lang="ar-SA" sz="2400" i="1" smtClean="0">
                        <a:latin typeface="Cambria Math"/>
                        <a:ea typeface="Cambria Math"/>
                      </a:rPr>
                      <m:t>≥</m:t>
                    </m:r>
                    <m:r>
                      <a:rPr lang="ar-SA" sz="2400" b="0" i="1" smtClean="0">
                        <a:latin typeface="Cambria Math"/>
                        <a:ea typeface="Cambria Math"/>
                      </a:rPr>
                      <m:t>100</m:t>
                    </m:r>
                  </m:oMath>
                </a14:m>
                <a:endParaRPr lang="ar-SA" sz="2400" dirty="0" smtClean="0"/>
              </a:p>
              <a:p>
                <a:pPr marL="0" indent="0" algn="r">
                  <a:buNone/>
                </a:pPr>
                <a:r>
                  <a:rPr lang="ar-SA" sz="2400" dirty="0" smtClean="0"/>
                  <a:t>في نقاط الحل :</a:t>
                </a:r>
              </a:p>
              <a:p>
                <a:pPr marL="0" indent="0" algn="r">
                  <a:buNone/>
                </a:pPr>
                <a:r>
                  <a:rPr lang="ar-SA" sz="2400" dirty="0" smtClean="0"/>
                  <a:t>(0 ، 400) (120 ، 280)</a:t>
                </a:r>
              </a:p>
              <a:p>
                <a:pPr marL="0" indent="0" algn="r">
                  <a:buNone/>
                </a:pPr>
                <a:r>
                  <a:rPr lang="ar-SA" sz="2400" dirty="0" smtClean="0"/>
                  <a:t>عند النقطة (0 ، 400)</a:t>
                </a:r>
              </a:p>
              <a:p>
                <a:pPr marL="0" indent="0" algn="r">
                  <a:buNone/>
                </a:pPr>
                <a:r>
                  <a:rPr lang="ar-SA" sz="2400" dirty="0" smtClean="0"/>
                  <a:t>8 س + 15 ص = ف</a:t>
                </a:r>
              </a:p>
              <a:p>
                <a:pPr marL="0" indent="0" algn="r">
                  <a:buNone/>
                </a:pPr>
                <a:r>
                  <a:rPr lang="ar-SA" sz="2400" dirty="0" smtClean="0"/>
                  <a:t>صفر + 6000 = 6000 دينار</a:t>
                </a:r>
              </a:p>
              <a:p>
                <a:pPr marL="0" indent="0" algn="r">
                  <a:buNone/>
                </a:pPr>
                <a:r>
                  <a:rPr lang="ar-SA" sz="2400" dirty="0" smtClean="0"/>
                  <a:t>نعوض في النقطة الثانية ( 120 ، 280)</a:t>
                </a:r>
              </a:p>
              <a:p>
                <a:pPr marL="0" indent="0" algn="r">
                  <a:buNone/>
                </a:pPr>
                <a:r>
                  <a:rPr lang="ar-SA" sz="2400" dirty="0" smtClean="0"/>
                  <a:t>960 + 4200 = 5160 دينار </a:t>
                </a:r>
              </a:p>
              <a:p>
                <a:pPr marL="0" indent="0" algn="r">
                  <a:buNone/>
                </a:pPr>
                <a:r>
                  <a:rPr lang="ar-SA" sz="2400" dirty="0" smtClean="0"/>
                  <a:t>اذا يقضي القرار الإداري بإختير 120 من المادة س 280 وحدة من المادة ص وذلك لان الهدف هو الوصول إلى ادني تكلفة وهي 5160 دينار . </a:t>
                </a: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4800" y="304800"/>
                <a:ext cx="8686800" cy="6324600"/>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419805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450</Words>
  <Application>Microsoft Office PowerPoint</Application>
  <PresentationFormat>On-screen Show (4:3)</PresentationFormat>
  <Paragraphs>59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كلية النبلاء للعلوم والتكنولوجيا برنامج العلوم الإدارية المستوى الثالث  المحاضرة  ( 10 )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2</cp:revision>
  <dcterms:created xsi:type="dcterms:W3CDTF">2021-05-30T14:27:32Z</dcterms:created>
  <dcterms:modified xsi:type="dcterms:W3CDTF">2021-05-30T15:03:20Z</dcterms:modified>
</cp:coreProperties>
</file>