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2" r:id="rId2"/>
    <p:sldId id="276" r:id="rId3"/>
    <p:sldId id="256" r:id="rId4"/>
    <p:sldId id="258" r:id="rId5"/>
    <p:sldId id="259" r:id="rId6"/>
    <p:sldId id="257" r:id="rId7"/>
    <p:sldId id="260" r:id="rId8"/>
    <p:sldId id="261" r:id="rId9"/>
    <p:sldId id="262" r:id="rId10"/>
    <p:sldId id="274" r:id="rId11"/>
    <p:sldId id="264" r:id="rId12"/>
    <p:sldId id="275" r:id="rId13"/>
    <p:sldId id="266" r:id="rId14"/>
    <p:sldId id="267"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61F3BD-FA48-4917-8FFE-C0E7F0F039FD}" type="datetimeFigureOut">
              <a:rPr lang="en-US" smtClean="0"/>
              <a:t>5/30/2021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A46901-5528-4E97-A041-7677A57669D3}" type="slidenum">
              <a:rPr lang="en-US" smtClean="0"/>
              <a:t>‹#›</a:t>
            </a:fld>
            <a:endParaRPr lang="en-US"/>
          </a:p>
        </p:txBody>
      </p:sp>
    </p:spTree>
    <p:extLst>
      <p:ext uri="{BB962C8B-B14F-4D97-AF65-F5344CB8AC3E}">
        <p14:creationId xmlns:p14="http://schemas.microsoft.com/office/powerpoint/2010/main" val="956227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91BCCCD-01A4-410C-8ABF-C616A4863D83}"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91BCCCD-01A4-410C-8ABF-C616A4863D83}"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A46901-5528-4E97-A041-7677A57669D3}" type="slidenum">
              <a:rPr lang="en-US" smtClean="0"/>
              <a:t>13</a:t>
            </a:fld>
            <a:endParaRPr lang="en-US"/>
          </a:p>
        </p:txBody>
      </p:sp>
    </p:spTree>
    <p:extLst>
      <p:ext uri="{BB962C8B-B14F-4D97-AF65-F5344CB8AC3E}">
        <p14:creationId xmlns:p14="http://schemas.microsoft.com/office/powerpoint/2010/main" val="1330640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3D031E-5136-409C-8A4B-C6BD3E35D4B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3498235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031E-5136-409C-8A4B-C6BD3E35D4B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1943984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031E-5136-409C-8A4B-C6BD3E35D4B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32197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D031E-5136-409C-8A4B-C6BD3E35D4B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1462593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D031E-5136-409C-8A4B-C6BD3E35D4BF}"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1334488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3D031E-5136-409C-8A4B-C6BD3E35D4B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407950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3D031E-5136-409C-8A4B-C6BD3E35D4BF}"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428540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3D031E-5136-409C-8A4B-C6BD3E35D4BF}"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2200930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3D031E-5136-409C-8A4B-C6BD3E35D4BF}"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3929787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D031E-5136-409C-8A4B-C6BD3E35D4B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3213809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D031E-5136-409C-8A4B-C6BD3E35D4BF}"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28707-70B5-4C53-8E31-2C443E88E451}" type="slidenum">
              <a:rPr lang="en-US" smtClean="0"/>
              <a:t>‹#›</a:t>
            </a:fld>
            <a:endParaRPr lang="en-US"/>
          </a:p>
        </p:txBody>
      </p:sp>
    </p:spTree>
    <p:extLst>
      <p:ext uri="{BB962C8B-B14F-4D97-AF65-F5344CB8AC3E}">
        <p14:creationId xmlns:p14="http://schemas.microsoft.com/office/powerpoint/2010/main" val="2096282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D031E-5136-409C-8A4B-C6BD3E35D4BF}"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228707-70B5-4C53-8E31-2C443E88E451}" type="slidenum">
              <a:rPr lang="en-US" smtClean="0"/>
              <a:t>‹#›</a:t>
            </a:fld>
            <a:endParaRPr lang="en-US"/>
          </a:p>
        </p:txBody>
      </p:sp>
    </p:spTree>
    <p:extLst>
      <p:ext uri="{BB962C8B-B14F-4D97-AF65-F5344CB8AC3E}">
        <p14:creationId xmlns:p14="http://schemas.microsoft.com/office/powerpoint/2010/main" val="2205529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1658441" y="1600200"/>
            <a:ext cx="5827118" cy="4525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2789083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52400"/>
            <a:ext cx="8763000" cy="6477000"/>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lgn="r">
              <a:buNone/>
            </a:pPr>
            <a:endParaRPr lang="ar-SA" sz="2800" dirty="0" smtClean="0"/>
          </a:p>
          <a:p>
            <a:pPr algn="r">
              <a:buNone/>
            </a:pPr>
            <a:r>
              <a:rPr lang="ar-SA" sz="3000" dirty="0" smtClean="0"/>
              <a:t>تحليل الإنتاج :</a:t>
            </a:r>
          </a:p>
          <a:p>
            <a:pPr algn="r">
              <a:buNone/>
            </a:pPr>
            <a:endParaRPr lang="ar-SA" sz="2600" dirty="0" smtClean="0"/>
          </a:p>
          <a:p>
            <a:pPr lvl="0" algn="r">
              <a:buNone/>
            </a:pPr>
            <a:r>
              <a:rPr lang="en-US" sz="3000" dirty="0" smtClean="0"/>
              <a:t>The </a:t>
            </a:r>
            <a:r>
              <a:rPr lang="en-US" sz="3000" dirty="0"/>
              <a:t>Traditional approach   </a:t>
            </a:r>
            <a:r>
              <a:rPr lang="ar-SA" sz="3000" dirty="0" smtClean="0"/>
              <a:t> الإسلوب التقليدي :</a:t>
            </a:r>
            <a:endParaRPr lang="ar-SA" sz="3000" dirty="0"/>
          </a:p>
          <a:p>
            <a:pPr algn="r">
              <a:buNone/>
            </a:pPr>
            <a:r>
              <a:rPr lang="ar-SA" sz="2600" dirty="0" smtClean="0"/>
              <a:t>يوضح الشكل ادناه منحنيات الإنتاج المختلفة والمراحل التي يمر بها الإنتاج عند زيادة وحدات العمل مع بقاء وحدات رأس المال ثابتة يطلق على هذه المراحل مراحل الإنتاج للعمل</a:t>
            </a:r>
          </a:p>
          <a:p>
            <a:pPr algn="r">
              <a:buNone/>
            </a:pPr>
            <a:endParaRPr lang="en-US" sz="2800" dirty="0" smtClean="0"/>
          </a:p>
          <a:p>
            <a:pPr algn="r">
              <a:buNone/>
            </a:pPr>
            <a:r>
              <a:rPr lang="ar-SA" sz="2800" dirty="0" smtClean="0"/>
              <a:t>أقسام </a:t>
            </a:r>
            <a:r>
              <a:rPr lang="ar-SA" sz="2800" dirty="0"/>
              <a:t>العملية الإنتاجية </a:t>
            </a:r>
            <a:r>
              <a:rPr lang="ar-SA" sz="2800" dirty="0" smtClean="0"/>
              <a:t>:</a:t>
            </a:r>
          </a:p>
          <a:p>
            <a:pPr algn="r">
              <a:buNone/>
            </a:pPr>
            <a:r>
              <a:rPr lang="ar-SA" sz="2600" dirty="0" smtClean="0"/>
              <a:t>المرحلة الأولى :</a:t>
            </a:r>
            <a:r>
              <a:rPr lang="ar-SA" sz="2600" dirty="0"/>
              <a:t> </a:t>
            </a:r>
            <a:r>
              <a:rPr lang="ar-SA" sz="2600" dirty="0" smtClean="0"/>
              <a:t>تبدأ من نقطة الأصل إلى ان يبلغ</a:t>
            </a:r>
            <a:r>
              <a:rPr lang="ar-SA" sz="2600" dirty="0"/>
              <a:t> </a:t>
            </a:r>
            <a:r>
              <a:rPr lang="ar-SA" sz="2600" dirty="0" smtClean="0"/>
              <a:t>الناتج المتوسط أقصاة</a:t>
            </a:r>
          </a:p>
          <a:p>
            <a:pPr algn="r">
              <a:buNone/>
            </a:pPr>
            <a:r>
              <a:rPr lang="ar-SA" sz="2600" dirty="0" smtClean="0"/>
              <a:t>أي نقطة تقاطع الناتج الحدي والمتوسط .</a:t>
            </a:r>
          </a:p>
          <a:p>
            <a:pPr algn="r">
              <a:buNone/>
            </a:pPr>
            <a:r>
              <a:rPr lang="ar-SA" sz="2600" dirty="0" smtClean="0"/>
              <a:t>المرحلة الثانية : تبدأ من النقطة التي عندها الناتج المتوسط في اقصاة حتى النقطة التي عندها الناتج الحدي يساوي الصفر أي ان الناتج الكلي في اقصاه .</a:t>
            </a:r>
          </a:p>
          <a:p>
            <a:pPr algn="r">
              <a:buNone/>
            </a:pPr>
            <a:r>
              <a:rPr lang="ar-SA" sz="2600" dirty="0" smtClean="0"/>
              <a:t>المرحلة الثالثة : يبداء الناتج الكلي في التناقص ويكون فيها الناتج الحدي للعنصر المتغير(العمل) سالباً بينما الناتج المتوسط في تناقص دائم كلما زادت كمية العمل.</a:t>
            </a:r>
          </a:p>
          <a:p>
            <a:pPr algn="r">
              <a:buNone/>
            </a:pPr>
            <a:r>
              <a:rPr lang="en-US" sz="2400" dirty="0" smtClean="0"/>
              <a:t> </a:t>
            </a:r>
            <a:endParaRPr lang="ar-SA" sz="2400" dirty="0" smtClean="0"/>
          </a:p>
        </p:txBody>
      </p:sp>
    </p:spTree>
    <p:extLst>
      <p:ext uri="{BB962C8B-B14F-4D97-AF65-F5344CB8AC3E}">
        <p14:creationId xmlns:p14="http://schemas.microsoft.com/office/powerpoint/2010/main" val="3458603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0500"/>
            <a:ext cx="8472518" cy="6524648"/>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r>
              <a:rPr lang="ar-SA" sz="2400" dirty="0" smtClean="0"/>
              <a:t>          مراحل الإنتاج</a:t>
            </a:r>
            <a:endParaRPr lang="ar-SA" sz="2400" dirty="0"/>
          </a:p>
        </p:txBody>
      </p:sp>
      <p:cxnSp>
        <p:nvCxnSpPr>
          <p:cNvPr id="9" name="رابط كسهم مستقيم 8"/>
          <p:cNvCxnSpPr/>
          <p:nvPr/>
        </p:nvCxnSpPr>
        <p:spPr>
          <a:xfrm>
            <a:off x="1428728" y="3357562"/>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rot="5400000" flipH="1" flipV="1">
            <a:off x="-70676" y="5072074"/>
            <a:ext cx="299960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a:off x="1428728" y="6572272"/>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flipH="1" flipV="1">
            <a:off x="35687" y="1893083"/>
            <a:ext cx="285752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شكل حر 36"/>
          <p:cNvSpPr/>
          <p:nvPr/>
        </p:nvSpPr>
        <p:spPr>
          <a:xfrm>
            <a:off x="1476375" y="333375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8" name="شكل حر 37"/>
          <p:cNvSpPr/>
          <p:nvPr/>
        </p:nvSpPr>
        <p:spPr>
          <a:xfrm>
            <a:off x="1438275" y="332422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40" name="شكل حر 39"/>
          <p:cNvSpPr/>
          <p:nvPr/>
        </p:nvSpPr>
        <p:spPr>
          <a:xfrm flipV="1">
            <a:off x="1457324" y="3214686"/>
            <a:ext cx="185717" cy="109539"/>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41" name="شكل حر 40"/>
          <p:cNvSpPr/>
          <p:nvPr/>
        </p:nvSpPr>
        <p:spPr>
          <a:xfrm>
            <a:off x="1447800" y="1200150"/>
            <a:ext cx="3332744" cy="2143125"/>
          </a:xfrm>
          <a:custGeom>
            <a:avLst/>
            <a:gdLst>
              <a:gd name="connsiteX0" fmla="*/ 0 w 3332744"/>
              <a:gd name="connsiteY0" fmla="*/ 2143125 h 2143125"/>
              <a:gd name="connsiteX1" fmla="*/ 47625 w 3332744"/>
              <a:gd name="connsiteY1" fmla="*/ 2085975 h 2143125"/>
              <a:gd name="connsiteX2" fmla="*/ 85725 w 3332744"/>
              <a:gd name="connsiteY2" fmla="*/ 2057400 h 2143125"/>
              <a:gd name="connsiteX3" fmla="*/ 114300 w 3332744"/>
              <a:gd name="connsiteY3" fmla="*/ 2019300 h 2143125"/>
              <a:gd name="connsiteX4" fmla="*/ 152400 w 3332744"/>
              <a:gd name="connsiteY4" fmla="*/ 1990725 h 2143125"/>
              <a:gd name="connsiteX5" fmla="*/ 209550 w 3332744"/>
              <a:gd name="connsiteY5" fmla="*/ 1971675 h 2143125"/>
              <a:gd name="connsiteX6" fmla="*/ 323850 w 3332744"/>
              <a:gd name="connsiteY6" fmla="*/ 1876425 h 2143125"/>
              <a:gd name="connsiteX7" fmla="*/ 381000 w 3332744"/>
              <a:gd name="connsiteY7" fmla="*/ 1819275 h 2143125"/>
              <a:gd name="connsiteX8" fmla="*/ 419100 w 3332744"/>
              <a:gd name="connsiteY8" fmla="*/ 1781175 h 2143125"/>
              <a:gd name="connsiteX9" fmla="*/ 485775 w 3332744"/>
              <a:gd name="connsiteY9" fmla="*/ 1733550 h 2143125"/>
              <a:gd name="connsiteX10" fmla="*/ 504825 w 3332744"/>
              <a:gd name="connsiteY10" fmla="*/ 1704975 h 2143125"/>
              <a:gd name="connsiteX11" fmla="*/ 533400 w 3332744"/>
              <a:gd name="connsiteY11" fmla="*/ 1676400 h 2143125"/>
              <a:gd name="connsiteX12" fmla="*/ 542925 w 3332744"/>
              <a:gd name="connsiteY12" fmla="*/ 1647825 h 2143125"/>
              <a:gd name="connsiteX13" fmla="*/ 600075 w 3332744"/>
              <a:gd name="connsiteY13" fmla="*/ 1609725 h 2143125"/>
              <a:gd name="connsiteX14" fmla="*/ 676275 w 3332744"/>
              <a:gd name="connsiteY14" fmla="*/ 1524000 h 2143125"/>
              <a:gd name="connsiteX15" fmla="*/ 704850 w 3332744"/>
              <a:gd name="connsiteY15" fmla="*/ 1495425 h 2143125"/>
              <a:gd name="connsiteX16" fmla="*/ 781050 w 3332744"/>
              <a:gd name="connsiteY16" fmla="*/ 1390650 h 2143125"/>
              <a:gd name="connsiteX17" fmla="*/ 828675 w 3332744"/>
              <a:gd name="connsiteY17" fmla="*/ 1304925 h 2143125"/>
              <a:gd name="connsiteX18" fmla="*/ 857250 w 3332744"/>
              <a:gd name="connsiteY18" fmla="*/ 1238250 h 2143125"/>
              <a:gd name="connsiteX19" fmla="*/ 885825 w 3332744"/>
              <a:gd name="connsiteY19" fmla="*/ 1219200 h 2143125"/>
              <a:gd name="connsiteX20" fmla="*/ 895350 w 3332744"/>
              <a:gd name="connsiteY20" fmla="*/ 1190625 h 2143125"/>
              <a:gd name="connsiteX21" fmla="*/ 942975 w 3332744"/>
              <a:gd name="connsiteY21" fmla="*/ 1133475 h 2143125"/>
              <a:gd name="connsiteX22" fmla="*/ 962025 w 3332744"/>
              <a:gd name="connsiteY22" fmla="*/ 1104900 h 2143125"/>
              <a:gd name="connsiteX23" fmla="*/ 971550 w 3332744"/>
              <a:gd name="connsiteY23" fmla="*/ 1066800 h 2143125"/>
              <a:gd name="connsiteX24" fmla="*/ 1000125 w 3332744"/>
              <a:gd name="connsiteY24" fmla="*/ 1047750 h 2143125"/>
              <a:gd name="connsiteX25" fmla="*/ 1038225 w 3332744"/>
              <a:gd name="connsiteY25" fmla="*/ 981075 h 2143125"/>
              <a:gd name="connsiteX26" fmla="*/ 1057275 w 3332744"/>
              <a:gd name="connsiteY26" fmla="*/ 923925 h 2143125"/>
              <a:gd name="connsiteX27" fmla="*/ 1076325 w 3332744"/>
              <a:gd name="connsiteY27" fmla="*/ 895350 h 2143125"/>
              <a:gd name="connsiteX28" fmla="*/ 1095375 w 3332744"/>
              <a:gd name="connsiteY28" fmla="*/ 838200 h 2143125"/>
              <a:gd name="connsiteX29" fmla="*/ 1114425 w 3332744"/>
              <a:gd name="connsiteY29" fmla="*/ 781050 h 2143125"/>
              <a:gd name="connsiteX30" fmla="*/ 1133475 w 3332744"/>
              <a:gd name="connsiteY30" fmla="*/ 752475 h 2143125"/>
              <a:gd name="connsiteX31" fmla="*/ 1143000 w 3332744"/>
              <a:gd name="connsiteY31" fmla="*/ 723900 h 2143125"/>
              <a:gd name="connsiteX32" fmla="*/ 1162050 w 3332744"/>
              <a:gd name="connsiteY32" fmla="*/ 695325 h 2143125"/>
              <a:gd name="connsiteX33" fmla="*/ 1171575 w 3332744"/>
              <a:gd name="connsiteY33" fmla="*/ 666750 h 2143125"/>
              <a:gd name="connsiteX34" fmla="*/ 1228725 w 3332744"/>
              <a:gd name="connsiteY34" fmla="*/ 581025 h 2143125"/>
              <a:gd name="connsiteX35" fmla="*/ 1285875 w 3332744"/>
              <a:gd name="connsiteY35" fmla="*/ 504825 h 2143125"/>
              <a:gd name="connsiteX36" fmla="*/ 1295400 w 3332744"/>
              <a:gd name="connsiteY36" fmla="*/ 476250 h 2143125"/>
              <a:gd name="connsiteX37" fmla="*/ 1352550 w 3332744"/>
              <a:gd name="connsiteY37" fmla="*/ 390525 h 2143125"/>
              <a:gd name="connsiteX38" fmla="*/ 1362075 w 3332744"/>
              <a:gd name="connsiteY38" fmla="*/ 361950 h 2143125"/>
              <a:gd name="connsiteX39" fmla="*/ 1400175 w 3332744"/>
              <a:gd name="connsiteY39" fmla="*/ 304800 h 2143125"/>
              <a:gd name="connsiteX40" fmla="*/ 1409700 w 3332744"/>
              <a:gd name="connsiteY40" fmla="*/ 276225 h 2143125"/>
              <a:gd name="connsiteX41" fmla="*/ 1466850 w 3332744"/>
              <a:gd name="connsiteY41" fmla="*/ 219075 h 2143125"/>
              <a:gd name="connsiteX42" fmla="*/ 1543050 w 3332744"/>
              <a:gd name="connsiteY42" fmla="*/ 133350 h 2143125"/>
              <a:gd name="connsiteX43" fmla="*/ 1600200 w 3332744"/>
              <a:gd name="connsiteY43" fmla="*/ 95250 h 2143125"/>
              <a:gd name="connsiteX44" fmla="*/ 1685925 w 3332744"/>
              <a:gd name="connsiteY44" fmla="*/ 38100 h 2143125"/>
              <a:gd name="connsiteX45" fmla="*/ 1724025 w 3332744"/>
              <a:gd name="connsiteY45" fmla="*/ 28575 h 2143125"/>
              <a:gd name="connsiteX46" fmla="*/ 1762125 w 3332744"/>
              <a:gd name="connsiteY46" fmla="*/ 9525 h 2143125"/>
              <a:gd name="connsiteX47" fmla="*/ 1790700 w 3332744"/>
              <a:gd name="connsiteY47" fmla="*/ 0 h 2143125"/>
              <a:gd name="connsiteX48" fmla="*/ 1905000 w 3332744"/>
              <a:gd name="connsiteY48" fmla="*/ 28575 h 2143125"/>
              <a:gd name="connsiteX49" fmla="*/ 1933575 w 3332744"/>
              <a:gd name="connsiteY49" fmla="*/ 57150 h 2143125"/>
              <a:gd name="connsiteX50" fmla="*/ 1990725 w 3332744"/>
              <a:gd name="connsiteY50" fmla="*/ 95250 h 2143125"/>
              <a:gd name="connsiteX51" fmla="*/ 2038350 w 3332744"/>
              <a:gd name="connsiteY51" fmla="*/ 161925 h 2143125"/>
              <a:gd name="connsiteX52" fmla="*/ 2057400 w 3332744"/>
              <a:gd name="connsiteY52" fmla="*/ 190500 h 2143125"/>
              <a:gd name="connsiteX53" fmla="*/ 2085975 w 3332744"/>
              <a:gd name="connsiteY53" fmla="*/ 219075 h 2143125"/>
              <a:gd name="connsiteX54" fmla="*/ 2133600 w 3332744"/>
              <a:gd name="connsiteY54" fmla="*/ 276225 h 2143125"/>
              <a:gd name="connsiteX55" fmla="*/ 2143125 w 3332744"/>
              <a:gd name="connsiteY55" fmla="*/ 314325 h 2143125"/>
              <a:gd name="connsiteX56" fmla="*/ 2171700 w 3332744"/>
              <a:gd name="connsiteY56" fmla="*/ 342900 h 2143125"/>
              <a:gd name="connsiteX57" fmla="*/ 2200275 w 3332744"/>
              <a:gd name="connsiteY57" fmla="*/ 381000 h 2143125"/>
              <a:gd name="connsiteX58" fmla="*/ 2219325 w 3332744"/>
              <a:gd name="connsiteY58" fmla="*/ 419100 h 2143125"/>
              <a:gd name="connsiteX59" fmla="*/ 2266950 w 3332744"/>
              <a:gd name="connsiteY59" fmla="*/ 476250 h 2143125"/>
              <a:gd name="connsiteX60" fmla="*/ 2305050 w 3332744"/>
              <a:gd name="connsiteY60" fmla="*/ 533400 h 2143125"/>
              <a:gd name="connsiteX61" fmla="*/ 2324100 w 3332744"/>
              <a:gd name="connsiteY61" fmla="*/ 561975 h 2143125"/>
              <a:gd name="connsiteX62" fmla="*/ 2352675 w 3332744"/>
              <a:gd name="connsiteY62" fmla="*/ 600075 h 2143125"/>
              <a:gd name="connsiteX63" fmla="*/ 2390775 w 3332744"/>
              <a:gd name="connsiteY63" fmla="*/ 657225 h 2143125"/>
              <a:gd name="connsiteX64" fmla="*/ 2419350 w 3332744"/>
              <a:gd name="connsiteY64" fmla="*/ 695325 h 2143125"/>
              <a:gd name="connsiteX65" fmla="*/ 2476500 w 3332744"/>
              <a:gd name="connsiteY65" fmla="*/ 781050 h 2143125"/>
              <a:gd name="connsiteX66" fmla="*/ 2505075 w 3332744"/>
              <a:gd name="connsiteY66" fmla="*/ 800100 h 2143125"/>
              <a:gd name="connsiteX67" fmla="*/ 2533650 w 3332744"/>
              <a:gd name="connsiteY67" fmla="*/ 857250 h 2143125"/>
              <a:gd name="connsiteX68" fmla="*/ 2562225 w 3332744"/>
              <a:gd name="connsiteY68" fmla="*/ 885825 h 2143125"/>
              <a:gd name="connsiteX69" fmla="*/ 2600325 w 3332744"/>
              <a:gd name="connsiteY69" fmla="*/ 942975 h 2143125"/>
              <a:gd name="connsiteX70" fmla="*/ 2628900 w 3332744"/>
              <a:gd name="connsiteY70" fmla="*/ 981075 h 2143125"/>
              <a:gd name="connsiteX71" fmla="*/ 2686050 w 3332744"/>
              <a:gd name="connsiteY71" fmla="*/ 1066800 h 2143125"/>
              <a:gd name="connsiteX72" fmla="*/ 2714625 w 3332744"/>
              <a:gd name="connsiteY72" fmla="*/ 1095375 h 2143125"/>
              <a:gd name="connsiteX73" fmla="*/ 2762250 w 3332744"/>
              <a:gd name="connsiteY73" fmla="*/ 1162050 h 2143125"/>
              <a:gd name="connsiteX74" fmla="*/ 2800350 w 3332744"/>
              <a:gd name="connsiteY74" fmla="*/ 1181100 h 2143125"/>
              <a:gd name="connsiteX75" fmla="*/ 2828925 w 3332744"/>
              <a:gd name="connsiteY75" fmla="*/ 1200150 h 2143125"/>
              <a:gd name="connsiteX76" fmla="*/ 2876550 w 3332744"/>
              <a:gd name="connsiteY76" fmla="*/ 1238250 h 2143125"/>
              <a:gd name="connsiteX77" fmla="*/ 2924175 w 3332744"/>
              <a:gd name="connsiteY77" fmla="*/ 1276350 h 2143125"/>
              <a:gd name="connsiteX78" fmla="*/ 3000375 w 3332744"/>
              <a:gd name="connsiteY78" fmla="*/ 1343025 h 2143125"/>
              <a:gd name="connsiteX79" fmla="*/ 3028950 w 3332744"/>
              <a:gd name="connsiteY79" fmla="*/ 1371600 h 2143125"/>
              <a:gd name="connsiteX80" fmla="*/ 3095625 w 3332744"/>
              <a:gd name="connsiteY80" fmla="*/ 1409700 h 2143125"/>
              <a:gd name="connsiteX81" fmla="*/ 3124200 w 3332744"/>
              <a:gd name="connsiteY81" fmla="*/ 1428750 h 2143125"/>
              <a:gd name="connsiteX82" fmla="*/ 3181350 w 3332744"/>
              <a:gd name="connsiteY82" fmla="*/ 1447800 h 2143125"/>
              <a:gd name="connsiteX83" fmla="*/ 3267075 w 3332744"/>
              <a:gd name="connsiteY83" fmla="*/ 1504950 h 2143125"/>
              <a:gd name="connsiteX84" fmla="*/ 3305175 w 3332744"/>
              <a:gd name="connsiteY84" fmla="*/ 1524000 h 214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32744" h="2143125">
                <a:moveTo>
                  <a:pt x="0" y="2143125"/>
                </a:moveTo>
                <a:cubicBezTo>
                  <a:pt x="19597" y="2113730"/>
                  <a:pt x="19104" y="2110421"/>
                  <a:pt x="47625" y="2085975"/>
                </a:cubicBezTo>
                <a:cubicBezTo>
                  <a:pt x="59678" y="2075644"/>
                  <a:pt x="74500" y="2068625"/>
                  <a:pt x="85725" y="2057400"/>
                </a:cubicBezTo>
                <a:cubicBezTo>
                  <a:pt x="96950" y="2046175"/>
                  <a:pt x="103075" y="2030525"/>
                  <a:pt x="114300" y="2019300"/>
                </a:cubicBezTo>
                <a:cubicBezTo>
                  <a:pt x="125525" y="2008075"/>
                  <a:pt x="138201" y="1997825"/>
                  <a:pt x="152400" y="1990725"/>
                </a:cubicBezTo>
                <a:cubicBezTo>
                  <a:pt x="170361" y="1981745"/>
                  <a:pt x="209550" y="1971675"/>
                  <a:pt x="209550" y="1971675"/>
                </a:cubicBezTo>
                <a:cubicBezTo>
                  <a:pt x="282889" y="1898336"/>
                  <a:pt x="244284" y="1929469"/>
                  <a:pt x="323850" y="1876425"/>
                </a:cubicBezTo>
                <a:cubicBezTo>
                  <a:pt x="346266" y="1861481"/>
                  <a:pt x="361950" y="1838325"/>
                  <a:pt x="381000" y="1819275"/>
                </a:cubicBezTo>
                <a:cubicBezTo>
                  <a:pt x="393700" y="1806575"/>
                  <a:pt x="404156" y="1791138"/>
                  <a:pt x="419100" y="1781175"/>
                </a:cubicBezTo>
                <a:cubicBezTo>
                  <a:pt x="435325" y="1770358"/>
                  <a:pt x="473960" y="1745365"/>
                  <a:pt x="485775" y="1733550"/>
                </a:cubicBezTo>
                <a:cubicBezTo>
                  <a:pt x="493870" y="1725455"/>
                  <a:pt x="497496" y="1713769"/>
                  <a:pt x="504825" y="1704975"/>
                </a:cubicBezTo>
                <a:cubicBezTo>
                  <a:pt x="513449" y="1694627"/>
                  <a:pt x="523875" y="1685925"/>
                  <a:pt x="533400" y="1676400"/>
                </a:cubicBezTo>
                <a:cubicBezTo>
                  <a:pt x="536575" y="1666875"/>
                  <a:pt x="535825" y="1654925"/>
                  <a:pt x="542925" y="1647825"/>
                </a:cubicBezTo>
                <a:cubicBezTo>
                  <a:pt x="559114" y="1631636"/>
                  <a:pt x="600075" y="1609725"/>
                  <a:pt x="600075" y="1609725"/>
                </a:cubicBezTo>
                <a:cubicBezTo>
                  <a:pt x="634069" y="1558734"/>
                  <a:pt x="611030" y="1589245"/>
                  <a:pt x="676275" y="1524000"/>
                </a:cubicBezTo>
                <a:cubicBezTo>
                  <a:pt x="685800" y="1514475"/>
                  <a:pt x="697378" y="1506633"/>
                  <a:pt x="704850" y="1495425"/>
                </a:cubicBezTo>
                <a:cubicBezTo>
                  <a:pt x="754227" y="1421359"/>
                  <a:pt x="728647" y="1456153"/>
                  <a:pt x="781050" y="1390650"/>
                </a:cubicBezTo>
                <a:cubicBezTo>
                  <a:pt x="797815" y="1340355"/>
                  <a:pt x="785006" y="1370429"/>
                  <a:pt x="828675" y="1304925"/>
                </a:cubicBezTo>
                <a:cubicBezTo>
                  <a:pt x="868378" y="1245370"/>
                  <a:pt x="797382" y="1310092"/>
                  <a:pt x="857250" y="1238250"/>
                </a:cubicBezTo>
                <a:cubicBezTo>
                  <a:pt x="864579" y="1229456"/>
                  <a:pt x="876300" y="1225550"/>
                  <a:pt x="885825" y="1219200"/>
                </a:cubicBezTo>
                <a:cubicBezTo>
                  <a:pt x="889000" y="1209675"/>
                  <a:pt x="890860" y="1199605"/>
                  <a:pt x="895350" y="1190625"/>
                </a:cubicBezTo>
                <a:cubicBezTo>
                  <a:pt x="913087" y="1155152"/>
                  <a:pt x="916643" y="1165073"/>
                  <a:pt x="942975" y="1133475"/>
                </a:cubicBezTo>
                <a:cubicBezTo>
                  <a:pt x="950304" y="1124681"/>
                  <a:pt x="955675" y="1114425"/>
                  <a:pt x="962025" y="1104900"/>
                </a:cubicBezTo>
                <a:cubicBezTo>
                  <a:pt x="965200" y="1092200"/>
                  <a:pt x="964288" y="1077692"/>
                  <a:pt x="971550" y="1066800"/>
                </a:cubicBezTo>
                <a:cubicBezTo>
                  <a:pt x="977900" y="1057275"/>
                  <a:pt x="992030" y="1055845"/>
                  <a:pt x="1000125" y="1047750"/>
                </a:cubicBezTo>
                <a:cubicBezTo>
                  <a:pt x="1011580" y="1036295"/>
                  <a:pt x="1033245" y="993526"/>
                  <a:pt x="1038225" y="981075"/>
                </a:cubicBezTo>
                <a:cubicBezTo>
                  <a:pt x="1045683" y="962431"/>
                  <a:pt x="1046136" y="940633"/>
                  <a:pt x="1057275" y="923925"/>
                </a:cubicBezTo>
                <a:cubicBezTo>
                  <a:pt x="1063625" y="914400"/>
                  <a:pt x="1071676" y="905811"/>
                  <a:pt x="1076325" y="895350"/>
                </a:cubicBezTo>
                <a:cubicBezTo>
                  <a:pt x="1084480" y="877000"/>
                  <a:pt x="1089025" y="857250"/>
                  <a:pt x="1095375" y="838200"/>
                </a:cubicBezTo>
                <a:lnTo>
                  <a:pt x="1114425" y="781050"/>
                </a:lnTo>
                <a:cubicBezTo>
                  <a:pt x="1118045" y="770190"/>
                  <a:pt x="1128355" y="762714"/>
                  <a:pt x="1133475" y="752475"/>
                </a:cubicBezTo>
                <a:cubicBezTo>
                  <a:pt x="1137965" y="743495"/>
                  <a:pt x="1138510" y="732880"/>
                  <a:pt x="1143000" y="723900"/>
                </a:cubicBezTo>
                <a:cubicBezTo>
                  <a:pt x="1148120" y="713661"/>
                  <a:pt x="1156930" y="705564"/>
                  <a:pt x="1162050" y="695325"/>
                </a:cubicBezTo>
                <a:cubicBezTo>
                  <a:pt x="1166540" y="686345"/>
                  <a:pt x="1166699" y="675527"/>
                  <a:pt x="1171575" y="666750"/>
                </a:cubicBezTo>
                <a:lnTo>
                  <a:pt x="1228725" y="581025"/>
                </a:lnTo>
                <a:cubicBezTo>
                  <a:pt x="1246337" y="554607"/>
                  <a:pt x="1285875" y="504825"/>
                  <a:pt x="1285875" y="504825"/>
                </a:cubicBezTo>
                <a:cubicBezTo>
                  <a:pt x="1289050" y="495300"/>
                  <a:pt x="1290524" y="485027"/>
                  <a:pt x="1295400" y="476250"/>
                </a:cubicBezTo>
                <a:lnTo>
                  <a:pt x="1352550" y="390525"/>
                </a:lnTo>
                <a:cubicBezTo>
                  <a:pt x="1358119" y="382171"/>
                  <a:pt x="1357199" y="370727"/>
                  <a:pt x="1362075" y="361950"/>
                </a:cubicBezTo>
                <a:cubicBezTo>
                  <a:pt x="1373194" y="341936"/>
                  <a:pt x="1387475" y="323850"/>
                  <a:pt x="1400175" y="304800"/>
                </a:cubicBezTo>
                <a:cubicBezTo>
                  <a:pt x="1405744" y="296446"/>
                  <a:pt x="1403536" y="284150"/>
                  <a:pt x="1409700" y="276225"/>
                </a:cubicBezTo>
                <a:cubicBezTo>
                  <a:pt x="1426240" y="254959"/>
                  <a:pt x="1451906" y="241491"/>
                  <a:pt x="1466850" y="219075"/>
                </a:cubicBezTo>
                <a:cubicBezTo>
                  <a:pt x="1500844" y="168084"/>
                  <a:pt x="1477805" y="198595"/>
                  <a:pt x="1543050" y="133350"/>
                </a:cubicBezTo>
                <a:cubicBezTo>
                  <a:pt x="1559239" y="117161"/>
                  <a:pt x="1581150" y="107950"/>
                  <a:pt x="1600200" y="95250"/>
                </a:cubicBezTo>
                <a:lnTo>
                  <a:pt x="1685925" y="38100"/>
                </a:lnTo>
                <a:cubicBezTo>
                  <a:pt x="1696817" y="30838"/>
                  <a:pt x="1711768" y="33172"/>
                  <a:pt x="1724025" y="28575"/>
                </a:cubicBezTo>
                <a:cubicBezTo>
                  <a:pt x="1737320" y="23589"/>
                  <a:pt x="1749074" y="15118"/>
                  <a:pt x="1762125" y="9525"/>
                </a:cubicBezTo>
                <a:cubicBezTo>
                  <a:pt x="1771353" y="5570"/>
                  <a:pt x="1781175" y="3175"/>
                  <a:pt x="1790700" y="0"/>
                </a:cubicBezTo>
                <a:cubicBezTo>
                  <a:pt x="1841004" y="6288"/>
                  <a:pt x="1866185" y="850"/>
                  <a:pt x="1905000" y="28575"/>
                </a:cubicBezTo>
                <a:cubicBezTo>
                  <a:pt x="1915961" y="36405"/>
                  <a:pt x="1922942" y="48880"/>
                  <a:pt x="1933575" y="57150"/>
                </a:cubicBezTo>
                <a:cubicBezTo>
                  <a:pt x="1951647" y="71206"/>
                  <a:pt x="1990725" y="95250"/>
                  <a:pt x="1990725" y="95250"/>
                </a:cubicBezTo>
                <a:cubicBezTo>
                  <a:pt x="2035620" y="162593"/>
                  <a:pt x="1979277" y="79223"/>
                  <a:pt x="2038350" y="161925"/>
                </a:cubicBezTo>
                <a:cubicBezTo>
                  <a:pt x="2045004" y="171240"/>
                  <a:pt x="2050071" y="181706"/>
                  <a:pt x="2057400" y="190500"/>
                </a:cubicBezTo>
                <a:cubicBezTo>
                  <a:pt x="2066024" y="200848"/>
                  <a:pt x="2076450" y="209550"/>
                  <a:pt x="2085975" y="219075"/>
                </a:cubicBezTo>
                <a:cubicBezTo>
                  <a:pt x="2112373" y="298269"/>
                  <a:pt x="2068727" y="185402"/>
                  <a:pt x="2133600" y="276225"/>
                </a:cubicBezTo>
                <a:cubicBezTo>
                  <a:pt x="2141209" y="286877"/>
                  <a:pt x="2136630" y="302959"/>
                  <a:pt x="2143125" y="314325"/>
                </a:cubicBezTo>
                <a:cubicBezTo>
                  <a:pt x="2149808" y="326021"/>
                  <a:pt x="2162934" y="332673"/>
                  <a:pt x="2171700" y="342900"/>
                </a:cubicBezTo>
                <a:cubicBezTo>
                  <a:pt x="2182031" y="354953"/>
                  <a:pt x="2191861" y="367538"/>
                  <a:pt x="2200275" y="381000"/>
                </a:cubicBezTo>
                <a:cubicBezTo>
                  <a:pt x="2207800" y="393041"/>
                  <a:pt x="2212280" y="406772"/>
                  <a:pt x="2219325" y="419100"/>
                </a:cubicBezTo>
                <a:cubicBezTo>
                  <a:pt x="2250743" y="474082"/>
                  <a:pt x="2224519" y="421696"/>
                  <a:pt x="2266950" y="476250"/>
                </a:cubicBezTo>
                <a:cubicBezTo>
                  <a:pt x="2281006" y="494322"/>
                  <a:pt x="2292350" y="514350"/>
                  <a:pt x="2305050" y="533400"/>
                </a:cubicBezTo>
                <a:lnTo>
                  <a:pt x="2324100" y="561975"/>
                </a:lnTo>
                <a:cubicBezTo>
                  <a:pt x="2332906" y="575184"/>
                  <a:pt x="2343571" y="587070"/>
                  <a:pt x="2352675" y="600075"/>
                </a:cubicBezTo>
                <a:cubicBezTo>
                  <a:pt x="2365805" y="618832"/>
                  <a:pt x="2377038" y="638909"/>
                  <a:pt x="2390775" y="657225"/>
                </a:cubicBezTo>
                <a:cubicBezTo>
                  <a:pt x="2400300" y="669925"/>
                  <a:pt x="2410246" y="682320"/>
                  <a:pt x="2419350" y="695325"/>
                </a:cubicBezTo>
                <a:cubicBezTo>
                  <a:pt x="2439044" y="723460"/>
                  <a:pt x="2457450" y="752475"/>
                  <a:pt x="2476500" y="781050"/>
                </a:cubicBezTo>
                <a:cubicBezTo>
                  <a:pt x="2482850" y="790575"/>
                  <a:pt x="2495550" y="793750"/>
                  <a:pt x="2505075" y="800100"/>
                </a:cubicBezTo>
                <a:cubicBezTo>
                  <a:pt x="2514621" y="828739"/>
                  <a:pt x="2513134" y="832631"/>
                  <a:pt x="2533650" y="857250"/>
                </a:cubicBezTo>
                <a:cubicBezTo>
                  <a:pt x="2542274" y="867598"/>
                  <a:pt x="2553955" y="875192"/>
                  <a:pt x="2562225" y="885825"/>
                </a:cubicBezTo>
                <a:cubicBezTo>
                  <a:pt x="2576281" y="903897"/>
                  <a:pt x="2586588" y="924659"/>
                  <a:pt x="2600325" y="942975"/>
                </a:cubicBezTo>
                <a:cubicBezTo>
                  <a:pt x="2609850" y="955675"/>
                  <a:pt x="2619796" y="968070"/>
                  <a:pt x="2628900" y="981075"/>
                </a:cubicBezTo>
                <a:lnTo>
                  <a:pt x="2686050" y="1066800"/>
                </a:lnTo>
                <a:cubicBezTo>
                  <a:pt x="2693522" y="1078008"/>
                  <a:pt x="2706795" y="1084414"/>
                  <a:pt x="2714625" y="1095375"/>
                </a:cubicBezTo>
                <a:cubicBezTo>
                  <a:pt x="2744679" y="1137451"/>
                  <a:pt x="2718910" y="1131093"/>
                  <a:pt x="2762250" y="1162050"/>
                </a:cubicBezTo>
                <a:cubicBezTo>
                  <a:pt x="2773804" y="1170303"/>
                  <a:pt x="2788022" y="1174055"/>
                  <a:pt x="2800350" y="1181100"/>
                </a:cubicBezTo>
                <a:cubicBezTo>
                  <a:pt x="2810289" y="1186780"/>
                  <a:pt x="2819400" y="1193800"/>
                  <a:pt x="2828925" y="1200150"/>
                </a:cubicBezTo>
                <a:cubicBezTo>
                  <a:pt x="2883520" y="1282042"/>
                  <a:pt x="2810825" y="1185670"/>
                  <a:pt x="2876550" y="1238250"/>
                </a:cubicBezTo>
                <a:cubicBezTo>
                  <a:pt x="2938098" y="1287489"/>
                  <a:pt x="2852351" y="1252409"/>
                  <a:pt x="2924175" y="1276350"/>
                </a:cubicBezTo>
                <a:cubicBezTo>
                  <a:pt x="2978150" y="1357312"/>
                  <a:pt x="2889250" y="1231900"/>
                  <a:pt x="3000375" y="1343025"/>
                </a:cubicBezTo>
                <a:cubicBezTo>
                  <a:pt x="3009900" y="1352550"/>
                  <a:pt x="3018602" y="1362976"/>
                  <a:pt x="3028950" y="1371600"/>
                </a:cubicBezTo>
                <a:cubicBezTo>
                  <a:pt x="3054266" y="1392697"/>
                  <a:pt x="3065982" y="1392761"/>
                  <a:pt x="3095625" y="1409700"/>
                </a:cubicBezTo>
                <a:cubicBezTo>
                  <a:pt x="3105564" y="1415380"/>
                  <a:pt x="3113739" y="1424101"/>
                  <a:pt x="3124200" y="1428750"/>
                </a:cubicBezTo>
                <a:cubicBezTo>
                  <a:pt x="3142550" y="1436905"/>
                  <a:pt x="3181350" y="1447800"/>
                  <a:pt x="3181350" y="1447800"/>
                </a:cubicBezTo>
                <a:lnTo>
                  <a:pt x="3267075" y="1504950"/>
                </a:lnTo>
                <a:cubicBezTo>
                  <a:pt x="3332744" y="1548730"/>
                  <a:pt x="3273866" y="1492691"/>
                  <a:pt x="3305175" y="1524000"/>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50" name="رابط مستقيم 49"/>
          <p:cNvCxnSpPr>
            <a:stCxn id="41" idx="47"/>
          </p:cNvCxnSpPr>
          <p:nvPr/>
        </p:nvCxnSpPr>
        <p:spPr>
          <a:xfrm>
            <a:off x="3238500" y="1200150"/>
            <a:ext cx="47616" cy="5372122"/>
          </a:xfrm>
          <a:prstGeom prst="line">
            <a:avLst/>
          </a:prstGeom>
        </p:spPr>
        <p:style>
          <a:lnRef idx="1">
            <a:schemeClr val="accent2"/>
          </a:lnRef>
          <a:fillRef idx="0">
            <a:schemeClr val="accent2"/>
          </a:fillRef>
          <a:effectRef idx="0">
            <a:schemeClr val="accent2"/>
          </a:effectRef>
          <a:fontRef idx="minor">
            <a:schemeClr val="tx1"/>
          </a:fontRef>
        </p:style>
      </p:cxnSp>
      <p:sp>
        <p:nvSpPr>
          <p:cNvPr id="51" name="شكل حر 50"/>
          <p:cNvSpPr/>
          <p:nvPr/>
        </p:nvSpPr>
        <p:spPr>
          <a:xfrm>
            <a:off x="1438275" y="654367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2" name="شكل حر 51"/>
          <p:cNvSpPr/>
          <p:nvPr/>
        </p:nvSpPr>
        <p:spPr>
          <a:xfrm>
            <a:off x="1428750" y="655320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6" name="شكل حر 55"/>
          <p:cNvSpPr/>
          <p:nvPr/>
        </p:nvSpPr>
        <p:spPr>
          <a:xfrm flipV="1">
            <a:off x="1447800" y="6215082"/>
            <a:ext cx="195242" cy="347643"/>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0" name="شكل حر 59"/>
          <p:cNvSpPr/>
          <p:nvPr/>
        </p:nvSpPr>
        <p:spPr>
          <a:xfrm>
            <a:off x="1447800" y="5208637"/>
            <a:ext cx="2143125" cy="1544588"/>
          </a:xfrm>
          <a:custGeom>
            <a:avLst/>
            <a:gdLst>
              <a:gd name="connsiteX0" fmla="*/ 0 w 2143125"/>
              <a:gd name="connsiteY0" fmla="*/ 1354088 h 1544588"/>
              <a:gd name="connsiteX1" fmla="*/ 9525 w 2143125"/>
              <a:gd name="connsiteY1" fmla="*/ 1325513 h 1544588"/>
              <a:gd name="connsiteX2" fmla="*/ 28575 w 2143125"/>
              <a:gd name="connsiteY2" fmla="*/ 1296938 h 1544588"/>
              <a:gd name="connsiteX3" fmla="*/ 47625 w 2143125"/>
              <a:gd name="connsiteY3" fmla="*/ 1220738 h 1544588"/>
              <a:gd name="connsiteX4" fmla="*/ 66675 w 2143125"/>
              <a:gd name="connsiteY4" fmla="*/ 1192163 h 1544588"/>
              <a:gd name="connsiteX5" fmla="*/ 85725 w 2143125"/>
              <a:gd name="connsiteY5" fmla="*/ 1135013 h 1544588"/>
              <a:gd name="connsiteX6" fmla="*/ 104775 w 2143125"/>
              <a:gd name="connsiteY6" fmla="*/ 1106438 h 1544588"/>
              <a:gd name="connsiteX7" fmla="*/ 114300 w 2143125"/>
              <a:gd name="connsiteY7" fmla="*/ 1077863 h 1544588"/>
              <a:gd name="connsiteX8" fmla="*/ 133350 w 2143125"/>
              <a:gd name="connsiteY8" fmla="*/ 1049288 h 1544588"/>
              <a:gd name="connsiteX9" fmla="*/ 152400 w 2143125"/>
              <a:gd name="connsiteY9" fmla="*/ 1011188 h 1544588"/>
              <a:gd name="connsiteX10" fmla="*/ 190500 w 2143125"/>
              <a:gd name="connsiteY10" fmla="*/ 954038 h 1544588"/>
              <a:gd name="connsiteX11" fmla="*/ 209550 w 2143125"/>
              <a:gd name="connsiteY11" fmla="*/ 925463 h 1544588"/>
              <a:gd name="connsiteX12" fmla="*/ 219075 w 2143125"/>
              <a:gd name="connsiteY12" fmla="*/ 896888 h 1544588"/>
              <a:gd name="connsiteX13" fmla="*/ 238125 w 2143125"/>
              <a:gd name="connsiteY13" fmla="*/ 858788 h 1544588"/>
              <a:gd name="connsiteX14" fmla="*/ 257175 w 2143125"/>
              <a:gd name="connsiteY14" fmla="*/ 801638 h 1544588"/>
              <a:gd name="connsiteX15" fmla="*/ 295275 w 2143125"/>
              <a:gd name="connsiteY15" fmla="*/ 734963 h 1544588"/>
              <a:gd name="connsiteX16" fmla="*/ 304800 w 2143125"/>
              <a:gd name="connsiteY16" fmla="*/ 696863 h 1544588"/>
              <a:gd name="connsiteX17" fmla="*/ 333375 w 2143125"/>
              <a:gd name="connsiteY17" fmla="*/ 611138 h 1544588"/>
              <a:gd name="connsiteX18" fmla="*/ 352425 w 2143125"/>
              <a:gd name="connsiteY18" fmla="*/ 582563 h 1544588"/>
              <a:gd name="connsiteX19" fmla="*/ 390525 w 2143125"/>
              <a:gd name="connsiteY19" fmla="*/ 487313 h 1544588"/>
              <a:gd name="connsiteX20" fmla="*/ 457200 w 2143125"/>
              <a:gd name="connsiteY20" fmla="*/ 401588 h 1544588"/>
              <a:gd name="connsiteX21" fmla="*/ 495300 w 2143125"/>
              <a:gd name="connsiteY21" fmla="*/ 344438 h 1544588"/>
              <a:gd name="connsiteX22" fmla="*/ 514350 w 2143125"/>
              <a:gd name="connsiteY22" fmla="*/ 315863 h 1544588"/>
              <a:gd name="connsiteX23" fmla="*/ 523875 w 2143125"/>
              <a:gd name="connsiteY23" fmla="*/ 287288 h 1544588"/>
              <a:gd name="connsiteX24" fmla="*/ 561975 w 2143125"/>
              <a:gd name="connsiteY24" fmla="*/ 230138 h 1544588"/>
              <a:gd name="connsiteX25" fmla="*/ 581025 w 2143125"/>
              <a:gd name="connsiteY25" fmla="*/ 201563 h 1544588"/>
              <a:gd name="connsiteX26" fmla="*/ 600075 w 2143125"/>
              <a:gd name="connsiteY26" fmla="*/ 172988 h 1544588"/>
              <a:gd name="connsiteX27" fmla="*/ 628650 w 2143125"/>
              <a:gd name="connsiteY27" fmla="*/ 144413 h 1544588"/>
              <a:gd name="connsiteX28" fmla="*/ 666750 w 2143125"/>
              <a:gd name="connsiteY28" fmla="*/ 87263 h 1544588"/>
              <a:gd name="connsiteX29" fmla="*/ 685800 w 2143125"/>
              <a:gd name="connsiteY29" fmla="*/ 58688 h 1544588"/>
              <a:gd name="connsiteX30" fmla="*/ 714375 w 2143125"/>
              <a:gd name="connsiteY30" fmla="*/ 39638 h 1544588"/>
              <a:gd name="connsiteX31" fmla="*/ 771525 w 2143125"/>
              <a:gd name="connsiteY31" fmla="*/ 1538 h 1544588"/>
              <a:gd name="connsiteX32" fmla="*/ 857250 w 2143125"/>
              <a:gd name="connsiteY32" fmla="*/ 11063 h 1544588"/>
              <a:gd name="connsiteX33" fmla="*/ 923925 w 2143125"/>
              <a:gd name="connsiteY33" fmla="*/ 87263 h 1544588"/>
              <a:gd name="connsiteX34" fmla="*/ 981075 w 2143125"/>
              <a:gd name="connsiteY34" fmla="*/ 172988 h 1544588"/>
              <a:gd name="connsiteX35" fmla="*/ 1009650 w 2143125"/>
              <a:gd name="connsiteY35" fmla="*/ 201563 h 1544588"/>
              <a:gd name="connsiteX36" fmla="*/ 1047750 w 2143125"/>
              <a:gd name="connsiteY36" fmla="*/ 258713 h 1544588"/>
              <a:gd name="connsiteX37" fmla="*/ 1066800 w 2143125"/>
              <a:gd name="connsiteY37" fmla="*/ 287288 h 1544588"/>
              <a:gd name="connsiteX38" fmla="*/ 1095375 w 2143125"/>
              <a:gd name="connsiteY38" fmla="*/ 306338 h 1544588"/>
              <a:gd name="connsiteX39" fmla="*/ 1114425 w 2143125"/>
              <a:gd name="connsiteY39" fmla="*/ 344438 h 1544588"/>
              <a:gd name="connsiteX40" fmla="*/ 1123950 w 2143125"/>
              <a:gd name="connsiteY40" fmla="*/ 373013 h 1544588"/>
              <a:gd name="connsiteX41" fmla="*/ 1162050 w 2143125"/>
              <a:gd name="connsiteY41" fmla="*/ 401588 h 1544588"/>
              <a:gd name="connsiteX42" fmla="*/ 1190625 w 2143125"/>
              <a:gd name="connsiteY42" fmla="*/ 487313 h 1544588"/>
              <a:gd name="connsiteX43" fmla="*/ 1228725 w 2143125"/>
              <a:gd name="connsiteY43" fmla="*/ 544463 h 1544588"/>
              <a:gd name="connsiteX44" fmla="*/ 1266825 w 2143125"/>
              <a:gd name="connsiteY44" fmla="*/ 611138 h 1544588"/>
              <a:gd name="connsiteX45" fmla="*/ 1276350 w 2143125"/>
              <a:gd name="connsiteY45" fmla="*/ 649238 h 1544588"/>
              <a:gd name="connsiteX46" fmla="*/ 1295400 w 2143125"/>
              <a:gd name="connsiteY46" fmla="*/ 677813 h 1544588"/>
              <a:gd name="connsiteX47" fmla="*/ 1304925 w 2143125"/>
              <a:gd name="connsiteY47" fmla="*/ 706388 h 1544588"/>
              <a:gd name="connsiteX48" fmla="*/ 1323975 w 2143125"/>
              <a:gd name="connsiteY48" fmla="*/ 734963 h 1544588"/>
              <a:gd name="connsiteX49" fmla="*/ 1371600 w 2143125"/>
              <a:gd name="connsiteY49" fmla="*/ 820688 h 1544588"/>
              <a:gd name="connsiteX50" fmla="*/ 1400175 w 2143125"/>
              <a:gd name="connsiteY50" fmla="*/ 877838 h 1544588"/>
              <a:gd name="connsiteX51" fmla="*/ 1419225 w 2143125"/>
              <a:gd name="connsiteY51" fmla="*/ 934988 h 1544588"/>
              <a:gd name="connsiteX52" fmla="*/ 1485900 w 2143125"/>
              <a:gd name="connsiteY52" fmla="*/ 1020713 h 1544588"/>
              <a:gd name="connsiteX53" fmla="*/ 1552575 w 2143125"/>
              <a:gd name="connsiteY53" fmla="*/ 1106438 h 1544588"/>
              <a:gd name="connsiteX54" fmla="*/ 1609725 w 2143125"/>
              <a:gd name="connsiteY54" fmla="*/ 1192163 h 1544588"/>
              <a:gd name="connsiteX55" fmla="*/ 1628775 w 2143125"/>
              <a:gd name="connsiteY55" fmla="*/ 1220738 h 1544588"/>
              <a:gd name="connsiteX56" fmla="*/ 1657350 w 2143125"/>
              <a:gd name="connsiteY56" fmla="*/ 1249313 h 1544588"/>
              <a:gd name="connsiteX57" fmla="*/ 1714500 w 2143125"/>
              <a:gd name="connsiteY57" fmla="*/ 1287413 h 1544588"/>
              <a:gd name="connsiteX58" fmla="*/ 1743075 w 2143125"/>
              <a:gd name="connsiteY58" fmla="*/ 1306463 h 1544588"/>
              <a:gd name="connsiteX59" fmla="*/ 1781175 w 2143125"/>
              <a:gd name="connsiteY59" fmla="*/ 1325513 h 1544588"/>
              <a:gd name="connsiteX60" fmla="*/ 1838325 w 2143125"/>
              <a:gd name="connsiteY60" fmla="*/ 1354088 h 1544588"/>
              <a:gd name="connsiteX61" fmla="*/ 2095500 w 2143125"/>
              <a:gd name="connsiteY61" fmla="*/ 1525538 h 1544588"/>
              <a:gd name="connsiteX62" fmla="*/ 2124075 w 2143125"/>
              <a:gd name="connsiteY62" fmla="*/ 1535063 h 1544588"/>
              <a:gd name="connsiteX63" fmla="*/ 2143125 w 2143125"/>
              <a:gd name="connsiteY63" fmla="*/ 1544588 h 1544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143125" h="1544588">
                <a:moveTo>
                  <a:pt x="0" y="1354088"/>
                </a:moveTo>
                <a:cubicBezTo>
                  <a:pt x="3175" y="1344563"/>
                  <a:pt x="5035" y="1334493"/>
                  <a:pt x="9525" y="1325513"/>
                </a:cubicBezTo>
                <a:cubicBezTo>
                  <a:pt x="14645" y="1315274"/>
                  <a:pt x="24663" y="1307696"/>
                  <a:pt x="28575" y="1296938"/>
                </a:cubicBezTo>
                <a:cubicBezTo>
                  <a:pt x="37522" y="1272333"/>
                  <a:pt x="41275" y="1246138"/>
                  <a:pt x="47625" y="1220738"/>
                </a:cubicBezTo>
                <a:cubicBezTo>
                  <a:pt x="50401" y="1209632"/>
                  <a:pt x="62026" y="1202624"/>
                  <a:pt x="66675" y="1192163"/>
                </a:cubicBezTo>
                <a:cubicBezTo>
                  <a:pt x="74830" y="1173813"/>
                  <a:pt x="79375" y="1154063"/>
                  <a:pt x="85725" y="1135013"/>
                </a:cubicBezTo>
                <a:cubicBezTo>
                  <a:pt x="89345" y="1124153"/>
                  <a:pt x="99655" y="1116677"/>
                  <a:pt x="104775" y="1106438"/>
                </a:cubicBezTo>
                <a:cubicBezTo>
                  <a:pt x="109265" y="1097458"/>
                  <a:pt x="109810" y="1086843"/>
                  <a:pt x="114300" y="1077863"/>
                </a:cubicBezTo>
                <a:cubicBezTo>
                  <a:pt x="119420" y="1067624"/>
                  <a:pt x="127670" y="1059227"/>
                  <a:pt x="133350" y="1049288"/>
                </a:cubicBezTo>
                <a:cubicBezTo>
                  <a:pt x="140395" y="1036960"/>
                  <a:pt x="145095" y="1023364"/>
                  <a:pt x="152400" y="1011188"/>
                </a:cubicBezTo>
                <a:cubicBezTo>
                  <a:pt x="164180" y="991555"/>
                  <a:pt x="177800" y="973088"/>
                  <a:pt x="190500" y="954038"/>
                </a:cubicBezTo>
                <a:lnTo>
                  <a:pt x="209550" y="925463"/>
                </a:lnTo>
                <a:cubicBezTo>
                  <a:pt x="215119" y="917109"/>
                  <a:pt x="215120" y="906116"/>
                  <a:pt x="219075" y="896888"/>
                </a:cubicBezTo>
                <a:cubicBezTo>
                  <a:pt x="224668" y="883837"/>
                  <a:pt x="232852" y="871971"/>
                  <a:pt x="238125" y="858788"/>
                </a:cubicBezTo>
                <a:cubicBezTo>
                  <a:pt x="245583" y="840144"/>
                  <a:pt x="250825" y="820688"/>
                  <a:pt x="257175" y="801638"/>
                </a:cubicBezTo>
                <a:cubicBezTo>
                  <a:pt x="265232" y="777468"/>
                  <a:pt x="281340" y="755866"/>
                  <a:pt x="295275" y="734963"/>
                </a:cubicBezTo>
                <a:cubicBezTo>
                  <a:pt x="298450" y="722263"/>
                  <a:pt x="301038" y="709402"/>
                  <a:pt x="304800" y="696863"/>
                </a:cubicBezTo>
                <a:lnTo>
                  <a:pt x="333375" y="611138"/>
                </a:lnTo>
                <a:cubicBezTo>
                  <a:pt x="336995" y="600278"/>
                  <a:pt x="347776" y="593024"/>
                  <a:pt x="352425" y="582563"/>
                </a:cubicBezTo>
                <a:cubicBezTo>
                  <a:pt x="383579" y="512466"/>
                  <a:pt x="357111" y="543003"/>
                  <a:pt x="390525" y="487313"/>
                </a:cubicBezTo>
                <a:cubicBezTo>
                  <a:pt x="473223" y="349483"/>
                  <a:pt x="390593" y="487226"/>
                  <a:pt x="457200" y="401588"/>
                </a:cubicBezTo>
                <a:cubicBezTo>
                  <a:pt x="471256" y="383516"/>
                  <a:pt x="482600" y="363488"/>
                  <a:pt x="495300" y="344438"/>
                </a:cubicBezTo>
                <a:cubicBezTo>
                  <a:pt x="501650" y="334913"/>
                  <a:pt x="510730" y="326723"/>
                  <a:pt x="514350" y="315863"/>
                </a:cubicBezTo>
                <a:cubicBezTo>
                  <a:pt x="517525" y="306338"/>
                  <a:pt x="518999" y="296065"/>
                  <a:pt x="523875" y="287288"/>
                </a:cubicBezTo>
                <a:cubicBezTo>
                  <a:pt x="534994" y="267274"/>
                  <a:pt x="549275" y="249188"/>
                  <a:pt x="561975" y="230138"/>
                </a:cubicBezTo>
                <a:lnTo>
                  <a:pt x="581025" y="201563"/>
                </a:lnTo>
                <a:cubicBezTo>
                  <a:pt x="587375" y="192038"/>
                  <a:pt x="591980" y="181083"/>
                  <a:pt x="600075" y="172988"/>
                </a:cubicBezTo>
                <a:cubicBezTo>
                  <a:pt x="609600" y="163463"/>
                  <a:pt x="620380" y="155046"/>
                  <a:pt x="628650" y="144413"/>
                </a:cubicBezTo>
                <a:cubicBezTo>
                  <a:pt x="642706" y="126341"/>
                  <a:pt x="654050" y="106313"/>
                  <a:pt x="666750" y="87263"/>
                </a:cubicBezTo>
                <a:lnTo>
                  <a:pt x="685800" y="58688"/>
                </a:lnTo>
                <a:cubicBezTo>
                  <a:pt x="692150" y="49163"/>
                  <a:pt x="705581" y="46967"/>
                  <a:pt x="714375" y="39638"/>
                </a:cubicBezTo>
                <a:cubicBezTo>
                  <a:pt x="761941" y="0"/>
                  <a:pt x="721307" y="18277"/>
                  <a:pt x="771525" y="1538"/>
                </a:cubicBezTo>
                <a:cubicBezTo>
                  <a:pt x="800100" y="4713"/>
                  <a:pt x="829358" y="4090"/>
                  <a:pt x="857250" y="11063"/>
                </a:cubicBezTo>
                <a:cubicBezTo>
                  <a:pt x="889000" y="19001"/>
                  <a:pt x="911225" y="68213"/>
                  <a:pt x="923925" y="87263"/>
                </a:cubicBezTo>
                <a:lnTo>
                  <a:pt x="981075" y="172988"/>
                </a:lnTo>
                <a:cubicBezTo>
                  <a:pt x="988547" y="184196"/>
                  <a:pt x="1001380" y="190930"/>
                  <a:pt x="1009650" y="201563"/>
                </a:cubicBezTo>
                <a:cubicBezTo>
                  <a:pt x="1023706" y="219635"/>
                  <a:pt x="1035050" y="239663"/>
                  <a:pt x="1047750" y="258713"/>
                </a:cubicBezTo>
                <a:lnTo>
                  <a:pt x="1066800" y="287288"/>
                </a:lnTo>
                <a:cubicBezTo>
                  <a:pt x="1073150" y="296813"/>
                  <a:pt x="1085850" y="299988"/>
                  <a:pt x="1095375" y="306338"/>
                </a:cubicBezTo>
                <a:cubicBezTo>
                  <a:pt x="1101725" y="319038"/>
                  <a:pt x="1108832" y="331387"/>
                  <a:pt x="1114425" y="344438"/>
                </a:cubicBezTo>
                <a:cubicBezTo>
                  <a:pt x="1118380" y="353666"/>
                  <a:pt x="1117522" y="365300"/>
                  <a:pt x="1123950" y="373013"/>
                </a:cubicBezTo>
                <a:cubicBezTo>
                  <a:pt x="1134113" y="385209"/>
                  <a:pt x="1149350" y="392063"/>
                  <a:pt x="1162050" y="401588"/>
                </a:cubicBezTo>
                <a:lnTo>
                  <a:pt x="1190625" y="487313"/>
                </a:lnTo>
                <a:cubicBezTo>
                  <a:pt x="1197865" y="509033"/>
                  <a:pt x="1216025" y="525413"/>
                  <a:pt x="1228725" y="544463"/>
                </a:cubicBezTo>
                <a:cubicBezTo>
                  <a:pt x="1244516" y="568150"/>
                  <a:pt x="1256467" y="583516"/>
                  <a:pt x="1266825" y="611138"/>
                </a:cubicBezTo>
                <a:cubicBezTo>
                  <a:pt x="1271422" y="623395"/>
                  <a:pt x="1271193" y="637206"/>
                  <a:pt x="1276350" y="649238"/>
                </a:cubicBezTo>
                <a:cubicBezTo>
                  <a:pt x="1280859" y="659760"/>
                  <a:pt x="1290280" y="667574"/>
                  <a:pt x="1295400" y="677813"/>
                </a:cubicBezTo>
                <a:cubicBezTo>
                  <a:pt x="1299890" y="686793"/>
                  <a:pt x="1300435" y="697408"/>
                  <a:pt x="1304925" y="706388"/>
                </a:cubicBezTo>
                <a:cubicBezTo>
                  <a:pt x="1310045" y="716627"/>
                  <a:pt x="1319326" y="724502"/>
                  <a:pt x="1323975" y="734963"/>
                </a:cubicBezTo>
                <a:cubicBezTo>
                  <a:pt x="1361271" y="818878"/>
                  <a:pt x="1319444" y="768532"/>
                  <a:pt x="1371600" y="820688"/>
                </a:cubicBezTo>
                <a:cubicBezTo>
                  <a:pt x="1406338" y="924901"/>
                  <a:pt x="1350936" y="767051"/>
                  <a:pt x="1400175" y="877838"/>
                </a:cubicBezTo>
                <a:cubicBezTo>
                  <a:pt x="1408330" y="896188"/>
                  <a:pt x="1408086" y="918280"/>
                  <a:pt x="1419225" y="934988"/>
                </a:cubicBezTo>
                <a:cubicBezTo>
                  <a:pt x="1464797" y="1003346"/>
                  <a:pt x="1441136" y="975949"/>
                  <a:pt x="1485900" y="1020713"/>
                </a:cubicBezTo>
                <a:cubicBezTo>
                  <a:pt x="1511926" y="1098791"/>
                  <a:pt x="1466909" y="977939"/>
                  <a:pt x="1552575" y="1106438"/>
                </a:cubicBezTo>
                <a:lnTo>
                  <a:pt x="1609725" y="1192163"/>
                </a:lnTo>
                <a:cubicBezTo>
                  <a:pt x="1616075" y="1201688"/>
                  <a:pt x="1620680" y="1212643"/>
                  <a:pt x="1628775" y="1220738"/>
                </a:cubicBezTo>
                <a:cubicBezTo>
                  <a:pt x="1638300" y="1230263"/>
                  <a:pt x="1646717" y="1241043"/>
                  <a:pt x="1657350" y="1249313"/>
                </a:cubicBezTo>
                <a:cubicBezTo>
                  <a:pt x="1675422" y="1263369"/>
                  <a:pt x="1695450" y="1274713"/>
                  <a:pt x="1714500" y="1287413"/>
                </a:cubicBezTo>
                <a:lnTo>
                  <a:pt x="1743075" y="1306463"/>
                </a:lnTo>
                <a:cubicBezTo>
                  <a:pt x="1754889" y="1314339"/>
                  <a:pt x="1768847" y="1318468"/>
                  <a:pt x="1781175" y="1325513"/>
                </a:cubicBezTo>
                <a:cubicBezTo>
                  <a:pt x="1832876" y="1355056"/>
                  <a:pt x="1785934" y="1336624"/>
                  <a:pt x="1838325" y="1354088"/>
                </a:cubicBezTo>
                <a:lnTo>
                  <a:pt x="2095500" y="1525538"/>
                </a:lnTo>
                <a:cubicBezTo>
                  <a:pt x="2103854" y="1531107"/>
                  <a:pt x="2114753" y="1531334"/>
                  <a:pt x="2124075" y="1535063"/>
                </a:cubicBezTo>
                <a:cubicBezTo>
                  <a:pt x="2130667" y="1537700"/>
                  <a:pt x="2136775" y="1541413"/>
                  <a:pt x="2143125" y="1544588"/>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1142976" y="500042"/>
            <a:ext cx="340158" cy="369332"/>
          </a:xfrm>
          <a:prstGeom prst="rect">
            <a:avLst/>
          </a:prstGeom>
          <a:noFill/>
        </p:spPr>
        <p:txBody>
          <a:bodyPr wrap="none" rtlCol="1">
            <a:spAutoFit/>
          </a:bodyPr>
          <a:lstStyle/>
          <a:p>
            <a:r>
              <a:rPr lang="en-US" dirty="0" smtClean="0"/>
              <a:t>Q</a:t>
            </a:r>
            <a:endParaRPr lang="ar-SA" dirty="0"/>
          </a:p>
        </p:txBody>
      </p:sp>
      <p:sp>
        <p:nvSpPr>
          <p:cNvPr id="21" name="شكل حر 20"/>
          <p:cNvSpPr/>
          <p:nvPr/>
        </p:nvSpPr>
        <p:spPr>
          <a:xfrm>
            <a:off x="1476375" y="652462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8" name="شكل حر 27"/>
          <p:cNvSpPr/>
          <p:nvPr/>
        </p:nvSpPr>
        <p:spPr>
          <a:xfrm flipV="1">
            <a:off x="1466850" y="6215082"/>
            <a:ext cx="461944" cy="328593"/>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9" name="شكل حر 28"/>
          <p:cNvSpPr/>
          <p:nvPr/>
        </p:nvSpPr>
        <p:spPr>
          <a:xfrm>
            <a:off x="1447800" y="658177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3" name="شكل حر 32"/>
          <p:cNvSpPr/>
          <p:nvPr/>
        </p:nvSpPr>
        <p:spPr>
          <a:xfrm>
            <a:off x="1457325" y="5783168"/>
            <a:ext cx="1285875" cy="789082"/>
          </a:xfrm>
          <a:custGeom>
            <a:avLst/>
            <a:gdLst>
              <a:gd name="connsiteX0" fmla="*/ 0 w 1285875"/>
              <a:gd name="connsiteY0" fmla="*/ 789082 h 789082"/>
              <a:gd name="connsiteX1" fmla="*/ 28575 w 1285875"/>
              <a:gd name="connsiteY1" fmla="*/ 779557 h 789082"/>
              <a:gd name="connsiteX2" fmla="*/ 57150 w 1285875"/>
              <a:gd name="connsiteY2" fmla="*/ 760507 h 789082"/>
              <a:gd name="connsiteX3" fmla="*/ 114300 w 1285875"/>
              <a:gd name="connsiteY3" fmla="*/ 741457 h 789082"/>
              <a:gd name="connsiteX4" fmla="*/ 142875 w 1285875"/>
              <a:gd name="connsiteY4" fmla="*/ 731932 h 789082"/>
              <a:gd name="connsiteX5" fmla="*/ 171450 w 1285875"/>
              <a:gd name="connsiteY5" fmla="*/ 712882 h 789082"/>
              <a:gd name="connsiteX6" fmla="*/ 200025 w 1285875"/>
              <a:gd name="connsiteY6" fmla="*/ 703357 h 789082"/>
              <a:gd name="connsiteX7" fmla="*/ 257175 w 1285875"/>
              <a:gd name="connsiteY7" fmla="*/ 665257 h 789082"/>
              <a:gd name="connsiteX8" fmla="*/ 285750 w 1285875"/>
              <a:gd name="connsiteY8" fmla="*/ 646207 h 789082"/>
              <a:gd name="connsiteX9" fmla="*/ 314325 w 1285875"/>
              <a:gd name="connsiteY9" fmla="*/ 627157 h 789082"/>
              <a:gd name="connsiteX10" fmla="*/ 342900 w 1285875"/>
              <a:gd name="connsiteY10" fmla="*/ 598582 h 789082"/>
              <a:gd name="connsiteX11" fmla="*/ 371475 w 1285875"/>
              <a:gd name="connsiteY11" fmla="*/ 589057 h 789082"/>
              <a:gd name="connsiteX12" fmla="*/ 390525 w 1285875"/>
              <a:gd name="connsiteY12" fmla="*/ 560482 h 789082"/>
              <a:gd name="connsiteX13" fmla="*/ 447675 w 1285875"/>
              <a:gd name="connsiteY13" fmla="*/ 541432 h 789082"/>
              <a:gd name="connsiteX14" fmla="*/ 504825 w 1285875"/>
              <a:gd name="connsiteY14" fmla="*/ 512857 h 789082"/>
              <a:gd name="connsiteX15" fmla="*/ 561975 w 1285875"/>
              <a:gd name="connsiteY15" fmla="*/ 465232 h 789082"/>
              <a:gd name="connsiteX16" fmla="*/ 590550 w 1285875"/>
              <a:gd name="connsiteY16" fmla="*/ 455707 h 789082"/>
              <a:gd name="connsiteX17" fmla="*/ 666750 w 1285875"/>
              <a:gd name="connsiteY17" fmla="*/ 389032 h 789082"/>
              <a:gd name="connsiteX18" fmla="*/ 695325 w 1285875"/>
              <a:gd name="connsiteY18" fmla="*/ 369982 h 789082"/>
              <a:gd name="connsiteX19" fmla="*/ 742950 w 1285875"/>
              <a:gd name="connsiteY19" fmla="*/ 331882 h 789082"/>
              <a:gd name="connsiteX20" fmla="*/ 790575 w 1285875"/>
              <a:gd name="connsiteY20" fmla="*/ 293782 h 789082"/>
              <a:gd name="connsiteX21" fmla="*/ 819150 w 1285875"/>
              <a:gd name="connsiteY21" fmla="*/ 274732 h 789082"/>
              <a:gd name="connsiteX22" fmla="*/ 838200 w 1285875"/>
              <a:gd name="connsiteY22" fmla="*/ 246157 h 789082"/>
              <a:gd name="connsiteX23" fmla="*/ 895350 w 1285875"/>
              <a:gd name="connsiteY23" fmla="*/ 208057 h 789082"/>
              <a:gd name="connsiteX24" fmla="*/ 923925 w 1285875"/>
              <a:gd name="connsiteY24" fmla="*/ 179482 h 789082"/>
              <a:gd name="connsiteX25" fmla="*/ 952500 w 1285875"/>
              <a:gd name="connsiteY25" fmla="*/ 160432 h 789082"/>
              <a:gd name="connsiteX26" fmla="*/ 1009650 w 1285875"/>
              <a:gd name="connsiteY26" fmla="*/ 122332 h 789082"/>
              <a:gd name="connsiteX27" fmla="*/ 1066800 w 1285875"/>
              <a:gd name="connsiteY27" fmla="*/ 84232 h 789082"/>
              <a:gd name="connsiteX28" fmla="*/ 1152525 w 1285875"/>
              <a:gd name="connsiteY28" fmla="*/ 36607 h 789082"/>
              <a:gd name="connsiteX29" fmla="*/ 1181100 w 1285875"/>
              <a:gd name="connsiteY29" fmla="*/ 17557 h 789082"/>
              <a:gd name="connsiteX30" fmla="*/ 1285875 w 1285875"/>
              <a:gd name="connsiteY30" fmla="*/ 8032 h 78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85875" h="789082">
                <a:moveTo>
                  <a:pt x="0" y="789082"/>
                </a:moveTo>
                <a:cubicBezTo>
                  <a:pt x="9525" y="785907"/>
                  <a:pt x="19595" y="784047"/>
                  <a:pt x="28575" y="779557"/>
                </a:cubicBezTo>
                <a:cubicBezTo>
                  <a:pt x="38814" y="774437"/>
                  <a:pt x="46689" y="765156"/>
                  <a:pt x="57150" y="760507"/>
                </a:cubicBezTo>
                <a:cubicBezTo>
                  <a:pt x="75500" y="752352"/>
                  <a:pt x="95250" y="747807"/>
                  <a:pt x="114300" y="741457"/>
                </a:cubicBezTo>
                <a:lnTo>
                  <a:pt x="142875" y="731932"/>
                </a:lnTo>
                <a:cubicBezTo>
                  <a:pt x="152400" y="725582"/>
                  <a:pt x="161211" y="718002"/>
                  <a:pt x="171450" y="712882"/>
                </a:cubicBezTo>
                <a:cubicBezTo>
                  <a:pt x="180430" y="708392"/>
                  <a:pt x="191248" y="708233"/>
                  <a:pt x="200025" y="703357"/>
                </a:cubicBezTo>
                <a:cubicBezTo>
                  <a:pt x="220039" y="692238"/>
                  <a:pt x="238125" y="677957"/>
                  <a:pt x="257175" y="665257"/>
                </a:cubicBezTo>
                <a:lnTo>
                  <a:pt x="285750" y="646207"/>
                </a:lnTo>
                <a:cubicBezTo>
                  <a:pt x="295275" y="639857"/>
                  <a:pt x="306230" y="635252"/>
                  <a:pt x="314325" y="627157"/>
                </a:cubicBezTo>
                <a:cubicBezTo>
                  <a:pt x="323850" y="617632"/>
                  <a:pt x="331692" y="606054"/>
                  <a:pt x="342900" y="598582"/>
                </a:cubicBezTo>
                <a:cubicBezTo>
                  <a:pt x="351254" y="593013"/>
                  <a:pt x="361950" y="592232"/>
                  <a:pt x="371475" y="589057"/>
                </a:cubicBezTo>
                <a:cubicBezTo>
                  <a:pt x="377825" y="579532"/>
                  <a:pt x="380817" y="566549"/>
                  <a:pt x="390525" y="560482"/>
                </a:cubicBezTo>
                <a:cubicBezTo>
                  <a:pt x="407553" y="549839"/>
                  <a:pt x="447675" y="541432"/>
                  <a:pt x="447675" y="541432"/>
                </a:cubicBezTo>
                <a:cubicBezTo>
                  <a:pt x="529567" y="486837"/>
                  <a:pt x="425955" y="552292"/>
                  <a:pt x="504825" y="512857"/>
                </a:cubicBezTo>
                <a:cubicBezTo>
                  <a:pt x="567151" y="481694"/>
                  <a:pt x="498778" y="507363"/>
                  <a:pt x="561975" y="465232"/>
                </a:cubicBezTo>
                <a:cubicBezTo>
                  <a:pt x="570329" y="459663"/>
                  <a:pt x="581025" y="458882"/>
                  <a:pt x="590550" y="455707"/>
                </a:cubicBezTo>
                <a:cubicBezTo>
                  <a:pt x="622300" y="408082"/>
                  <a:pt x="600075" y="433482"/>
                  <a:pt x="666750" y="389032"/>
                </a:cubicBezTo>
                <a:lnTo>
                  <a:pt x="695325" y="369982"/>
                </a:lnTo>
                <a:cubicBezTo>
                  <a:pt x="749920" y="288090"/>
                  <a:pt x="677225" y="384462"/>
                  <a:pt x="742950" y="331882"/>
                </a:cubicBezTo>
                <a:cubicBezTo>
                  <a:pt x="804498" y="282643"/>
                  <a:pt x="718751" y="317723"/>
                  <a:pt x="790575" y="293782"/>
                </a:cubicBezTo>
                <a:cubicBezTo>
                  <a:pt x="800100" y="287432"/>
                  <a:pt x="811055" y="282827"/>
                  <a:pt x="819150" y="274732"/>
                </a:cubicBezTo>
                <a:cubicBezTo>
                  <a:pt x="827245" y="266637"/>
                  <a:pt x="829585" y="253695"/>
                  <a:pt x="838200" y="246157"/>
                </a:cubicBezTo>
                <a:cubicBezTo>
                  <a:pt x="855430" y="231080"/>
                  <a:pt x="876300" y="220757"/>
                  <a:pt x="895350" y="208057"/>
                </a:cubicBezTo>
                <a:cubicBezTo>
                  <a:pt x="906558" y="200585"/>
                  <a:pt x="913577" y="188106"/>
                  <a:pt x="923925" y="179482"/>
                </a:cubicBezTo>
                <a:cubicBezTo>
                  <a:pt x="932719" y="172153"/>
                  <a:pt x="943706" y="167761"/>
                  <a:pt x="952500" y="160432"/>
                </a:cubicBezTo>
                <a:cubicBezTo>
                  <a:pt x="1000066" y="120794"/>
                  <a:pt x="959432" y="139071"/>
                  <a:pt x="1009650" y="122332"/>
                </a:cubicBezTo>
                <a:cubicBezTo>
                  <a:pt x="1073066" y="58916"/>
                  <a:pt x="1004769" y="118694"/>
                  <a:pt x="1066800" y="84232"/>
                </a:cubicBezTo>
                <a:cubicBezTo>
                  <a:pt x="1165056" y="29645"/>
                  <a:pt x="1087867" y="58160"/>
                  <a:pt x="1152525" y="36607"/>
                </a:cubicBezTo>
                <a:cubicBezTo>
                  <a:pt x="1162050" y="30257"/>
                  <a:pt x="1170861" y="22677"/>
                  <a:pt x="1181100" y="17557"/>
                </a:cubicBezTo>
                <a:cubicBezTo>
                  <a:pt x="1216214" y="0"/>
                  <a:pt x="1244051" y="8032"/>
                  <a:pt x="1285875" y="8032"/>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4" name="شكل حر 33"/>
          <p:cNvSpPr/>
          <p:nvPr/>
        </p:nvSpPr>
        <p:spPr>
          <a:xfrm>
            <a:off x="2752725" y="5800725"/>
            <a:ext cx="1314450" cy="689843"/>
          </a:xfrm>
          <a:custGeom>
            <a:avLst/>
            <a:gdLst>
              <a:gd name="connsiteX0" fmla="*/ 0 w 1314450"/>
              <a:gd name="connsiteY0" fmla="*/ 0 h 689843"/>
              <a:gd name="connsiteX1" fmla="*/ 9525 w 1314450"/>
              <a:gd name="connsiteY1" fmla="*/ 28575 h 689843"/>
              <a:gd name="connsiteX2" fmla="*/ 66675 w 1314450"/>
              <a:gd name="connsiteY2" fmla="*/ 57150 h 689843"/>
              <a:gd name="connsiteX3" fmla="*/ 95250 w 1314450"/>
              <a:gd name="connsiteY3" fmla="*/ 76200 h 689843"/>
              <a:gd name="connsiteX4" fmla="*/ 152400 w 1314450"/>
              <a:gd name="connsiteY4" fmla="*/ 95250 h 689843"/>
              <a:gd name="connsiteX5" fmla="*/ 161925 w 1314450"/>
              <a:gd name="connsiteY5" fmla="*/ 123825 h 689843"/>
              <a:gd name="connsiteX6" fmla="*/ 190500 w 1314450"/>
              <a:gd name="connsiteY6" fmla="*/ 133350 h 689843"/>
              <a:gd name="connsiteX7" fmla="*/ 247650 w 1314450"/>
              <a:gd name="connsiteY7" fmla="*/ 171450 h 689843"/>
              <a:gd name="connsiteX8" fmla="*/ 276225 w 1314450"/>
              <a:gd name="connsiteY8" fmla="*/ 190500 h 689843"/>
              <a:gd name="connsiteX9" fmla="*/ 304800 w 1314450"/>
              <a:gd name="connsiteY9" fmla="*/ 209550 h 689843"/>
              <a:gd name="connsiteX10" fmla="*/ 361950 w 1314450"/>
              <a:gd name="connsiteY10" fmla="*/ 228600 h 689843"/>
              <a:gd name="connsiteX11" fmla="*/ 419100 w 1314450"/>
              <a:gd name="connsiteY11" fmla="*/ 266700 h 689843"/>
              <a:gd name="connsiteX12" fmla="*/ 447675 w 1314450"/>
              <a:gd name="connsiteY12" fmla="*/ 285750 h 689843"/>
              <a:gd name="connsiteX13" fmla="*/ 495300 w 1314450"/>
              <a:gd name="connsiteY13" fmla="*/ 323850 h 689843"/>
              <a:gd name="connsiteX14" fmla="*/ 514350 w 1314450"/>
              <a:gd name="connsiteY14" fmla="*/ 352425 h 689843"/>
              <a:gd name="connsiteX15" fmla="*/ 571500 w 1314450"/>
              <a:gd name="connsiteY15" fmla="*/ 381000 h 689843"/>
              <a:gd name="connsiteX16" fmla="*/ 619125 w 1314450"/>
              <a:gd name="connsiteY16" fmla="*/ 419100 h 689843"/>
              <a:gd name="connsiteX17" fmla="*/ 647700 w 1314450"/>
              <a:gd name="connsiteY17" fmla="*/ 447675 h 689843"/>
              <a:gd name="connsiteX18" fmla="*/ 704850 w 1314450"/>
              <a:gd name="connsiteY18" fmla="*/ 485775 h 689843"/>
              <a:gd name="connsiteX19" fmla="*/ 771525 w 1314450"/>
              <a:gd name="connsiteY19" fmla="*/ 542925 h 689843"/>
              <a:gd name="connsiteX20" fmla="*/ 885825 w 1314450"/>
              <a:gd name="connsiteY20" fmla="*/ 600075 h 689843"/>
              <a:gd name="connsiteX21" fmla="*/ 914400 w 1314450"/>
              <a:gd name="connsiteY21" fmla="*/ 609600 h 689843"/>
              <a:gd name="connsiteX22" fmla="*/ 942975 w 1314450"/>
              <a:gd name="connsiteY22" fmla="*/ 628650 h 689843"/>
              <a:gd name="connsiteX23" fmla="*/ 1066800 w 1314450"/>
              <a:gd name="connsiteY23" fmla="*/ 657225 h 689843"/>
              <a:gd name="connsiteX24" fmla="*/ 1314450 w 1314450"/>
              <a:gd name="connsiteY24" fmla="*/ 666750 h 689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14450" h="689843">
                <a:moveTo>
                  <a:pt x="0" y="0"/>
                </a:moveTo>
                <a:cubicBezTo>
                  <a:pt x="3175" y="9525"/>
                  <a:pt x="3253" y="20735"/>
                  <a:pt x="9525" y="28575"/>
                </a:cubicBezTo>
                <a:cubicBezTo>
                  <a:pt x="22954" y="45361"/>
                  <a:pt x="47851" y="50875"/>
                  <a:pt x="66675" y="57150"/>
                </a:cubicBezTo>
                <a:cubicBezTo>
                  <a:pt x="76200" y="63500"/>
                  <a:pt x="84789" y="71551"/>
                  <a:pt x="95250" y="76200"/>
                </a:cubicBezTo>
                <a:cubicBezTo>
                  <a:pt x="113600" y="84355"/>
                  <a:pt x="152400" y="95250"/>
                  <a:pt x="152400" y="95250"/>
                </a:cubicBezTo>
                <a:cubicBezTo>
                  <a:pt x="155575" y="104775"/>
                  <a:pt x="154825" y="116725"/>
                  <a:pt x="161925" y="123825"/>
                </a:cubicBezTo>
                <a:cubicBezTo>
                  <a:pt x="169025" y="130925"/>
                  <a:pt x="181723" y="128474"/>
                  <a:pt x="190500" y="133350"/>
                </a:cubicBezTo>
                <a:cubicBezTo>
                  <a:pt x="210514" y="144469"/>
                  <a:pt x="228600" y="158750"/>
                  <a:pt x="247650" y="171450"/>
                </a:cubicBezTo>
                <a:lnTo>
                  <a:pt x="276225" y="190500"/>
                </a:lnTo>
                <a:cubicBezTo>
                  <a:pt x="285750" y="196850"/>
                  <a:pt x="293940" y="205930"/>
                  <a:pt x="304800" y="209550"/>
                </a:cubicBezTo>
                <a:lnTo>
                  <a:pt x="361950" y="228600"/>
                </a:lnTo>
                <a:lnTo>
                  <a:pt x="419100" y="266700"/>
                </a:lnTo>
                <a:lnTo>
                  <a:pt x="447675" y="285750"/>
                </a:lnTo>
                <a:cubicBezTo>
                  <a:pt x="502270" y="367642"/>
                  <a:pt x="429575" y="271270"/>
                  <a:pt x="495300" y="323850"/>
                </a:cubicBezTo>
                <a:cubicBezTo>
                  <a:pt x="504239" y="331001"/>
                  <a:pt x="506255" y="344330"/>
                  <a:pt x="514350" y="352425"/>
                </a:cubicBezTo>
                <a:cubicBezTo>
                  <a:pt x="532814" y="370889"/>
                  <a:pt x="548259" y="373253"/>
                  <a:pt x="571500" y="381000"/>
                </a:cubicBezTo>
                <a:cubicBezTo>
                  <a:pt x="614105" y="444907"/>
                  <a:pt x="563916" y="382294"/>
                  <a:pt x="619125" y="419100"/>
                </a:cubicBezTo>
                <a:cubicBezTo>
                  <a:pt x="630333" y="426572"/>
                  <a:pt x="637067" y="439405"/>
                  <a:pt x="647700" y="447675"/>
                </a:cubicBezTo>
                <a:cubicBezTo>
                  <a:pt x="665772" y="461731"/>
                  <a:pt x="688661" y="469586"/>
                  <a:pt x="704850" y="485775"/>
                </a:cubicBezTo>
                <a:cubicBezTo>
                  <a:pt x="737738" y="518663"/>
                  <a:pt x="730795" y="514414"/>
                  <a:pt x="771525" y="542925"/>
                </a:cubicBezTo>
                <a:cubicBezTo>
                  <a:pt x="838669" y="589926"/>
                  <a:pt x="812844" y="575748"/>
                  <a:pt x="885825" y="600075"/>
                </a:cubicBezTo>
                <a:lnTo>
                  <a:pt x="914400" y="609600"/>
                </a:lnTo>
                <a:cubicBezTo>
                  <a:pt x="923925" y="615950"/>
                  <a:pt x="932514" y="624001"/>
                  <a:pt x="942975" y="628650"/>
                </a:cubicBezTo>
                <a:cubicBezTo>
                  <a:pt x="992521" y="650671"/>
                  <a:pt x="1012560" y="649476"/>
                  <a:pt x="1066800" y="657225"/>
                </a:cubicBezTo>
                <a:cubicBezTo>
                  <a:pt x="1164653" y="689843"/>
                  <a:pt x="1085335" y="666750"/>
                  <a:pt x="1314450" y="666750"/>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5" name="شكل حر 34"/>
          <p:cNvSpPr/>
          <p:nvPr/>
        </p:nvSpPr>
        <p:spPr>
          <a:xfrm>
            <a:off x="4076700" y="6467475"/>
            <a:ext cx="457200" cy="28575"/>
          </a:xfrm>
          <a:custGeom>
            <a:avLst/>
            <a:gdLst>
              <a:gd name="connsiteX0" fmla="*/ 0 w 457200"/>
              <a:gd name="connsiteY0" fmla="*/ 0 h 28575"/>
              <a:gd name="connsiteX1" fmla="*/ 219075 w 457200"/>
              <a:gd name="connsiteY1" fmla="*/ 19050 h 28575"/>
              <a:gd name="connsiteX2" fmla="*/ 333375 w 457200"/>
              <a:gd name="connsiteY2" fmla="*/ 28575 h 28575"/>
              <a:gd name="connsiteX3" fmla="*/ 457200 w 45720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457200" h="28575">
                <a:moveTo>
                  <a:pt x="0" y="0"/>
                </a:moveTo>
                <a:lnTo>
                  <a:pt x="219075" y="19050"/>
                </a:lnTo>
                <a:cubicBezTo>
                  <a:pt x="257167" y="22315"/>
                  <a:pt x="295143" y="28575"/>
                  <a:pt x="333375" y="28575"/>
                </a:cubicBezTo>
                <a:lnTo>
                  <a:pt x="457200" y="28575"/>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39" name="رابط مستقيم 38"/>
          <p:cNvCxnSpPr>
            <a:stCxn id="41" idx="34"/>
          </p:cNvCxnSpPr>
          <p:nvPr/>
        </p:nvCxnSpPr>
        <p:spPr>
          <a:xfrm>
            <a:off x="2676525" y="1781175"/>
            <a:ext cx="38087" cy="4791097"/>
          </a:xfrm>
          <a:prstGeom prst="line">
            <a:avLst/>
          </a:prstGeom>
        </p:spPr>
        <p:style>
          <a:lnRef idx="1">
            <a:schemeClr val="accent2"/>
          </a:lnRef>
          <a:fillRef idx="0">
            <a:schemeClr val="accent2"/>
          </a:fillRef>
          <a:effectRef idx="0">
            <a:schemeClr val="accent2"/>
          </a:effectRef>
          <a:fontRef idx="minor">
            <a:schemeClr val="tx1"/>
          </a:fontRef>
        </p:style>
      </p:cxnSp>
      <p:sp>
        <p:nvSpPr>
          <p:cNvPr id="44" name="مربع نص 43"/>
          <p:cNvSpPr txBox="1"/>
          <p:nvPr/>
        </p:nvSpPr>
        <p:spPr>
          <a:xfrm>
            <a:off x="2443148" y="1490649"/>
            <a:ext cx="327334" cy="369332"/>
          </a:xfrm>
          <a:prstGeom prst="rect">
            <a:avLst/>
          </a:prstGeom>
          <a:noFill/>
        </p:spPr>
        <p:txBody>
          <a:bodyPr wrap="none" rtlCol="1">
            <a:spAutoFit/>
          </a:bodyPr>
          <a:lstStyle/>
          <a:p>
            <a:r>
              <a:rPr lang="en-US" dirty="0" smtClean="0"/>
              <a:t>D</a:t>
            </a:r>
            <a:endParaRPr lang="ar-SA" dirty="0"/>
          </a:p>
        </p:txBody>
      </p:sp>
      <p:sp>
        <p:nvSpPr>
          <p:cNvPr id="45" name="مربع نص 44"/>
          <p:cNvSpPr txBox="1"/>
          <p:nvPr/>
        </p:nvSpPr>
        <p:spPr>
          <a:xfrm>
            <a:off x="3071802" y="857232"/>
            <a:ext cx="330540" cy="369332"/>
          </a:xfrm>
          <a:prstGeom prst="rect">
            <a:avLst/>
          </a:prstGeom>
          <a:noFill/>
        </p:spPr>
        <p:txBody>
          <a:bodyPr wrap="none" rtlCol="1">
            <a:spAutoFit/>
          </a:bodyPr>
          <a:lstStyle/>
          <a:p>
            <a:r>
              <a:rPr lang="en-US" dirty="0" smtClean="0"/>
              <a:t>G</a:t>
            </a:r>
            <a:endParaRPr lang="ar-SA" dirty="0"/>
          </a:p>
        </p:txBody>
      </p:sp>
      <p:sp>
        <p:nvSpPr>
          <p:cNvPr id="46" name="مربع نص 45"/>
          <p:cNvSpPr txBox="1"/>
          <p:nvPr/>
        </p:nvSpPr>
        <p:spPr>
          <a:xfrm>
            <a:off x="4714876" y="2428868"/>
            <a:ext cx="415499" cy="369332"/>
          </a:xfrm>
          <a:prstGeom prst="rect">
            <a:avLst/>
          </a:prstGeom>
          <a:noFill/>
        </p:spPr>
        <p:txBody>
          <a:bodyPr wrap="none" rtlCol="1">
            <a:spAutoFit/>
          </a:bodyPr>
          <a:lstStyle/>
          <a:p>
            <a:r>
              <a:rPr lang="en-US" dirty="0" smtClean="0"/>
              <a:t>TP</a:t>
            </a:r>
            <a:endParaRPr lang="ar-SA" dirty="0"/>
          </a:p>
        </p:txBody>
      </p:sp>
      <p:sp>
        <p:nvSpPr>
          <p:cNvPr id="48" name="مربع نص 47"/>
          <p:cNvSpPr txBox="1"/>
          <p:nvPr/>
        </p:nvSpPr>
        <p:spPr>
          <a:xfrm>
            <a:off x="428596" y="3786190"/>
            <a:ext cx="1007328" cy="369332"/>
          </a:xfrm>
          <a:prstGeom prst="rect">
            <a:avLst/>
          </a:prstGeom>
          <a:noFill/>
        </p:spPr>
        <p:txBody>
          <a:bodyPr wrap="none" rtlCol="1">
            <a:spAutoFit/>
          </a:bodyPr>
          <a:lstStyle/>
          <a:p>
            <a:r>
              <a:rPr lang="en-US" dirty="0" smtClean="0"/>
              <a:t>APL,MPL</a:t>
            </a:r>
            <a:endParaRPr lang="ar-SA" dirty="0"/>
          </a:p>
        </p:txBody>
      </p:sp>
      <p:sp>
        <p:nvSpPr>
          <p:cNvPr id="49" name="مربع نص 48"/>
          <p:cNvSpPr txBox="1"/>
          <p:nvPr/>
        </p:nvSpPr>
        <p:spPr>
          <a:xfrm>
            <a:off x="5500694" y="6357958"/>
            <a:ext cx="282450" cy="369332"/>
          </a:xfrm>
          <a:prstGeom prst="rect">
            <a:avLst/>
          </a:prstGeom>
          <a:noFill/>
        </p:spPr>
        <p:txBody>
          <a:bodyPr wrap="none" rtlCol="1">
            <a:spAutoFit/>
          </a:bodyPr>
          <a:lstStyle/>
          <a:p>
            <a:r>
              <a:rPr lang="en-US" dirty="0" smtClean="0"/>
              <a:t>L</a:t>
            </a:r>
            <a:endParaRPr lang="ar-SA" dirty="0"/>
          </a:p>
        </p:txBody>
      </p:sp>
      <p:sp>
        <p:nvSpPr>
          <p:cNvPr id="53" name="مربع نص 52"/>
          <p:cNvSpPr txBox="1"/>
          <p:nvPr/>
        </p:nvSpPr>
        <p:spPr>
          <a:xfrm>
            <a:off x="4357686" y="6143644"/>
            <a:ext cx="534122" cy="369332"/>
          </a:xfrm>
          <a:prstGeom prst="rect">
            <a:avLst/>
          </a:prstGeom>
          <a:noFill/>
        </p:spPr>
        <p:txBody>
          <a:bodyPr wrap="none" rtlCol="1">
            <a:spAutoFit/>
          </a:bodyPr>
          <a:lstStyle/>
          <a:p>
            <a:r>
              <a:rPr lang="en-US" dirty="0" smtClean="0"/>
              <a:t>APL</a:t>
            </a:r>
            <a:endParaRPr lang="ar-SA" dirty="0"/>
          </a:p>
        </p:txBody>
      </p:sp>
      <p:sp>
        <p:nvSpPr>
          <p:cNvPr id="54" name="مربع نص 53"/>
          <p:cNvSpPr txBox="1"/>
          <p:nvPr/>
        </p:nvSpPr>
        <p:spPr>
          <a:xfrm>
            <a:off x="3571868" y="6488668"/>
            <a:ext cx="598241" cy="369332"/>
          </a:xfrm>
          <a:prstGeom prst="rect">
            <a:avLst/>
          </a:prstGeom>
          <a:noFill/>
        </p:spPr>
        <p:txBody>
          <a:bodyPr wrap="none" rtlCol="1">
            <a:spAutoFit/>
          </a:bodyPr>
          <a:lstStyle/>
          <a:p>
            <a:r>
              <a:rPr lang="en-US" dirty="0" smtClean="0"/>
              <a:t>MPL</a:t>
            </a:r>
            <a:endParaRPr lang="ar-SA" dirty="0"/>
          </a:p>
        </p:txBody>
      </p:sp>
      <p:sp>
        <p:nvSpPr>
          <p:cNvPr id="55" name="مربع نص 54"/>
          <p:cNvSpPr txBox="1"/>
          <p:nvPr/>
        </p:nvSpPr>
        <p:spPr>
          <a:xfrm>
            <a:off x="2857488" y="642918"/>
            <a:ext cx="843500" cy="307777"/>
          </a:xfrm>
          <a:prstGeom prst="rect">
            <a:avLst/>
          </a:prstGeom>
          <a:noFill/>
        </p:spPr>
        <p:txBody>
          <a:bodyPr wrap="none" rtlCol="1">
            <a:spAutoFit/>
          </a:bodyPr>
          <a:lstStyle/>
          <a:p>
            <a:r>
              <a:rPr lang="ar-SA" sz="1400" dirty="0" err="1" smtClean="0"/>
              <a:t>اقصى</a:t>
            </a:r>
            <a:r>
              <a:rPr lang="ar-SA" sz="1400" dirty="0" smtClean="0"/>
              <a:t> إنتاج</a:t>
            </a:r>
            <a:endParaRPr lang="ar-SA" sz="1400" dirty="0"/>
          </a:p>
        </p:txBody>
      </p:sp>
      <p:sp>
        <p:nvSpPr>
          <p:cNvPr id="36" name="مربع نص 35"/>
          <p:cNvSpPr txBox="1"/>
          <p:nvPr/>
        </p:nvSpPr>
        <p:spPr>
          <a:xfrm>
            <a:off x="1571604" y="4214818"/>
            <a:ext cx="665567" cy="523220"/>
          </a:xfrm>
          <a:prstGeom prst="rect">
            <a:avLst/>
          </a:prstGeom>
          <a:noFill/>
        </p:spPr>
        <p:txBody>
          <a:bodyPr wrap="none" rtlCol="1">
            <a:spAutoFit/>
          </a:bodyPr>
          <a:lstStyle/>
          <a:p>
            <a:r>
              <a:rPr lang="ar-SA" sz="1400" dirty="0" smtClean="0"/>
              <a:t>المرحلة </a:t>
            </a:r>
          </a:p>
          <a:p>
            <a:r>
              <a:rPr lang="ar-SA" sz="1400" dirty="0" smtClean="0"/>
              <a:t>الأولى</a:t>
            </a:r>
            <a:endParaRPr lang="ar-SA" sz="1400" dirty="0"/>
          </a:p>
        </p:txBody>
      </p:sp>
      <p:sp>
        <p:nvSpPr>
          <p:cNvPr id="47" name="مربع نص 46"/>
          <p:cNvSpPr txBox="1"/>
          <p:nvPr/>
        </p:nvSpPr>
        <p:spPr>
          <a:xfrm>
            <a:off x="2571736" y="4214818"/>
            <a:ext cx="718140" cy="523220"/>
          </a:xfrm>
          <a:prstGeom prst="rect">
            <a:avLst/>
          </a:prstGeom>
          <a:noFill/>
        </p:spPr>
        <p:txBody>
          <a:bodyPr wrap="square" rtlCol="1">
            <a:spAutoFit/>
          </a:bodyPr>
          <a:lstStyle/>
          <a:p>
            <a:r>
              <a:rPr lang="ar-SA" sz="1400" dirty="0" smtClean="0"/>
              <a:t>المرحلة</a:t>
            </a:r>
          </a:p>
          <a:p>
            <a:r>
              <a:rPr lang="ar-SA" sz="1400" dirty="0" smtClean="0"/>
              <a:t>الثانية</a:t>
            </a:r>
            <a:endParaRPr lang="ar-SA" sz="1400" dirty="0"/>
          </a:p>
        </p:txBody>
      </p:sp>
      <p:sp>
        <p:nvSpPr>
          <p:cNvPr id="61" name="مربع نص 60"/>
          <p:cNvSpPr txBox="1"/>
          <p:nvPr/>
        </p:nvSpPr>
        <p:spPr>
          <a:xfrm>
            <a:off x="3643306" y="4286256"/>
            <a:ext cx="665631" cy="523220"/>
          </a:xfrm>
          <a:prstGeom prst="rect">
            <a:avLst/>
          </a:prstGeom>
          <a:noFill/>
        </p:spPr>
        <p:txBody>
          <a:bodyPr wrap="none" rtlCol="1">
            <a:spAutoFit/>
          </a:bodyPr>
          <a:lstStyle/>
          <a:p>
            <a:r>
              <a:rPr lang="ar-SA" sz="1400" dirty="0" smtClean="0"/>
              <a:t>المرحلة </a:t>
            </a:r>
          </a:p>
          <a:p>
            <a:r>
              <a:rPr lang="ar-SA" sz="1400" dirty="0" smtClean="0"/>
              <a:t>الثالثة</a:t>
            </a:r>
            <a:endParaRPr lang="ar-SA" sz="1400" dirty="0"/>
          </a:p>
        </p:txBody>
      </p:sp>
    </p:spTree>
    <p:extLst>
      <p:ext uri="{BB962C8B-B14F-4D97-AF65-F5344CB8AC3E}">
        <p14:creationId xmlns:p14="http://schemas.microsoft.com/office/powerpoint/2010/main" val="4172855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76200"/>
            <a:ext cx="8839200" cy="6172200"/>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r>
              <a:rPr lang="ar-SA" sz="2800" dirty="0" smtClean="0"/>
              <a:t>الإسلوب الحديث : </a:t>
            </a:r>
            <a:r>
              <a:rPr lang="en-US" dirty="0" smtClean="0"/>
              <a:t>                                             </a:t>
            </a:r>
            <a:endParaRPr lang="ar-SA" dirty="0" smtClean="0"/>
          </a:p>
          <a:p>
            <a:pPr algn="r">
              <a:buNone/>
            </a:pPr>
            <a:endParaRPr lang="ar-SA" sz="2800" dirty="0" smtClean="0"/>
          </a:p>
          <a:p>
            <a:pPr algn="r">
              <a:buNone/>
            </a:pPr>
            <a:r>
              <a:rPr lang="ar-SA" sz="2800" dirty="0" smtClean="0"/>
              <a:t>منحنيات كمية الإنتاج المتساوية : </a:t>
            </a:r>
          </a:p>
          <a:p>
            <a:pPr algn="r">
              <a:buNone/>
            </a:pPr>
            <a:r>
              <a:rPr lang="ar-SA" sz="2400" dirty="0" smtClean="0"/>
              <a:t>يعرف منحنى الناتج </a:t>
            </a:r>
            <a:r>
              <a:rPr lang="ar-SA" sz="2400" smtClean="0"/>
              <a:t>المتساوي بأنه </a:t>
            </a:r>
            <a:r>
              <a:rPr lang="ar-SA" sz="2400" dirty="0" smtClean="0"/>
              <a:t>المنحنى الذي يبين التوليفات المختلفة من عناصر الأنتاج تعطي جميعها نفس كمية الناتج .</a:t>
            </a:r>
          </a:p>
          <a:p>
            <a:pPr algn="r">
              <a:buNone/>
            </a:pPr>
            <a:endParaRPr lang="ar-SA" sz="2800" dirty="0" smtClean="0"/>
          </a:p>
          <a:p>
            <a:pPr algn="r">
              <a:buNone/>
            </a:pPr>
            <a:r>
              <a:rPr lang="ar-SA" sz="2800" dirty="0" smtClean="0"/>
              <a:t>خواص </a:t>
            </a:r>
            <a:r>
              <a:rPr lang="ar-SA" sz="2800" dirty="0"/>
              <a:t>منحنيات الناتج المتساوي :</a:t>
            </a:r>
          </a:p>
          <a:p>
            <a:pPr algn="r">
              <a:buNone/>
            </a:pPr>
            <a:r>
              <a:rPr lang="ar-SA" sz="2400" dirty="0"/>
              <a:t>1/ هناك خريطة من منحنيات الناتج المتساوي وأي نقطه في الفضاء الإحداثي تمثل توليفة من مدخلي الإنتاج تمثل مستوى إنتاجي معين ولا بد أن يمر بها منحنى ناتج متساوي وهو تعبير بياني لدالة الإنتاج.</a:t>
            </a:r>
          </a:p>
          <a:p>
            <a:pPr algn="r">
              <a:buNone/>
            </a:pPr>
            <a:r>
              <a:rPr lang="ar-SA" sz="2400" dirty="0"/>
              <a:t>2/ منحنيات الناتج المتساوي سالبة الميل.</a:t>
            </a:r>
          </a:p>
          <a:p>
            <a:pPr algn="r">
              <a:buNone/>
            </a:pPr>
            <a:r>
              <a:rPr lang="ar-SA" sz="2400" dirty="0"/>
              <a:t>3/ منحنيات الناتج المتساوي محدبة تجاه نقطة الأصل.</a:t>
            </a:r>
          </a:p>
          <a:p>
            <a:pPr algn="r">
              <a:buNone/>
            </a:pPr>
            <a:r>
              <a:rPr lang="ar-SA" sz="2400" dirty="0"/>
              <a:t>4/ منحنيات الناتج المتساوي لا تتقاطع</a:t>
            </a:r>
          </a:p>
        </p:txBody>
      </p:sp>
    </p:spTree>
    <p:extLst>
      <p:ext uri="{BB962C8B-B14F-4D97-AF65-F5344CB8AC3E}">
        <p14:creationId xmlns:p14="http://schemas.microsoft.com/office/powerpoint/2010/main" val="3222983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714353"/>
          <a:ext cx="8229600" cy="4643473"/>
        </p:xfrm>
        <a:graphic>
          <a:graphicData uri="http://schemas.openxmlformats.org/drawingml/2006/table">
            <a:tbl>
              <a:tblPr rtl="1" firstRow="1" bandRow="1">
                <a:tableStyleId>{5C22544A-7EE6-4342-B048-85BDC9FD1C3A}</a:tableStyleId>
              </a:tblPr>
              <a:tblGrid>
                <a:gridCol w="1371600"/>
                <a:gridCol w="1371600"/>
                <a:gridCol w="1371600"/>
                <a:gridCol w="1371600"/>
                <a:gridCol w="1371600"/>
                <a:gridCol w="1371600"/>
              </a:tblGrid>
              <a:tr h="755914">
                <a:tc>
                  <a:txBody>
                    <a:bodyPr/>
                    <a:lstStyle/>
                    <a:p>
                      <a:pPr rtl="1"/>
                      <a:r>
                        <a:rPr lang="ar-SA" dirty="0" smtClean="0"/>
                        <a:t>منحنى الناتج المتساوي</a:t>
                      </a:r>
                      <a:endParaRPr lang="ar-SA" dirty="0"/>
                    </a:p>
                  </a:txBody>
                  <a:tcPr/>
                </a:tc>
                <a:tc>
                  <a:txBody>
                    <a:bodyPr/>
                    <a:lstStyle/>
                    <a:p>
                      <a:pPr rtl="1"/>
                      <a:r>
                        <a:rPr lang="ar-SA" dirty="0" smtClean="0"/>
                        <a:t>|||</a:t>
                      </a:r>
                      <a:endParaRPr lang="ar-SA" dirty="0"/>
                    </a:p>
                  </a:txBody>
                  <a:tcPr/>
                </a:tc>
                <a:tc>
                  <a:txBody>
                    <a:bodyPr/>
                    <a:lstStyle/>
                    <a:p>
                      <a:pPr rtl="1"/>
                      <a:r>
                        <a:rPr lang="ar-SA" dirty="0" smtClean="0"/>
                        <a:t>منحنى الناتج المتساوي</a:t>
                      </a:r>
                      <a:endParaRPr lang="ar-SA" dirty="0"/>
                    </a:p>
                  </a:txBody>
                  <a:tcPr/>
                </a:tc>
                <a:tc>
                  <a:txBody>
                    <a:bodyPr/>
                    <a:lstStyle/>
                    <a:p>
                      <a:pPr rtl="1"/>
                      <a:r>
                        <a:rPr lang="ar-SA" dirty="0" smtClean="0"/>
                        <a:t>||</a:t>
                      </a:r>
                      <a:endParaRPr lang="ar-SA" dirty="0"/>
                    </a:p>
                  </a:txBody>
                  <a:tcPr/>
                </a:tc>
                <a:tc>
                  <a:txBody>
                    <a:bodyPr/>
                    <a:lstStyle/>
                    <a:p>
                      <a:pPr rtl="1"/>
                      <a:r>
                        <a:rPr lang="ar-SA" dirty="0" smtClean="0"/>
                        <a:t>منحنى الناتج المتساوي</a:t>
                      </a:r>
                      <a:endParaRPr lang="ar-SA" dirty="0"/>
                    </a:p>
                  </a:txBody>
                  <a:tcPr/>
                </a:tc>
                <a:tc>
                  <a:txBody>
                    <a:bodyPr/>
                    <a:lstStyle/>
                    <a:p>
                      <a:pPr rtl="1"/>
                      <a:r>
                        <a:rPr lang="ar-SA" dirty="0" smtClean="0"/>
                        <a:t>|</a:t>
                      </a:r>
                      <a:endParaRPr lang="ar-SA" dirty="0"/>
                    </a:p>
                  </a:txBody>
                  <a:tcPr/>
                </a:tc>
              </a:tr>
              <a:tr h="431951">
                <a:tc>
                  <a:txBody>
                    <a:bodyPr/>
                    <a:lstStyle/>
                    <a:p>
                      <a:pPr rtl="1"/>
                      <a:r>
                        <a:rPr lang="en-US" dirty="0" smtClean="0"/>
                        <a:t>L</a:t>
                      </a:r>
                      <a:endParaRPr lang="ar-SA" dirty="0"/>
                    </a:p>
                  </a:txBody>
                  <a:tcPr/>
                </a:tc>
                <a:tc>
                  <a:txBody>
                    <a:bodyPr/>
                    <a:lstStyle/>
                    <a:p>
                      <a:pPr rtl="1"/>
                      <a:r>
                        <a:rPr lang="en-US" dirty="0" smtClean="0"/>
                        <a:t>K</a:t>
                      </a:r>
                      <a:endParaRPr lang="ar-SA" dirty="0"/>
                    </a:p>
                  </a:txBody>
                  <a:tcPr/>
                </a:tc>
                <a:tc>
                  <a:txBody>
                    <a:bodyPr/>
                    <a:lstStyle/>
                    <a:p>
                      <a:pPr rtl="1"/>
                      <a:r>
                        <a:rPr lang="en-US" dirty="0" smtClean="0"/>
                        <a:t>L</a:t>
                      </a:r>
                      <a:endParaRPr lang="ar-SA" dirty="0"/>
                    </a:p>
                  </a:txBody>
                  <a:tcPr/>
                </a:tc>
                <a:tc>
                  <a:txBody>
                    <a:bodyPr/>
                    <a:lstStyle/>
                    <a:p>
                      <a:pPr rtl="1"/>
                      <a:r>
                        <a:rPr lang="en-US" dirty="0" smtClean="0"/>
                        <a:t>K</a:t>
                      </a:r>
                      <a:endParaRPr lang="ar-SA" dirty="0"/>
                    </a:p>
                  </a:txBody>
                  <a:tcPr/>
                </a:tc>
                <a:tc>
                  <a:txBody>
                    <a:bodyPr/>
                    <a:lstStyle/>
                    <a:p>
                      <a:pPr rtl="1"/>
                      <a:r>
                        <a:rPr lang="en-US" dirty="0" smtClean="0"/>
                        <a:t>L</a:t>
                      </a:r>
                      <a:endParaRPr lang="ar-SA" dirty="0"/>
                    </a:p>
                  </a:txBody>
                  <a:tcPr/>
                </a:tc>
                <a:tc>
                  <a:txBody>
                    <a:bodyPr/>
                    <a:lstStyle/>
                    <a:p>
                      <a:pPr rtl="1"/>
                      <a:r>
                        <a:rPr lang="en-US" dirty="0" smtClean="0"/>
                        <a:t>K</a:t>
                      </a:r>
                      <a:endParaRPr lang="ar-SA" dirty="0"/>
                    </a:p>
                  </a:txBody>
                  <a:tcPr/>
                </a:tc>
              </a:tr>
              <a:tr h="431951">
                <a:tc>
                  <a:txBody>
                    <a:bodyPr/>
                    <a:lstStyle/>
                    <a:p>
                      <a:pPr rtl="1"/>
                      <a:r>
                        <a:rPr lang="en-US" dirty="0" smtClean="0"/>
                        <a:t>11</a:t>
                      </a:r>
                      <a:endParaRPr lang="ar-SA" dirty="0"/>
                    </a:p>
                  </a:txBody>
                  <a:tcPr/>
                </a:tc>
                <a:tc>
                  <a:txBody>
                    <a:bodyPr/>
                    <a:lstStyle/>
                    <a:p>
                      <a:pPr rtl="1"/>
                      <a:r>
                        <a:rPr lang="en-US" dirty="0" smtClean="0"/>
                        <a:t>4</a:t>
                      </a:r>
                      <a:endParaRPr lang="ar-SA" dirty="0"/>
                    </a:p>
                  </a:txBody>
                  <a:tcPr/>
                </a:tc>
                <a:tc>
                  <a:txBody>
                    <a:bodyPr/>
                    <a:lstStyle/>
                    <a:p>
                      <a:pPr rtl="1"/>
                      <a:r>
                        <a:rPr lang="en-US" dirty="0" smtClean="0"/>
                        <a:t>13</a:t>
                      </a:r>
                      <a:endParaRPr lang="ar-SA" dirty="0"/>
                    </a:p>
                  </a:txBody>
                  <a:tcPr/>
                </a:tc>
                <a:tc>
                  <a:txBody>
                    <a:bodyPr/>
                    <a:lstStyle/>
                    <a:p>
                      <a:pPr rtl="1"/>
                      <a:r>
                        <a:rPr lang="en-US" dirty="0" smtClean="0"/>
                        <a:t>6</a:t>
                      </a:r>
                      <a:endParaRPr lang="ar-SA" dirty="0"/>
                    </a:p>
                  </a:txBody>
                  <a:tcPr/>
                </a:tc>
                <a:tc>
                  <a:txBody>
                    <a:bodyPr/>
                    <a:lstStyle/>
                    <a:p>
                      <a:pPr rtl="1"/>
                      <a:r>
                        <a:rPr lang="en-US" dirty="0" smtClean="0"/>
                        <a:t>15</a:t>
                      </a:r>
                      <a:endParaRPr lang="ar-SA" dirty="0"/>
                    </a:p>
                  </a:txBody>
                  <a:tcPr/>
                </a:tc>
                <a:tc>
                  <a:txBody>
                    <a:bodyPr/>
                    <a:lstStyle/>
                    <a:p>
                      <a:pPr rtl="1"/>
                      <a:r>
                        <a:rPr lang="en-US" dirty="0" smtClean="0"/>
                        <a:t>2</a:t>
                      </a:r>
                      <a:endParaRPr lang="ar-SA" dirty="0"/>
                    </a:p>
                  </a:txBody>
                  <a:tcPr/>
                </a:tc>
              </a:tr>
              <a:tr h="431951">
                <a:tc>
                  <a:txBody>
                    <a:bodyPr/>
                    <a:lstStyle/>
                    <a:p>
                      <a:pPr rtl="1"/>
                      <a:r>
                        <a:rPr lang="en-US" dirty="0" smtClean="0"/>
                        <a:t>12</a:t>
                      </a:r>
                      <a:endParaRPr lang="ar-SA" dirty="0"/>
                    </a:p>
                  </a:txBody>
                  <a:tcPr/>
                </a:tc>
                <a:tc>
                  <a:txBody>
                    <a:bodyPr/>
                    <a:lstStyle/>
                    <a:p>
                      <a:pPr rtl="1"/>
                      <a:r>
                        <a:rPr lang="en-US" dirty="0" smtClean="0"/>
                        <a:t>5</a:t>
                      </a:r>
                      <a:endParaRPr lang="ar-SA" dirty="0"/>
                    </a:p>
                  </a:txBody>
                  <a:tcPr/>
                </a:tc>
                <a:tc>
                  <a:txBody>
                    <a:bodyPr/>
                    <a:lstStyle/>
                    <a:p>
                      <a:pPr rtl="1"/>
                      <a:r>
                        <a:rPr lang="en-US" dirty="0" smtClean="0"/>
                        <a:t>10</a:t>
                      </a:r>
                      <a:endParaRPr lang="ar-SA" dirty="0"/>
                    </a:p>
                  </a:txBody>
                  <a:tcPr/>
                </a:tc>
                <a:tc>
                  <a:txBody>
                    <a:bodyPr/>
                    <a:lstStyle/>
                    <a:p>
                      <a:pPr rtl="1"/>
                      <a:r>
                        <a:rPr lang="en-US" dirty="0" smtClean="0"/>
                        <a:t>3</a:t>
                      </a:r>
                      <a:endParaRPr lang="ar-SA" dirty="0"/>
                    </a:p>
                  </a:txBody>
                  <a:tcPr/>
                </a:tc>
                <a:tc>
                  <a:txBody>
                    <a:bodyPr/>
                    <a:lstStyle/>
                    <a:p>
                      <a:pPr rtl="1"/>
                      <a:r>
                        <a:rPr lang="en-US" dirty="0" smtClean="0"/>
                        <a:t>8</a:t>
                      </a:r>
                      <a:endParaRPr lang="ar-SA" dirty="0"/>
                    </a:p>
                  </a:txBody>
                  <a:tcPr/>
                </a:tc>
                <a:tc>
                  <a:txBody>
                    <a:bodyPr/>
                    <a:lstStyle/>
                    <a:p>
                      <a:pPr rtl="1"/>
                      <a:r>
                        <a:rPr lang="en-US" dirty="0" smtClean="0"/>
                        <a:t>1</a:t>
                      </a:r>
                      <a:endParaRPr lang="ar-SA" dirty="0"/>
                    </a:p>
                  </a:txBody>
                  <a:tcPr/>
                </a:tc>
              </a:tr>
              <a:tr h="431951">
                <a:tc>
                  <a:txBody>
                    <a:bodyPr/>
                    <a:lstStyle/>
                    <a:p>
                      <a:pPr rtl="1"/>
                      <a:r>
                        <a:rPr lang="en-US" dirty="0" smtClean="0"/>
                        <a:t>9</a:t>
                      </a:r>
                      <a:endParaRPr lang="ar-SA" dirty="0"/>
                    </a:p>
                  </a:txBody>
                  <a:tcPr/>
                </a:tc>
                <a:tc>
                  <a:txBody>
                    <a:bodyPr/>
                    <a:lstStyle/>
                    <a:p>
                      <a:pPr rtl="1"/>
                      <a:r>
                        <a:rPr lang="en-US" dirty="0" smtClean="0"/>
                        <a:t>6</a:t>
                      </a:r>
                      <a:endParaRPr lang="ar-SA" dirty="0"/>
                    </a:p>
                  </a:txBody>
                  <a:tcPr/>
                </a:tc>
                <a:tc>
                  <a:txBody>
                    <a:bodyPr/>
                    <a:lstStyle/>
                    <a:p>
                      <a:pPr rtl="1"/>
                      <a:r>
                        <a:rPr lang="en-US" dirty="0" smtClean="0"/>
                        <a:t>7</a:t>
                      </a:r>
                      <a:endParaRPr lang="ar-SA" dirty="0"/>
                    </a:p>
                  </a:txBody>
                  <a:tcPr/>
                </a:tc>
                <a:tc>
                  <a:txBody>
                    <a:bodyPr/>
                    <a:lstStyle/>
                    <a:p>
                      <a:pPr rtl="1"/>
                      <a:r>
                        <a:rPr lang="en-US" dirty="0" smtClean="0"/>
                        <a:t>4</a:t>
                      </a:r>
                      <a:endParaRPr lang="ar-SA" dirty="0"/>
                    </a:p>
                  </a:txBody>
                  <a:tcPr/>
                </a:tc>
                <a:tc>
                  <a:txBody>
                    <a:bodyPr/>
                    <a:lstStyle/>
                    <a:p>
                      <a:pPr rtl="1"/>
                      <a:r>
                        <a:rPr lang="en-US" dirty="0" smtClean="0"/>
                        <a:t>5</a:t>
                      </a:r>
                      <a:endParaRPr lang="ar-SA" dirty="0"/>
                    </a:p>
                  </a:txBody>
                  <a:tcPr/>
                </a:tc>
                <a:tc>
                  <a:txBody>
                    <a:bodyPr/>
                    <a:lstStyle/>
                    <a:p>
                      <a:pPr rtl="1"/>
                      <a:r>
                        <a:rPr lang="en-US" dirty="0" smtClean="0"/>
                        <a:t>2</a:t>
                      </a:r>
                      <a:endParaRPr lang="ar-SA" dirty="0"/>
                    </a:p>
                  </a:txBody>
                  <a:tcPr/>
                </a:tc>
              </a:tr>
              <a:tr h="431951">
                <a:tc>
                  <a:txBody>
                    <a:bodyPr/>
                    <a:lstStyle/>
                    <a:p>
                      <a:pPr rtl="1"/>
                      <a:r>
                        <a:rPr lang="en-US" dirty="0" smtClean="0"/>
                        <a:t>7</a:t>
                      </a:r>
                      <a:endParaRPr lang="ar-SA" dirty="0"/>
                    </a:p>
                  </a:txBody>
                  <a:tcPr/>
                </a:tc>
                <a:tc>
                  <a:txBody>
                    <a:bodyPr/>
                    <a:lstStyle/>
                    <a:p>
                      <a:pPr rtl="1"/>
                      <a:r>
                        <a:rPr lang="en-US" dirty="0" smtClean="0"/>
                        <a:t>7</a:t>
                      </a:r>
                      <a:endParaRPr lang="ar-SA" dirty="0"/>
                    </a:p>
                  </a:txBody>
                  <a:tcPr/>
                </a:tc>
                <a:tc>
                  <a:txBody>
                    <a:bodyPr/>
                    <a:lstStyle/>
                    <a:p>
                      <a:pPr rtl="1"/>
                      <a:r>
                        <a:rPr lang="en-US" dirty="0" smtClean="0"/>
                        <a:t>5</a:t>
                      </a:r>
                      <a:endParaRPr lang="ar-SA" dirty="0"/>
                    </a:p>
                  </a:txBody>
                  <a:tcPr/>
                </a:tc>
                <a:tc>
                  <a:txBody>
                    <a:bodyPr/>
                    <a:lstStyle/>
                    <a:p>
                      <a:pPr rtl="1"/>
                      <a:r>
                        <a:rPr lang="en-US" dirty="0" smtClean="0"/>
                        <a:t>5</a:t>
                      </a:r>
                      <a:endParaRPr lang="ar-SA" dirty="0"/>
                    </a:p>
                  </a:txBody>
                  <a:tcPr/>
                </a:tc>
                <a:tc>
                  <a:txBody>
                    <a:bodyPr/>
                    <a:lstStyle/>
                    <a:p>
                      <a:pPr rtl="1"/>
                      <a:r>
                        <a:rPr lang="en-US" dirty="0" smtClean="0"/>
                        <a:t>3</a:t>
                      </a:r>
                      <a:endParaRPr lang="ar-SA" dirty="0"/>
                    </a:p>
                  </a:txBody>
                  <a:tcPr/>
                </a:tc>
                <a:tc>
                  <a:txBody>
                    <a:bodyPr/>
                    <a:lstStyle/>
                    <a:p>
                      <a:pPr rtl="1"/>
                      <a:r>
                        <a:rPr lang="en-US" dirty="0" smtClean="0"/>
                        <a:t>3</a:t>
                      </a:r>
                      <a:endParaRPr lang="ar-SA" dirty="0"/>
                    </a:p>
                  </a:txBody>
                  <a:tcPr/>
                </a:tc>
              </a:tr>
              <a:tr h="431951">
                <a:tc>
                  <a:txBody>
                    <a:bodyPr/>
                    <a:lstStyle/>
                    <a:p>
                      <a:pPr rtl="1"/>
                      <a:r>
                        <a:rPr lang="en-US" dirty="0" smtClean="0"/>
                        <a:t>6.2</a:t>
                      </a:r>
                      <a:endParaRPr lang="ar-SA" dirty="0"/>
                    </a:p>
                  </a:txBody>
                  <a:tcPr/>
                </a:tc>
                <a:tc>
                  <a:txBody>
                    <a:bodyPr/>
                    <a:lstStyle/>
                    <a:p>
                      <a:pPr rtl="1"/>
                      <a:r>
                        <a:rPr lang="en-US" dirty="0" smtClean="0"/>
                        <a:t>8</a:t>
                      </a:r>
                      <a:endParaRPr lang="ar-SA" dirty="0"/>
                    </a:p>
                  </a:txBody>
                  <a:tcPr/>
                </a:tc>
                <a:tc>
                  <a:txBody>
                    <a:bodyPr/>
                    <a:lstStyle/>
                    <a:p>
                      <a:pPr rtl="1"/>
                      <a:r>
                        <a:rPr lang="en-US" dirty="0" smtClean="0"/>
                        <a:t>4.2</a:t>
                      </a:r>
                      <a:endParaRPr lang="ar-SA" dirty="0"/>
                    </a:p>
                  </a:txBody>
                  <a:tcPr/>
                </a:tc>
                <a:tc>
                  <a:txBody>
                    <a:bodyPr/>
                    <a:lstStyle/>
                    <a:p>
                      <a:pPr rtl="1"/>
                      <a:r>
                        <a:rPr lang="en-US" dirty="0" smtClean="0"/>
                        <a:t>6</a:t>
                      </a:r>
                      <a:endParaRPr lang="ar-SA" dirty="0"/>
                    </a:p>
                  </a:txBody>
                  <a:tcPr/>
                </a:tc>
                <a:tc>
                  <a:txBody>
                    <a:bodyPr/>
                    <a:lstStyle/>
                    <a:p>
                      <a:pPr rtl="1"/>
                      <a:r>
                        <a:rPr lang="en-US" dirty="0" smtClean="0"/>
                        <a:t>2.3</a:t>
                      </a:r>
                      <a:endParaRPr lang="ar-SA" dirty="0"/>
                    </a:p>
                  </a:txBody>
                  <a:tcPr/>
                </a:tc>
                <a:tc>
                  <a:txBody>
                    <a:bodyPr/>
                    <a:lstStyle/>
                    <a:p>
                      <a:pPr rtl="1"/>
                      <a:r>
                        <a:rPr lang="en-US" dirty="0" smtClean="0"/>
                        <a:t>4</a:t>
                      </a:r>
                      <a:endParaRPr lang="ar-SA" dirty="0"/>
                    </a:p>
                  </a:txBody>
                  <a:tcPr/>
                </a:tc>
              </a:tr>
              <a:tr h="431951">
                <a:tc>
                  <a:txBody>
                    <a:bodyPr/>
                    <a:lstStyle/>
                    <a:p>
                      <a:pPr rtl="1"/>
                      <a:r>
                        <a:rPr lang="en-US" dirty="0" smtClean="0"/>
                        <a:t>5.5</a:t>
                      </a:r>
                      <a:endParaRPr lang="ar-SA" dirty="0"/>
                    </a:p>
                  </a:txBody>
                  <a:tcPr/>
                </a:tc>
                <a:tc>
                  <a:txBody>
                    <a:bodyPr/>
                    <a:lstStyle/>
                    <a:p>
                      <a:pPr rtl="1"/>
                      <a:r>
                        <a:rPr lang="en-US" dirty="0" smtClean="0"/>
                        <a:t>9</a:t>
                      </a:r>
                      <a:endParaRPr lang="ar-SA" dirty="0"/>
                    </a:p>
                  </a:txBody>
                  <a:tcPr/>
                </a:tc>
                <a:tc>
                  <a:txBody>
                    <a:bodyPr/>
                    <a:lstStyle/>
                    <a:p>
                      <a:pPr rtl="1"/>
                      <a:r>
                        <a:rPr lang="en-US" dirty="0" smtClean="0"/>
                        <a:t>3.5</a:t>
                      </a:r>
                      <a:endParaRPr lang="ar-SA" dirty="0"/>
                    </a:p>
                  </a:txBody>
                  <a:tcPr/>
                </a:tc>
                <a:tc>
                  <a:txBody>
                    <a:bodyPr/>
                    <a:lstStyle/>
                    <a:p>
                      <a:pPr rtl="1"/>
                      <a:r>
                        <a:rPr lang="en-US" dirty="0" smtClean="0"/>
                        <a:t>7</a:t>
                      </a:r>
                      <a:endParaRPr lang="ar-SA" dirty="0"/>
                    </a:p>
                  </a:txBody>
                  <a:tcPr/>
                </a:tc>
                <a:tc>
                  <a:txBody>
                    <a:bodyPr/>
                    <a:lstStyle/>
                    <a:p>
                      <a:pPr rtl="1"/>
                      <a:r>
                        <a:rPr lang="en-US" dirty="0" smtClean="0"/>
                        <a:t>1.8</a:t>
                      </a:r>
                      <a:endParaRPr lang="ar-SA" dirty="0"/>
                    </a:p>
                  </a:txBody>
                  <a:tcPr/>
                </a:tc>
                <a:tc>
                  <a:txBody>
                    <a:bodyPr/>
                    <a:lstStyle/>
                    <a:p>
                      <a:pPr rtl="1"/>
                      <a:r>
                        <a:rPr lang="en-US" dirty="0" smtClean="0"/>
                        <a:t>5</a:t>
                      </a:r>
                      <a:endParaRPr lang="ar-SA" dirty="0"/>
                    </a:p>
                  </a:txBody>
                  <a:tcPr/>
                </a:tc>
              </a:tr>
              <a:tr h="431951">
                <a:tc>
                  <a:txBody>
                    <a:bodyPr/>
                    <a:lstStyle/>
                    <a:p>
                      <a:pPr rtl="1"/>
                      <a:r>
                        <a:rPr lang="en-US" dirty="0" smtClean="0"/>
                        <a:t>5.3</a:t>
                      </a:r>
                      <a:endParaRPr lang="ar-SA" dirty="0"/>
                    </a:p>
                  </a:txBody>
                  <a:tcPr/>
                </a:tc>
                <a:tc>
                  <a:txBody>
                    <a:bodyPr/>
                    <a:lstStyle/>
                    <a:p>
                      <a:pPr rtl="1"/>
                      <a:r>
                        <a:rPr lang="en-US" dirty="0" smtClean="0"/>
                        <a:t>10</a:t>
                      </a:r>
                      <a:endParaRPr lang="ar-SA" dirty="0"/>
                    </a:p>
                  </a:txBody>
                  <a:tcPr/>
                </a:tc>
                <a:tc>
                  <a:txBody>
                    <a:bodyPr/>
                    <a:lstStyle/>
                    <a:p>
                      <a:pPr rtl="1"/>
                      <a:r>
                        <a:rPr lang="en-US" dirty="0" smtClean="0"/>
                        <a:t>3.2</a:t>
                      </a:r>
                      <a:endParaRPr lang="ar-SA" dirty="0"/>
                    </a:p>
                  </a:txBody>
                  <a:tcPr/>
                </a:tc>
                <a:tc>
                  <a:txBody>
                    <a:bodyPr/>
                    <a:lstStyle/>
                    <a:p>
                      <a:pPr rtl="1"/>
                      <a:r>
                        <a:rPr lang="en-US" dirty="0" smtClean="0"/>
                        <a:t>8</a:t>
                      </a:r>
                      <a:endParaRPr lang="ar-SA" dirty="0"/>
                    </a:p>
                  </a:txBody>
                  <a:tcPr/>
                </a:tc>
                <a:tc>
                  <a:txBody>
                    <a:bodyPr/>
                    <a:lstStyle/>
                    <a:p>
                      <a:pPr rtl="1"/>
                      <a:r>
                        <a:rPr lang="en-US" dirty="0" smtClean="0"/>
                        <a:t>1.6</a:t>
                      </a:r>
                      <a:endParaRPr lang="ar-SA" dirty="0"/>
                    </a:p>
                  </a:txBody>
                  <a:tcPr/>
                </a:tc>
                <a:tc>
                  <a:txBody>
                    <a:bodyPr/>
                    <a:lstStyle/>
                    <a:p>
                      <a:pPr rtl="1"/>
                      <a:r>
                        <a:rPr lang="en-US" dirty="0" smtClean="0"/>
                        <a:t>6</a:t>
                      </a:r>
                      <a:endParaRPr lang="ar-SA" dirty="0"/>
                    </a:p>
                  </a:txBody>
                  <a:tcPr/>
                </a:tc>
              </a:tr>
              <a:tr h="431951">
                <a:tc>
                  <a:txBody>
                    <a:bodyPr/>
                    <a:lstStyle/>
                    <a:p>
                      <a:pPr rtl="1"/>
                      <a:r>
                        <a:rPr lang="en-US" dirty="0" smtClean="0"/>
                        <a:t>5.5</a:t>
                      </a:r>
                      <a:endParaRPr lang="ar-SA" dirty="0"/>
                    </a:p>
                  </a:txBody>
                  <a:tcPr/>
                </a:tc>
                <a:tc>
                  <a:txBody>
                    <a:bodyPr/>
                    <a:lstStyle/>
                    <a:p>
                      <a:pPr rtl="1"/>
                      <a:r>
                        <a:rPr lang="en-US" dirty="0" smtClean="0"/>
                        <a:t>11</a:t>
                      </a:r>
                      <a:endParaRPr lang="ar-SA" dirty="0"/>
                    </a:p>
                  </a:txBody>
                  <a:tcPr/>
                </a:tc>
                <a:tc>
                  <a:txBody>
                    <a:bodyPr/>
                    <a:lstStyle/>
                    <a:p>
                      <a:pPr rtl="1"/>
                      <a:r>
                        <a:rPr lang="en-US" dirty="0" smtClean="0"/>
                        <a:t>3.5</a:t>
                      </a:r>
                      <a:endParaRPr lang="ar-SA" dirty="0"/>
                    </a:p>
                  </a:txBody>
                  <a:tcPr/>
                </a:tc>
                <a:tc>
                  <a:txBody>
                    <a:bodyPr/>
                    <a:lstStyle/>
                    <a:p>
                      <a:pPr rtl="1"/>
                      <a:r>
                        <a:rPr lang="en-US" dirty="0" smtClean="0"/>
                        <a:t>9</a:t>
                      </a:r>
                      <a:endParaRPr lang="ar-SA" dirty="0"/>
                    </a:p>
                  </a:txBody>
                  <a:tcPr/>
                </a:tc>
                <a:tc>
                  <a:txBody>
                    <a:bodyPr/>
                    <a:lstStyle/>
                    <a:p>
                      <a:pPr rtl="1"/>
                      <a:r>
                        <a:rPr lang="en-US" dirty="0" smtClean="0"/>
                        <a:t>1.8</a:t>
                      </a:r>
                      <a:endParaRPr lang="ar-SA" dirty="0"/>
                    </a:p>
                  </a:txBody>
                  <a:tcPr/>
                </a:tc>
                <a:tc>
                  <a:txBody>
                    <a:bodyPr/>
                    <a:lstStyle/>
                    <a:p>
                      <a:pPr rtl="1"/>
                      <a:r>
                        <a:rPr lang="en-US" dirty="0" smtClean="0"/>
                        <a:t>7</a:t>
                      </a:r>
                      <a:endParaRPr lang="ar-SA" dirty="0"/>
                    </a:p>
                  </a:txBody>
                  <a:tcPr/>
                </a:tc>
              </a:tr>
            </a:tbl>
          </a:graphicData>
        </a:graphic>
      </p:graphicFrame>
    </p:spTree>
    <p:extLst>
      <p:ext uri="{BB962C8B-B14F-4D97-AF65-F5344CB8AC3E}">
        <p14:creationId xmlns:p14="http://schemas.microsoft.com/office/powerpoint/2010/main" val="1833073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214290"/>
            <a:ext cx="8643998" cy="6357982"/>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r>
              <a:rPr lang="ar-SA" sz="2800" dirty="0" smtClean="0"/>
              <a:t>                           منحنى الناتج المتساوي</a:t>
            </a:r>
            <a:endParaRPr lang="ar-SA" sz="2800" dirty="0"/>
          </a:p>
        </p:txBody>
      </p:sp>
      <p:cxnSp>
        <p:nvCxnSpPr>
          <p:cNvPr id="7" name="Straight Arrow Connector 6"/>
          <p:cNvCxnSpPr/>
          <p:nvPr/>
        </p:nvCxnSpPr>
        <p:spPr>
          <a:xfrm rot="5400000" flipH="1" flipV="1">
            <a:off x="-71470" y="3357562"/>
            <a:ext cx="44291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143108" y="5572140"/>
            <a:ext cx="52864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2786050" y="2000240"/>
            <a:ext cx="2470068" cy="2956956"/>
          </a:xfrm>
          <a:custGeom>
            <a:avLst/>
            <a:gdLst>
              <a:gd name="connsiteX0" fmla="*/ 0 w 2470068"/>
              <a:gd name="connsiteY0" fmla="*/ 0 h 2956956"/>
              <a:gd name="connsiteX1" fmla="*/ 522514 w 2470068"/>
              <a:gd name="connsiteY1" fmla="*/ 2042556 h 2956956"/>
              <a:gd name="connsiteX2" fmla="*/ 2470068 w 2470068"/>
              <a:gd name="connsiteY2" fmla="*/ 2956956 h 2956956"/>
              <a:gd name="connsiteX3" fmla="*/ 2470068 w 2470068"/>
              <a:gd name="connsiteY3" fmla="*/ 2956956 h 2956956"/>
              <a:gd name="connsiteX4" fmla="*/ 2470068 w 2470068"/>
              <a:gd name="connsiteY4" fmla="*/ 2956956 h 2956956"/>
              <a:gd name="connsiteX5" fmla="*/ 2470068 w 2470068"/>
              <a:gd name="connsiteY5" fmla="*/ 2956956 h 2956956"/>
              <a:gd name="connsiteX6" fmla="*/ 2470068 w 2470068"/>
              <a:gd name="connsiteY6" fmla="*/ 2956956 h 29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0068" h="2956956">
                <a:moveTo>
                  <a:pt x="0" y="0"/>
                </a:moveTo>
                <a:cubicBezTo>
                  <a:pt x="55418" y="774865"/>
                  <a:pt x="110836" y="1549730"/>
                  <a:pt x="522514" y="2042556"/>
                </a:cubicBezTo>
                <a:cubicBezTo>
                  <a:pt x="934192" y="2535382"/>
                  <a:pt x="2470068" y="2956956"/>
                  <a:pt x="2470068" y="2956956"/>
                </a:cubicBezTo>
                <a:lnTo>
                  <a:pt x="2470068" y="2956956"/>
                </a:lnTo>
                <a:lnTo>
                  <a:pt x="2470068" y="2956956"/>
                </a:lnTo>
                <a:lnTo>
                  <a:pt x="2470068" y="2956956"/>
                </a:lnTo>
                <a:lnTo>
                  <a:pt x="2470068" y="2956956"/>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1" name="Freeform 10"/>
          <p:cNvSpPr/>
          <p:nvPr/>
        </p:nvSpPr>
        <p:spPr>
          <a:xfrm>
            <a:off x="3420094" y="1971304"/>
            <a:ext cx="2185059" cy="2600696"/>
          </a:xfrm>
          <a:custGeom>
            <a:avLst/>
            <a:gdLst>
              <a:gd name="connsiteX0" fmla="*/ 0 w 2185059"/>
              <a:gd name="connsiteY0" fmla="*/ 0 h 2600696"/>
              <a:gd name="connsiteX1" fmla="*/ 415636 w 2185059"/>
              <a:gd name="connsiteY1" fmla="*/ 1769423 h 2600696"/>
              <a:gd name="connsiteX2" fmla="*/ 2185059 w 2185059"/>
              <a:gd name="connsiteY2" fmla="*/ 2600696 h 2600696"/>
            </a:gdLst>
            <a:ahLst/>
            <a:cxnLst>
              <a:cxn ang="0">
                <a:pos x="connsiteX0" y="connsiteY0"/>
              </a:cxn>
              <a:cxn ang="0">
                <a:pos x="connsiteX1" y="connsiteY1"/>
              </a:cxn>
              <a:cxn ang="0">
                <a:pos x="connsiteX2" y="connsiteY2"/>
              </a:cxn>
            </a:cxnLst>
            <a:rect l="l" t="t" r="r" b="b"/>
            <a:pathLst>
              <a:path w="2185059" h="2600696">
                <a:moveTo>
                  <a:pt x="0" y="0"/>
                </a:moveTo>
                <a:cubicBezTo>
                  <a:pt x="25730" y="667987"/>
                  <a:pt x="51460" y="1335974"/>
                  <a:pt x="415636" y="1769423"/>
                </a:cubicBezTo>
                <a:cubicBezTo>
                  <a:pt x="779812" y="2202872"/>
                  <a:pt x="1482435" y="2401784"/>
                  <a:pt x="2185059" y="2600696"/>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2" name="Freeform 11"/>
          <p:cNvSpPr/>
          <p:nvPr/>
        </p:nvSpPr>
        <p:spPr>
          <a:xfrm>
            <a:off x="3891148" y="1959429"/>
            <a:ext cx="2105891" cy="2196935"/>
          </a:xfrm>
          <a:custGeom>
            <a:avLst/>
            <a:gdLst>
              <a:gd name="connsiteX0" fmla="*/ 158338 w 2105891"/>
              <a:gd name="connsiteY0" fmla="*/ 0 h 2196935"/>
              <a:gd name="connsiteX1" fmla="*/ 324592 w 2105891"/>
              <a:gd name="connsiteY1" fmla="*/ 1401288 h 2196935"/>
              <a:gd name="connsiteX2" fmla="*/ 2105891 w 2105891"/>
              <a:gd name="connsiteY2" fmla="*/ 2196935 h 2196935"/>
            </a:gdLst>
            <a:ahLst/>
            <a:cxnLst>
              <a:cxn ang="0">
                <a:pos x="connsiteX0" y="connsiteY0"/>
              </a:cxn>
              <a:cxn ang="0">
                <a:pos x="connsiteX1" y="connsiteY1"/>
              </a:cxn>
              <a:cxn ang="0">
                <a:pos x="connsiteX2" y="connsiteY2"/>
              </a:cxn>
            </a:cxnLst>
            <a:rect l="l" t="t" r="r" b="b"/>
            <a:pathLst>
              <a:path w="2105891" h="2196935">
                <a:moveTo>
                  <a:pt x="158338" y="0"/>
                </a:moveTo>
                <a:cubicBezTo>
                  <a:pt x="79169" y="517566"/>
                  <a:pt x="0" y="1035132"/>
                  <a:pt x="324592" y="1401288"/>
                </a:cubicBezTo>
                <a:cubicBezTo>
                  <a:pt x="649184" y="1767444"/>
                  <a:pt x="1377537" y="1982189"/>
                  <a:pt x="2105891" y="2196935"/>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20" name="Straight Connector 19"/>
          <p:cNvCxnSpPr/>
          <p:nvPr/>
        </p:nvCxnSpPr>
        <p:spPr>
          <a:xfrm>
            <a:off x="2143108" y="3429000"/>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1964513" y="4464851"/>
            <a:ext cx="2143140"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143108" y="4214818"/>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821769" y="4893479"/>
            <a:ext cx="135732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000364" y="3214686"/>
            <a:ext cx="309700" cy="369332"/>
          </a:xfrm>
          <a:prstGeom prst="rect">
            <a:avLst/>
          </a:prstGeom>
          <a:noFill/>
        </p:spPr>
        <p:txBody>
          <a:bodyPr wrap="none" rtlCol="1">
            <a:spAutoFit/>
          </a:bodyPr>
          <a:lstStyle/>
          <a:p>
            <a:r>
              <a:rPr lang="en-US" dirty="0" smtClean="0"/>
              <a:t>B</a:t>
            </a:r>
            <a:endParaRPr lang="ar-SA" dirty="0"/>
          </a:p>
        </p:txBody>
      </p:sp>
      <p:sp>
        <p:nvSpPr>
          <p:cNvPr id="35" name="TextBox 34"/>
          <p:cNvSpPr txBox="1"/>
          <p:nvPr/>
        </p:nvSpPr>
        <p:spPr>
          <a:xfrm>
            <a:off x="3500430" y="3929066"/>
            <a:ext cx="308098" cy="369332"/>
          </a:xfrm>
          <a:prstGeom prst="rect">
            <a:avLst/>
          </a:prstGeom>
          <a:noFill/>
        </p:spPr>
        <p:txBody>
          <a:bodyPr wrap="none" rtlCol="1">
            <a:spAutoFit/>
          </a:bodyPr>
          <a:lstStyle/>
          <a:p>
            <a:r>
              <a:rPr lang="en-US" dirty="0" smtClean="0"/>
              <a:t>C</a:t>
            </a:r>
            <a:endParaRPr lang="ar-SA" dirty="0"/>
          </a:p>
        </p:txBody>
      </p:sp>
      <p:sp>
        <p:nvSpPr>
          <p:cNvPr id="36" name="TextBox 35"/>
          <p:cNvSpPr txBox="1"/>
          <p:nvPr/>
        </p:nvSpPr>
        <p:spPr>
          <a:xfrm>
            <a:off x="1857356" y="4000504"/>
            <a:ext cx="301686" cy="369332"/>
          </a:xfrm>
          <a:prstGeom prst="rect">
            <a:avLst/>
          </a:prstGeom>
          <a:noFill/>
        </p:spPr>
        <p:txBody>
          <a:bodyPr wrap="none" rtlCol="1">
            <a:spAutoFit/>
          </a:bodyPr>
          <a:lstStyle/>
          <a:p>
            <a:r>
              <a:rPr lang="en-US" dirty="0" smtClean="0"/>
              <a:t>5</a:t>
            </a:r>
            <a:endParaRPr lang="ar-SA" dirty="0"/>
          </a:p>
        </p:txBody>
      </p:sp>
      <p:sp>
        <p:nvSpPr>
          <p:cNvPr id="37" name="TextBox 36"/>
          <p:cNvSpPr txBox="1"/>
          <p:nvPr/>
        </p:nvSpPr>
        <p:spPr>
          <a:xfrm>
            <a:off x="1857356" y="3286124"/>
            <a:ext cx="301686" cy="369332"/>
          </a:xfrm>
          <a:prstGeom prst="rect">
            <a:avLst/>
          </a:prstGeom>
          <a:noFill/>
        </p:spPr>
        <p:txBody>
          <a:bodyPr wrap="none" rtlCol="1">
            <a:spAutoFit/>
          </a:bodyPr>
          <a:lstStyle/>
          <a:p>
            <a:r>
              <a:rPr lang="en-US" dirty="0" smtClean="0"/>
              <a:t>8</a:t>
            </a:r>
            <a:endParaRPr lang="ar-SA" dirty="0"/>
          </a:p>
        </p:txBody>
      </p:sp>
      <p:sp>
        <p:nvSpPr>
          <p:cNvPr id="38" name="TextBox 37"/>
          <p:cNvSpPr txBox="1"/>
          <p:nvPr/>
        </p:nvSpPr>
        <p:spPr>
          <a:xfrm>
            <a:off x="1785918" y="1142984"/>
            <a:ext cx="304892" cy="369332"/>
          </a:xfrm>
          <a:prstGeom prst="rect">
            <a:avLst/>
          </a:prstGeom>
          <a:noFill/>
        </p:spPr>
        <p:txBody>
          <a:bodyPr wrap="none" rtlCol="1">
            <a:spAutoFit/>
          </a:bodyPr>
          <a:lstStyle/>
          <a:p>
            <a:r>
              <a:rPr lang="en-US" dirty="0" smtClean="0"/>
              <a:t>K</a:t>
            </a:r>
            <a:endParaRPr lang="ar-SA" dirty="0"/>
          </a:p>
        </p:txBody>
      </p:sp>
      <p:sp>
        <p:nvSpPr>
          <p:cNvPr id="39" name="TextBox 38"/>
          <p:cNvSpPr txBox="1"/>
          <p:nvPr/>
        </p:nvSpPr>
        <p:spPr>
          <a:xfrm>
            <a:off x="7072330" y="5572140"/>
            <a:ext cx="282450" cy="369332"/>
          </a:xfrm>
          <a:prstGeom prst="rect">
            <a:avLst/>
          </a:prstGeom>
          <a:noFill/>
        </p:spPr>
        <p:txBody>
          <a:bodyPr wrap="none" rtlCol="1">
            <a:spAutoFit/>
          </a:bodyPr>
          <a:lstStyle/>
          <a:p>
            <a:r>
              <a:rPr lang="en-US" dirty="0" smtClean="0"/>
              <a:t>L</a:t>
            </a:r>
            <a:endParaRPr lang="ar-SA" dirty="0"/>
          </a:p>
        </p:txBody>
      </p:sp>
      <p:sp>
        <p:nvSpPr>
          <p:cNvPr id="40" name="TextBox 39"/>
          <p:cNvSpPr txBox="1"/>
          <p:nvPr/>
        </p:nvSpPr>
        <p:spPr>
          <a:xfrm>
            <a:off x="5286380" y="4786322"/>
            <a:ext cx="237566" cy="369332"/>
          </a:xfrm>
          <a:prstGeom prst="rect">
            <a:avLst/>
          </a:prstGeom>
          <a:noFill/>
        </p:spPr>
        <p:txBody>
          <a:bodyPr wrap="none" rtlCol="1">
            <a:spAutoFit/>
          </a:bodyPr>
          <a:lstStyle/>
          <a:p>
            <a:r>
              <a:rPr lang="en-US" dirty="0" smtClean="0"/>
              <a:t>l</a:t>
            </a:r>
            <a:endParaRPr lang="ar-SA" dirty="0"/>
          </a:p>
        </p:txBody>
      </p:sp>
      <p:sp>
        <p:nvSpPr>
          <p:cNvPr id="41" name="TextBox 40"/>
          <p:cNvSpPr txBox="1"/>
          <p:nvPr/>
        </p:nvSpPr>
        <p:spPr>
          <a:xfrm>
            <a:off x="5572132" y="4500570"/>
            <a:ext cx="290464" cy="369332"/>
          </a:xfrm>
          <a:prstGeom prst="rect">
            <a:avLst/>
          </a:prstGeom>
          <a:noFill/>
        </p:spPr>
        <p:txBody>
          <a:bodyPr wrap="none" rtlCol="1">
            <a:spAutoFit/>
          </a:bodyPr>
          <a:lstStyle/>
          <a:p>
            <a:r>
              <a:rPr lang="en-US" dirty="0" err="1" smtClean="0"/>
              <a:t>ll</a:t>
            </a:r>
            <a:endParaRPr lang="ar-SA" dirty="0"/>
          </a:p>
        </p:txBody>
      </p:sp>
      <p:sp>
        <p:nvSpPr>
          <p:cNvPr id="42" name="TextBox 41"/>
          <p:cNvSpPr txBox="1"/>
          <p:nvPr/>
        </p:nvSpPr>
        <p:spPr>
          <a:xfrm>
            <a:off x="6000760" y="4000504"/>
            <a:ext cx="343364" cy="369332"/>
          </a:xfrm>
          <a:prstGeom prst="rect">
            <a:avLst/>
          </a:prstGeom>
          <a:noFill/>
        </p:spPr>
        <p:txBody>
          <a:bodyPr wrap="none" rtlCol="1">
            <a:spAutoFit/>
          </a:bodyPr>
          <a:lstStyle/>
          <a:p>
            <a:r>
              <a:rPr lang="en-US" dirty="0" err="1" smtClean="0"/>
              <a:t>lll</a:t>
            </a:r>
            <a:endParaRPr lang="ar-SA" dirty="0"/>
          </a:p>
        </p:txBody>
      </p:sp>
      <p:sp>
        <p:nvSpPr>
          <p:cNvPr id="21" name="مربع نص 20"/>
          <p:cNvSpPr txBox="1"/>
          <p:nvPr/>
        </p:nvSpPr>
        <p:spPr>
          <a:xfrm>
            <a:off x="2928926" y="5572140"/>
            <a:ext cx="301686" cy="369332"/>
          </a:xfrm>
          <a:prstGeom prst="rect">
            <a:avLst/>
          </a:prstGeom>
          <a:noFill/>
        </p:spPr>
        <p:txBody>
          <a:bodyPr wrap="none" rtlCol="1">
            <a:spAutoFit/>
          </a:bodyPr>
          <a:lstStyle/>
          <a:p>
            <a:r>
              <a:rPr lang="en-US" dirty="0" smtClean="0"/>
              <a:t>1</a:t>
            </a:r>
            <a:endParaRPr lang="ar-SA" dirty="0"/>
          </a:p>
        </p:txBody>
      </p:sp>
      <p:sp>
        <p:nvSpPr>
          <p:cNvPr id="23" name="مربع نص 22"/>
          <p:cNvSpPr txBox="1"/>
          <p:nvPr/>
        </p:nvSpPr>
        <p:spPr>
          <a:xfrm>
            <a:off x="3286116" y="5572140"/>
            <a:ext cx="301686" cy="369332"/>
          </a:xfrm>
          <a:prstGeom prst="rect">
            <a:avLst/>
          </a:prstGeom>
          <a:noFill/>
        </p:spPr>
        <p:txBody>
          <a:bodyPr wrap="none" rtlCol="1">
            <a:spAutoFit/>
          </a:bodyPr>
          <a:lstStyle/>
          <a:p>
            <a:r>
              <a:rPr lang="en-US" dirty="0" smtClean="0"/>
              <a:t>2</a:t>
            </a:r>
            <a:endParaRPr lang="ar-SA" dirty="0"/>
          </a:p>
        </p:txBody>
      </p:sp>
    </p:spTree>
    <p:extLst>
      <p:ext uri="{BB962C8B-B14F-4D97-AF65-F5344CB8AC3E}">
        <p14:creationId xmlns:p14="http://schemas.microsoft.com/office/powerpoint/2010/main" val="2870471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472518" cy="6215106"/>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r>
              <a:rPr lang="ar-SA" sz="2400" dirty="0" smtClean="0"/>
              <a:t>                          منحنيات الناتج المتساوي لا تتقاطع</a:t>
            </a:r>
          </a:p>
        </p:txBody>
      </p:sp>
      <p:cxnSp>
        <p:nvCxnSpPr>
          <p:cNvPr id="5" name="Straight Arrow Connector 4"/>
          <p:cNvCxnSpPr/>
          <p:nvPr/>
        </p:nvCxnSpPr>
        <p:spPr>
          <a:xfrm rot="5400000" flipH="1" flipV="1">
            <a:off x="-142908" y="3286124"/>
            <a:ext cx="42862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000232" y="5429264"/>
            <a:ext cx="53578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2996541" y="1460665"/>
            <a:ext cx="3760519" cy="3158836"/>
          </a:xfrm>
          <a:custGeom>
            <a:avLst/>
            <a:gdLst>
              <a:gd name="connsiteX0" fmla="*/ 292924 w 3760519"/>
              <a:gd name="connsiteY0" fmla="*/ 0 h 3158836"/>
              <a:gd name="connsiteX1" fmla="*/ 577932 w 3760519"/>
              <a:gd name="connsiteY1" fmla="*/ 2327564 h 3158836"/>
              <a:gd name="connsiteX2" fmla="*/ 3760519 w 3760519"/>
              <a:gd name="connsiteY2" fmla="*/ 3158836 h 3158836"/>
            </a:gdLst>
            <a:ahLst/>
            <a:cxnLst>
              <a:cxn ang="0">
                <a:pos x="connsiteX0" y="connsiteY0"/>
              </a:cxn>
              <a:cxn ang="0">
                <a:pos x="connsiteX1" y="connsiteY1"/>
              </a:cxn>
              <a:cxn ang="0">
                <a:pos x="connsiteX2" y="connsiteY2"/>
              </a:cxn>
            </a:cxnLst>
            <a:rect l="l" t="t" r="r" b="b"/>
            <a:pathLst>
              <a:path w="3760519" h="3158836">
                <a:moveTo>
                  <a:pt x="292924" y="0"/>
                </a:moveTo>
                <a:cubicBezTo>
                  <a:pt x="146462" y="900545"/>
                  <a:pt x="0" y="1801091"/>
                  <a:pt x="577932" y="2327564"/>
                </a:cubicBezTo>
                <a:cubicBezTo>
                  <a:pt x="1155864" y="2854037"/>
                  <a:pt x="2458191" y="3006436"/>
                  <a:pt x="3760519" y="3158836"/>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2" name="Freeform 11"/>
          <p:cNvSpPr/>
          <p:nvPr/>
        </p:nvSpPr>
        <p:spPr>
          <a:xfrm>
            <a:off x="2458192" y="1603169"/>
            <a:ext cx="3693226" cy="2458192"/>
          </a:xfrm>
          <a:custGeom>
            <a:avLst/>
            <a:gdLst>
              <a:gd name="connsiteX0" fmla="*/ 201881 w 3693226"/>
              <a:gd name="connsiteY0" fmla="*/ 0 h 2458192"/>
              <a:gd name="connsiteX1" fmla="*/ 581891 w 3693226"/>
              <a:gd name="connsiteY1" fmla="*/ 2054431 h 2458192"/>
              <a:gd name="connsiteX2" fmla="*/ 3693226 w 3693226"/>
              <a:gd name="connsiteY2" fmla="*/ 2422566 h 2458192"/>
            </a:gdLst>
            <a:ahLst/>
            <a:cxnLst>
              <a:cxn ang="0">
                <a:pos x="connsiteX0" y="connsiteY0"/>
              </a:cxn>
              <a:cxn ang="0">
                <a:pos x="connsiteX1" y="connsiteY1"/>
              </a:cxn>
              <a:cxn ang="0">
                <a:pos x="connsiteX2" y="connsiteY2"/>
              </a:cxn>
            </a:cxnLst>
            <a:rect l="l" t="t" r="r" b="b"/>
            <a:pathLst>
              <a:path w="3693226" h="2458192">
                <a:moveTo>
                  <a:pt x="201881" y="0"/>
                </a:moveTo>
                <a:cubicBezTo>
                  <a:pt x="100940" y="825335"/>
                  <a:pt x="0" y="1650670"/>
                  <a:pt x="581891" y="2054431"/>
                </a:cubicBezTo>
                <a:cubicBezTo>
                  <a:pt x="1163782" y="2458192"/>
                  <a:pt x="2428504" y="2440379"/>
                  <a:pt x="3693226" y="2422566"/>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مربع نص 7"/>
          <p:cNvSpPr txBox="1"/>
          <p:nvPr/>
        </p:nvSpPr>
        <p:spPr>
          <a:xfrm>
            <a:off x="3643306" y="3643314"/>
            <a:ext cx="317716" cy="369332"/>
          </a:xfrm>
          <a:prstGeom prst="rect">
            <a:avLst/>
          </a:prstGeom>
          <a:noFill/>
        </p:spPr>
        <p:txBody>
          <a:bodyPr wrap="none" rtlCol="1">
            <a:spAutoFit/>
          </a:bodyPr>
          <a:lstStyle/>
          <a:p>
            <a:r>
              <a:rPr lang="en-US" dirty="0" smtClean="0"/>
              <a:t>A</a:t>
            </a:r>
            <a:endParaRPr lang="ar-SA" dirty="0"/>
          </a:p>
        </p:txBody>
      </p:sp>
      <p:sp>
        <p:nvSpPr>
          <p:cNvPr id="10" name="مربع نص 9"/>
          <p:cNvSpPr txBox="1"/>
          <p:nvPr/>
        </p:nvSpPr>
        <p:spPr>
          <a:xfrm>
            <a:off x="4857752" y="3714752"/>
            <a:ext cx="309701" cy="369332"/>
          </a:xfrm>
          <a:prstGeom prst="rect">
            <a:avLst/>
          </a:prstGeom>
          <a:noFill/>
        </p:spPr>
        <p:txBody>
          <a:bodyPr wrap="none" rtlCol="1">
            <a:spAutoFit/>
          </a:bodyPr>
          <a:lstStyle/>
          <a:p>
            <a:r>
              <a:rPr lang="en-US" dirty="0" smtClean="0"/>
              <a:t>B</a:t>
            </a:r>
            <a:endParaRPr lang="ar-SA" dirty="0"/>
          </a:p>
        </p:txBody>
      </p:sp>
      <p:sp>
        <p:nvSpPr>
          <p:cNvPr id="14" name="مربع نص 13"/>
          <p:cNvSpPr txBox="1"/>
          <p:nvPr/>
        </p:nvSpPr>
        <p:spPr>
          <a:xfrm>
            <a:off x="4857752" y="4286256"/>
            <a:ext cx="308098" cy="369332"/>
          </a:xfrm>
          <a:prstGeom prst="rect">
            <a:avLst/>
          </a:prstGeom>
          <a:noFill/>
        </p:spPr>
        <p:txBody>
          <a:bodyPr wrap="none" rtlCol="1">
            <a:spAutoFit/>
          </a:bodyPr>
          <a:lstStyle/>
          <a:p>
            <a:r>
              <a:rPr lang="en-US" dirty="0" smtClean="0"/>
              <a:t>C</a:t>
            </a:r>
            <a:endParaRPr lang="ar-SA" dirty="0"/>
          </a:p>
        </p:txBody>
      </p:sp>
      <p:sp>
        <p:nvSpPr>
          <p:cNvPr id="15" name="مربع نص 14"/>
          <p:cNvSpPr txBox="1"/>
          <p:nvPr/>
        </p:nvSpPr>
        <p:spPr>
          <a:xfrm>
            <a:off x="6215074" y="3714752"/>
            <a:ext cx="1180131" cy="369332"/>
          </a:xfrm>
          <a:prstGeom prst="rect">
            <a:avLst/>
          </a:prstGeom>
          <a:noFill/>
        </p:spPr>
        <p:txBody>
          <a:bodyPr wrap="none" rtlCol="1">
            <a:spAutoFit/>
          </a:bodyPr>
          <a:lstStyle/>
          <a:p>
            <a:r>
              <a:rPr lang="ar-SA" dirty="0" smtClean="0"/>
              <a:t>منحنى ناتج ||</a:t>
            </a:r>
            <a:endParaRPr lang="ar-SA" dirty="0"/>
          </a:p>
        </p:txBody>
      </p:sp>
      <p:sp>
        <p:nvSpPr>
          <p:cNvPr id="16" name="مربع نص 15"/>
          <p:cNvSpPr txBox="1"/>
          <p:nvPr/>
        </p:nvSpPr>
        <p:spPr>
          <a:xfrm>
            <a:off x="6715140" y="4429132"/>
            <a:ext cx="1120821" cy="369332"/>
          </a:xfrm>
          <a:prstGeom prst="rect">
            <a:avLst/>
          </a:prstGeom>
          <a:noFill/>
        </p:spPr>
        <p:txBody>
          <a:bodyPr wrap="none" rtlCol="1">
            <a:spAutoFit/>
          </a:bodyPr>
          <a:lstStyle/>
          <a:p>
            <a:r>
              <a:rPr lang="ar-SA" dirty="0" smtClean="0"/>
              <a:t>منحنى ناتج |</a:t>
            </a:r>
            <a:endParaRPr lang="ar-SA" dirty="0"/>
          </a:p>
        </p:txBody>
      </p:sp>
      <p:sp>
        <p:nvSpPr>
          <p:cNvPr id="17" name="مربع نص 16"/>
          <p:cNvSpPr txBox="1"/>
          <p:nvPr/>
        </p:nvSpPr>
        <p:spPr>
          <a:xfrm>
            <a:off x="1643042" y="1285860"/>
            <a:ext cx="304892" cy="369332"/>
          </a:xfrm>
          <a:prstGeom prst="rect">
            <a:avLst/>
          </a:prstGeom>
          <a:noFill/>
        </p:spPr>
        <p:txBody>
          <a:bodyPr wrap="none" rtlCol="1">
            <a:spAutoFit/>
          </a:bodyPr>
          <a:lstStyle/>
          <a:p>
            <a:r>
              <a:rPr lang="en-US" dirty="0" smtClean="0"/>
              <a:t>K</a:t>
            </a:r>
            <a:endParaRPr lang="ar-SA" dirty="0"/>
          </a:p>
        </p:txBody>
      </p:sp>
      <p:sp>
        <p:nvSpPr>
          <p:cNvPr id="18" name="مربع نص 17"/>
          <p:cNvSpPr txBox="1"/>
          <p:nvPr/>
        </p:nvSpPr>
        <p:spPr>
          <a:xfrm>
            <a:off x="7000892" y="5429264"/>
            <a:ext cx="282450" cy="369332"/>
          </a:xfrm>
          <a:prstGeom prst="rect">
            <a:avLst/>
          </a:prstGeom>
          <a:noFill/>
        </p:spPr>
        <p:txBody>
          <a:bodyPr wrap="none" rtlCol="1">
            <a:spAutoFit/>
          </a:bodyPr>
          <a:lstStyle/>
          <a:p>
            <a:r>
              <a:rPr lang="en-US" dirty="0" smtClean="0"/>
              <a:t>L</a:t>
            </a:r>
            <a:endParaRPr lang="ar-SA" dirty="0"/>
          </a:p>
        </p:txBody>
      </p:sp>
    </p:spTree>
    <p:extLst>
      <p:ext uri="{BB962C8B-B14F-4D97-AF65-F5344CB8AC3E}">
        <p14:creationId xmlns:p14="http://schemas.microsoft.com/office/powerpoint/2010/main" val="3629583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401080" cy="6500858"/>
          </a:xfrm>
        </p:spPr>
        <p:style>
          <a:lnRef idx="1">
            <a:schemeClr val="accent5"/>
          </a:lnRef>
          <a:fillRef idx="2">
            <a:schemeClr val="accent5"/>
          </a:fillRef>
          <a:effectRef idx="1">
            <a:schemeClr val="accent5"/>
          </a:effectRef>
          <a:fontRef idx="minor">
            <a:schemeClr val="dk1"/>
          </a:fontRef>
        </p:style>
        <p:txBody>
          <a:bodyPr/>
          <a:lstStyle/>
          <a:p>
            <a:pPr algn="r">
              <a:buNone/>
            </a:pPr>
            <a:r>
              <a:rPr lang="ar-SA" sz="2800" dirty="0" smtClean="0"/>
              <a:t>إحلال عناصر الإنتاج :</a:t>
            </a:r>
          </a:p>
          <a:p>
            <a:pPr algn="r">
              <a:buNone/>
            </a:pPr>
            <a:r>
              <a:rPr lang="ar-SA" sz="2400" dirty="0" smtClean="0"/>
              <a:t>يعرف على أنه الكمية من عنصر الإنتاج التي يمكن أن تتنازل عنها المنشأة بزيادة الكمية المستخدمة من العنصر الأخر بمقدار وحدة واحدة بحيث يستمر بقاء المنشاة على نفس منحنى الناتج المتساوي .ويمكن التعبير رياضياً عن معدل الإحلال الفني بالاتي :</a:t>
            </a:r>
          </a:p>
          <a:p>
            <a:pPr>
              <a:buNone/>
            </a:pPr>
            <a:endParaRPr lang="ar-SA" dirty="0" smtClean="0"/>
          </a:p>
          <a:p>
            <a:pPr>
              <a:buNone/>
            </a:pPr>
            <a:endParaRPr lang="ar-SA" dirty="0" smtClean="0"/>
          </a:p>
          <a:p>
            <a:pPr>
              <a:buNone/>
            </a:pPr>
            <a:endParaRPr lang="ar-SA" dirty="0" smtClean="0"/>
          </a:p>
          <a:p>
            <a:pPr algn="r">
              <a:buNone/>
            </a:pPr>
            <a:r>
              <a:rPr lang="ar-SA" sz="2400" dirty="0" smtClean="0"/>
              <a:t>الناتج الحدي لرأس المال</a:t>
            </a:r>
          </a:p>
          <a:p>
            <a:pPr>
              <a:buNone/>
            </a:pPr>
            <a:endParaRPr lang="ar-SA" sz="2400" dirty="0" smtClean="0"/>
          </a:p>
          <a:p>
            <a:pPr>
              <a:buNone/>
            </a:pPr>
            <a:endParaRPr lang="ar-SA" sz="2400" dirty="0" smtClean="0"/>
          </a:p>
          <a:p>
            <a:pPr algn="r">
              <a:buNone/>
            </a:pPr>
            <a:r>
              <a:rPr lang="ar-SA" sz="2400" dirty="0" smtClean="0"/>
              <a:t>معدل الإحلال الفني</a:t>
            </a:r>
          </a:p>
          <a:p>
            <a:pPr>
              <a:buNone/>
            </a:pPr>
            <a:endParaRPr lang="ar-SA" dirty="0"/>
          </a:p>
        </p:txBody>
      </p:sp>
      <p:pic>
        <p:nvPicPr>
          <p:cNvPr id="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286380" y="2285992"/>
            <a:ext cx="1752600" cy="628650"/>
          </a:xfrm>
          <a:prstGeom prst="rect">
            <a:avLst/>
          </a:prstGeom>
          <a:noFill/>
        </p:spPr>
      </p:pic>
      <p:sp>
        <p:nvSpPr>
          <p:cNvPr id="5" name="مستطيل 4"/>
          <p:cNvSpPr/>
          <p:nvPr/>
        </p:nvSpPr>
        <p:spPr>
          <a:xfrm>
            <a:off x="6836200" y="3000372"/>
            <a:ext cx="1986441" cy="461665"/>
          </a:xfrm>
          <a:prstGeom prst="rect">
            <a:avLst/>
          </a:prstGeom>
        </p:spPr>
        <p:txBody>
          <a:bodyPr wrap="none">
            <a:spAutoFit/>
          </a:bodyPr>
          <a:lstStyle/>
          <a:p>
            <a:pPr>
              <a:buNone/>
            </a:pPr>
            <a:r>
              <a:rPr lang="ar-SA" sz="2400" dirty="0" smtClean="0"/>
              <a:t>الناتج الحدي للعمل</a:t>
            </a:r>
          </a:p>
        </p:txBody>
      </p:sp>
      <p:pic>
        <p:nvPicPr>
          <p:cNvPr id="6"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143636" y="3429000"/>
            <a:ext cx="1171575" cy="628650"/>
          </a:xfrm>
          <a:prstGeom prst="rect">
            <a:avLst/>
          </a:prstGeom>
          <a:noFill/>
        </p:spPr>
      </p:pic>
      <p:pic>
        <p:nvPicPr>
          <p:cNvPr id="7"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72198" y="4714884"/>
            <a:ext cx="1209675" cy="628650"/>
          </a:xfrm>
          <a:prstGeom prst="rect">
            <a:avLst/>
          </a:prstGeom>
          <a:noFill/>
        </p:spPr>
      </p:pic>
      <p:pic>
        <p:nvPicPr>
          <p:cNvPr id="8"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857884" y="5929330"/>
            <a:ext cx="1895475" cy="666750"/>
          </a:xfrm>
          <a:prstGeom prst="rect">
            <a:avLst/>
          </a:prstGeom>
          <a:noFill/>
        </p:spPr>
      </p:pic>
    </p:spTree>
    <p:extLst>
      <p:ext uri="{BB962C8B-B14F-4D97-AF65-F5344CB8AC3E}">
        <p14:creationId xmlns:p14="http://schemas.microsoft.com/office/powerpoint/2010/main" val="3380767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285728"/>
            <a:ext cx="8643998" cy="6357982"/>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r>
              <a:rPr lang="ar-SA" sz="2400" dirty="0" smtClean="0"/>
              <a:t>                              مبدأ تناقص معدل الإحلال الحدي</a:t>
            </a:r>
          </a:p>
        </p:txBody>
      </p:sp>
      <p:cxnSp>
        <p:nvCxnSpPr>
          <p:cNvPr id="5" name="Straight Arrow Connector 4"/>
          <p:cNvCxnSpPr/>
          <p:nvPr/>
        </p:nvCxnSpPr>
        <p:spPr>
          <a:xfrm rot="5400000" flipH="1" flipV="1">
            <a:off x="-213552" y="3285330"/>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857356" y="5357826"/>
            <a:ext cx="521497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2660073" y="1626919"/>
            <a:ext cx="4001984" cy="3135086"/>
          </a:xfrm>
          <a:custGeom>
            <a:avLst/>
            <a:gdLst>
              <a:gd name="connsiteX0" fmla="*/ 439387 w 4001984"/>
              <a:gd name="connsiteY0" fmla="*/ 0 h 3135086"/>
              <a:gd name="connsiteX1" fmla="*/ 593766 w 4001984"/>
              <a:gd name="connsiteY1" fmla="*/ 2363190 h 3135086"/>
              <a:gd name="connsiteX2" fmla="*/ 4001984 w 4001984"/>
              <a:gd name="connsiteY2" fmla="*/ 3135086 h 3135086"/>
            </a:gdLst>
            <a:ahLst/>
            <a:cxnLst>
              <a:cxn ang="0">
                <a:pos x="connsiteX0" y="connsiteY0"/>
              </a:cxn>
              <a:cxn ang="0">
                <a:pos x="connsiteX1" y="connsiteY1"/>
              </a:cxn>
              <a:cxn ang="0">
                <a:pos x="connsiteX2" y="connsiteY2"/>
              </a:cxn>
            </a:cxnLst>
            <a:rect l="l" t="t" r="r" b="b"/>
            <a:pathLst>
              <a:path w="4001984" h="3135086">
                <a:moveTo>
                  <a:pt x="439387" y="0"/>
                </a:moveTo>
                <a:cubicBezTo>
                  <a:pt x="219693" y="920338"/>
                  <a:pt x="0" y="1840676"/>
                  <a:pt x="593766" y="2363190"/>
                </a:cubicBezTo>
                <a:cubicBezTo>
                  <a:pt x="1187532" y="2885704"/>
                  <a:pt x="2594758" y="3010395"/>
                  <a:pt x="4001984" y="3135086"/>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8" name="Straight Connector 17"/>
          <p:cNvCxnSpPr/>
          <p:nvPr/>
        </p:nvCxnSpPr>
        <p:spPr>
          <a:xfrm>
            <a:off x="1857356" y="3071810"/>
            <a:ext cx="100013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50199" y="4179099"/>
            <a:ext cx="228601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857356" y="4214818"/>
            <a:ext cx="17145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3000364" y="4786322"/>
            <a:ext cx="114300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857356" y="4500570"/>
            <a:ext cx="26432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4071934" y="4929198"/>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57356" y="4643446"/>
            <a:ext cx="35004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5000628" y="5000636"/>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2857488" y="2857496"/>
            <a:ext cx="317716" cy="369332"/>
          </a:xfrm>
          <a:prstGeom prst="rect">
            <a:avLst/>
          </a:prstGeom>
          <a:noFill/>
        </p:spPr>
        <p:txBody>
          <a:bodyPr wrap="none" rtlCol="1">
            <a:spAutoFit/>
          </a:bodyPr>
          <a:lstStyle/>
          <a:p>
            <a:r>
              <a:rPr lang="en-US" dirty="0" smtClean="0"/>
              <a:t>A</a:t>
            </a:r>
            <a:endParaRPr lang="ar-SA" dirty="0"/>
          </a:p>
        </p:txBody>
      </p:sp>
      <p:sp>
        <p:nvSpPr>
          <p:cNvPr id="15" name="مربع نص 14"/>
          <p:cNvSpPr txBox="1"/>
          <p:nvPr/>
        </p:nvSpPr>
        <p:spPr>
          <a:xfrm>
            <a:off x="3500430" y="3929066"/>
            <a:ext cx="309701" cy="369332"/>
          </a:xfrm>
          <a:prstGeom prst="rect">
            <a:avLst/>
          </a:prstGeom>
          <a:noFill/>
        </p:spPr>
        <p:txBody>
          <a:bodyPr wrap="none" rtlCol="1">
            <a:spAutoFit/>
          </a:bodyPr>
          <a:lstStyle/>
          <a:p>
            <a:r>
              <a:rPr lang="en-US" dirty="0" smtClean="0"/>
              <a:t>B</a:t>
            </a:r>
            <a:endParaRPr lang="ar-SA" dirty="0"/>
          </a:p>
        </p:txBody>
      </p:sp>
      <p:sp>
        <p:nvSpPr>
          <p:cNvPr id="17" name="مربع نص 16"/>
          <p:cNvSpPr txBox="1"/>
          <p:nvPr/>
        </p:nvSpPr>
        <p:spPr>
          <a:xfrm>
            <a:off x="4357686" y="4143380"/>
            <a:ext cx="308098" cy="369332"/>
          </a:xfrm>
          <a:prstGeom prst="rect">
            <a:avLst/>
          </a:prstGeom>
          <a:noFill/>
        </p:spPr>
        <p:txBody>
          <a:bodyPr wrap="none" rtlCol="1">
            <a:spAutoFit/>
          </a:bodyPr>
          <a:lstStyle/>
          <a:p>
            <a:r>
              <a:rPr lang="en-US" dirty="0" smtClean="0"/>
              <a:t>C</a:t>
            </a:r>
            <a:endParaRPr lang="ar-SA" dirty="0"/>
          </a:p>
        </p:txBody>
      </p:sp>
      <p:sp>
        <p:nvSpPr>
          <p:cNvPr id="19" name="مربع نص 18"/>
          <p:cNvSpPr txBox="1"/>
          <p:nvPr/>
        </p:nvSpPr>
        <p:spPr>
          <a:xfrm>
            <a:off x="5214942" y="4286256"/>
            <a:ext cx="327334" cy="369332"/>
          </a:xfrm>
          <a:prstGeom prst="rect">
            <a:avLst/>
          </a:prstGeom>
          <a:noFill/>
        </p:spPr>
        <p:txBody>
          <a:bodyPr wrap="none" rtlCol="1">
            <a:spAutoFit/>
          </a:bodyPr>
          <a:lstStyle/>
          <a:p>
            <a:r>
              <a:rPr lang="en-US" dirty="0" smtClean="0"/>
              <a:t>D</a:t>
            </a:r>
            <a:endParaRPr lang="ar-SA" dirty="0"/>
          </a:p>
        </p:txBody>
      </p:sp>
      <p:sp>
        <p:nvSpPr>
          <p:cNvPr id="21" name="مربع نص 20"/>
          <p:cNvSpPr txBox="1"/>
          <p:nvPr/>
        </p:nvSpPr>
        <p:spPr>
          <a:xfrm>
            <a:off x="1500166" y="1285860"/>
            <a:ext cx="304892" cy="369332"/>
          </a:xfrm>
          <a:prstGeom prst="rect">
            <a:avLst/>
          </a:prstGeom>
          <a:noFill/>
        </p:spPr>
        <p:txBody>
          <a:bodyPr wrap="none" rtlCol="1">
            <a:spAutoFit/>
          </a:bodyPr>
          <a:lstStyle/>
          <a:p>
            <a:r>
              <a:rPr lang="en-US" dirty="0" smtClean="0"/>
              <a:t>K</a:t>
            </a:r>
            <a:endParaRPr lang="ar-SA" dirty="0"/>
          </a:p>
        </p:txBody>
      </p:sp>
      <p:sp>
        <p:nvSpPr>
          <p:cNvPr id="23" name="مربع نص 22"/>
          <p:cNvSpPr txBox="1"/>
          <p:nvPr/>
        </p:nvSpPr>
        <p:spPr>
          <a:xfrm>
            <a:off x="6786578" y="5357826"/>
            <a:ext cx="282450" cy="369332"/>
          </a:xfrm>
          <a:prstGeom prst="rect">
            <a:avLst/>
          </a:prstGeom>
          <a:noFill/>
        </p:spPr>
        <p:txBody>
          <a:bodyPr wrap="none" rtlCol="1">
            <a:spAutoFit/>
          </a:bodyPr>
          <a:lstStyle/>
          <a:p>
            <a:r>
              <a:rPr lang="en-US" dirty="0" smtClean="0"/>
              <a:t>L</a:t>
            </a:r>
            <a:endParaRPr lang="ar-SA" dirty="0"/>
          </a:p>
        </p:txBody>
      </p:sp>
      <p:sp>
        <p:nvSpPr>
          <p:cNvPr id="25" name="مربع نص 24"/>
          <p:cNvSpPr txBox="1"/>
          <p:nvPr/>
        </p:nvSpPr>
        <p:spPr>
          <a:xfrm>
            <a:off x="6715140" y="4572008"/>
            <a:ext cx="1281121" cy="369332"/>
          </a:xfrm>
          <a:prstGeom prst="rect">
            <a:avLst/>
          </a:prstGeom>
          <a:noFill/>
        </p:spPr>
        <p:txBody>
          <a:bodyPr wrap="none" rtlCol="1">
            <a:spAutoFit/>
          </a:bodyPr>
          <a:lstStyle/>
          <a:p>
            <a:r>
              <a:rPr lang="ar-SA" dirty="0" smtClean="0"/>
              <a:t>منحنى الناتج  |</a:t>
            </a:r>
            <a:endParaRPr lang="ar-SA" dirty="0"/>
          </a:p>
        </p:txBody>
      </p:sp>
    </p:spTree>
    <p:extLst>
      <p:ext uri="{BB962C8B-B14F-4D97-AF65-F5344CB8AC3E}">
        <p14:creationId xmlns:p14="http://schemas.microsoft.com/office/powerpoint/2010/main" val="248642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5"/>
          </a:lnRef>
          <a:fillRef idx="2">
            <a:schemeClr val="accent5"/>
          </a:fillRef>
          <a:effectRef idx="1">
            <a:schemeClr val="accent5"/>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dirty="0" smtClean="0"/>
              <a:t/>
            </a:r>
            <a:br>
              <a:rPr lang="ar-SA" sz="3600" dirty="0" smtClean="0"/>
            </a:br>
            <a:r>
              <a:rPr lang="ar-SA" sz="3600" dirty="0" smtClean="0"/>
              <a:t>المحاضرة</a:t>
            </a:r>
            <a:br>
              <a:rPr lang="ar-SA" sz="3600" dirty="0" smtClean="0"/>
            </a:br>
            <a:r>
              <a:rPr lang="ar-SA" sz="3600" dirty="0"/>
              <a:t/>
            </a:r>
            <a:br>
              <a:rPr lang="ar-SA" sz="3600" dirty="0"/>
            </a:br>
            <a:r>
              <a:rPr lang="ar-SA" sz="3600" smtClean="0"/>
              <a:t>( </a:t>
            </a:r>
            <a:r>
              <a:rPr lang="ar-SA" sz="3600" smtClean="0"/>
              <a:t>11 </a:t>
            </a:r>
            <a:r>
              <a:rPr lang="ar-SA" sz="3600" dirty="0" smtClean="0"/>
              <a:t>)</a:t>
            </a:r>
            <a:endParaRPr lang="en-US" sz="3600" dirty="0"/>
          </a:p>
        </p:txBody>
      </p:sp>
    </p:spTree>
    <p:extLst>
      <p:ext uri="{BB962C8B-B14F-4D97-AF65-F5344CB8AC3E}">
        <p14:creationId xmlns:p14="http://schemas.microsoft.com/office/powerpoint/2010/main" val="1290008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715436" cy="6429420"/>
          </a:xfrm>
        </p:spPr>
        <p:style>
          <a:lnRef idx="3">
            <a:schemeClr val="lt1"/>
          </a:lnRef>
          <a:fillRef idx="1">
            <a:schemeClr val="accent5"/>
          </a:fillRef>
          <a:effectRef idx="1">
            <a:schemeClr val="accent5"/>
          </a:effectRef>
          <a:fontRef idx="minor">
            <a:schemeClr val="lt1"/>
          </a:fontRef>
        </p:style>
        <p:txBody>
          <a:bodyPr/>
          <a:lstStyle/>
          <a:p>
            <a:pPr>
              <a:buNone/>
            </a:pPr>
            <a:endParaRPr lang="ar-SA" dirty="0"/>
          </a:p>
        </p:txBody>
      </p:sp>
      <p:sp>
        <p:nvSpPr>
          <p:cNvPr id="4" name="Flowchart: Punched Tape 3"/>
          <p:cNvSpPr/>
          <p:nvPr/>
        </p:nvSpPr>
        <p:spPr>
          <a:xfrm>
            <a:off x="714348" y="1428736"/>
            <a:ext cx="8001056" cy="4214842"/>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5400" dirty="0" smtClean="0"/>
              <a:t>تحليل الإنتاج</a:t>
            </a:r>
            <a:endParaRPr lang="ar-SA" sz="5400" dirty="0"/>
          </a:p>
        </p:txBody>
      </p:sp>
    </p:spTree>
    <p:extLst>
      <p:ext uri="{BB962C8B-B14F-4D97-AF65-F5344CB8AC3E}">
        <p14:creationId xmlns:p14="http://schemas.microsoft.com/office/powerpoint/2010/main" val="1084194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14356"/>
            <a:ext cx="8472518" cy="5643602"/>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r">
              <a:buNone/>
            </a:pPr>
            <a:endParaRPr lang="ar-SA" sz="2800" dirty="0" smtClean="0"/>
          </a:p>
          <a:p>
            <a:pPr algn="r">
              <a:buNone/>
            </a:pPr>
            <a:r>
              <a:rPr lang="ar-SA" sz="2800" dirty="0" smtClean="0"/>
              <a:t>عناصر الإنتاج هي عبارة عن موارد اقتصادية تتصف بالندرة وتحقق منفعة من خلال مساهمتها في العملية الإنتاجية.</a:t>
            </a:r>
          </a:p>
          <a:p>
            <a:pPr algn="r">
              <a:buNone/>
            </a:pPr>
            <a:r>
              <a:rPr lang="ar-SA" sz="2800" dirty="0" smtClean="0"/>
              <a:t>وإن الطلب على هذه العناصر مرتبط بالطلب على السلع والخدمات  .</a:t>
            </a:r>
          </a:p>
          <a:p>
            <a:pPr algn="r">
              <a:buNone/>
            </a:pPr>
            <a:r>
              <a:rPr lang="ar-SA" sz="2800" dirty="0" smtClean="0"/>
              <a:t>التي تساعد هذه الموارد في إنتاجها .لذلك فإن مدخلات الإنتاج ذات منحنيات طلب سالبة الميل كما هو الحال في منحنيات الطلب على السلع</a:t>
            </a:r>
          </a:p>
          <a:p>
            <a:pPr algn="r">
              <a:buNone/>
            </a:pPr>
            <a:r>
              <a:rPr lang="ar-SA" sz="2800" dirty="0" smtClean="0"/>
              <a:t>والخدمات.ومنحنى عرض المدخلات موجب الميل وعلى ذلك فإن الطلب والعرض في سوق الموارد يعمل بنفس الإسلوب الذي يعمل به سوق السلع والخدمات.</a:t>
            </a:r>
          </a:p>
          <a:p>
            <a:pPr algn="r">
              <a:buNone/>
            </a:pPr>
            <a:r>
              <a:rPr lang="ar-SA" sz="2800" dirty="0" smtClean="0"/>
              <a:t>هناك تشابه كبير في الإطار التحليلي بين نظرية سلوك المستهلك ونظرية الإنتاج .</a:t>
            </a:r>
          </a:p>
          <a:p>
            <a:pPr algn="r">
              <a:buNone/>
            </a:pPr>
            <a:r>
              <a:rPr lang="ar-SA" sz="2800" dirty="0" smtClean="0"/>
              <a:t> </a:t>
            </a:r>
          </a:p>
          <a:p>
            <a:pPr>
              <a:buNone/>
            </a:pPr>
            <a:endParaRPr lang="ar-SA" sz="2800" dirty="0" smtClean="0"/>
          </a:p>
        </p:txBody>
      </p:sp>
    </p:spTree>
    <p:extLst>
      <p:ext uri="{BB962C8B-B14F-4D97-AF65-F5344CB8AC3E}">
        <p14:creationId xmlns:p14="http://schemas.microsoft.com/office/powerpoint/2010/main" val="830473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329642" cy="5986482"/>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a:buNone/>
            </a:pPr>
            <a:endParaRPr lang="ar-SA" dirty="0" smtClean="0"/>
          </a:p>
          <a:p>
            <a:pPr algn="r">
              <a:buNone/>
            </a:pPr>
            <a:r>
              <a:rPr lang="ar-SA" sz="3300" dirty="0" smtClean="0"/>
              <a:t>دالة الإنتاج :</a:t>
            </a:r>
          </a:p>
          <a:p>
            <a:pPr algn="r">
              <a:lnSpc>
                <a:spcPct val="120000"/>
              </a:lnSpc>
              <a:buNone/>
            </a:pPr>
            <a:r>
              <a:rPr lang="ar-SA" sz="2800" dirty="0" smtClean="0"/>
              <a:t>علاقة تمزج بين مدخلات الإنتاج لتحقيق أعلى مستوى إنتاجي ممكن في فترة زمنية معينة بإستخدام أفضل مستوى تقني متاح وكمية الإنتاج تعتمد على مختلف عناصر الإنتاج المستخدم في العملية الإنتاجية عند مستوى تقني معين .</a:t>
            </a:r>
          </a:p>
          <a:p>
            <a:pPr algn="r">
              <a:buNone/>
            </a:pPr>
            <a:endParaRPr lang="ar-SA" sz="2800" dirty="0" smtClean="0"/>
          </a:p>
          <a:p>
            <a:pPr algn="r">
              <a:buNone/>
            </a:pPr>
            <a:r>
              <a:rPr lang="ar-SA" sz="3300" dirty="0" smtClean="0"/>
              <a:t>ويمكن التعبير عن دالة الإنتاج </a:t>
            </a:r>
          </a:p>
          <a:p>
            <a:pPr algn="r">
              <a:buNone/>
            </a:pPr>
            <a:r>
              <a:rPr lang="en-US" sz="2800" dirty="0" smtClean="0"/>
              <a:t>Q=</a:t>
            </a:r>
            <a:r>
              <a:rPr lang="en-US" sz="2800" dirty="0" smtClean="0">
                <a:latin typeface="Cambria Math"/>
                <a:ea typeface="Cambria Math"/>
              </a:rPr>
              <a:t>ʄ (K , L ,D ,…..)                    </a:t>
            </a:r>
          </a:p>
          <a:p>
            <a:pPr algn="r">
              <a:buNone/>
            </a:pPr>
            <a:r>
              <a:rPr lang="ar-SA" sz="3300" dirty="0" smtClean="0">
                <a:latin typeface="Cambria Math"/>
                <a:ea typeface="Cambria Math"/>
              </a:rPr>
              <a:t>هناك ثلاث طرق مختلفة لعرض دالة الإنتاج وهي:</a:t>
            </a:r>
          </a:p>
          <a:p>
            <a:pPr algn="r">
              <a:buNone/>
            </a:pPr>
            <a:r>
              <a:rPr lang="ar-SA" sz="2800" dirty="0" smtClean="0">
                <a:latin typeface="Cambria Math"/>
                <a:ea typeface="Cambria Math"/>
              </a:rPr>
              <a:t>1/ في شكل جدول يوضح كمية </a:t>
            </a:r>
            <a:r>
              <a:rPr lang="ar-SA" sz="2800" dirty="0" err="1" smtClean="0">
                <a:latin typeface="Cambria Math"/>
                <a:ea typeface="Cambria Math"/>
              </a:rPr>
              <a:t>المدخلات</a:t>
            </a:r>
            <a:r>
              <a:rPr lang="ar-SA" sz="2800" dirty="0" smtClean="0">
                <a:latin typeface="Cambria Math"/>
                <a:ea typeface="Cambria Math"/>
              </a:rPr>
              <a:t> المستخدمة وفي المقابل الكمية المنتجة .</a:t>
            </a:r>
          </a:p>
          <a:p>
            <a:pPr algn="r">
              <a:buNone/>
            </a:pPr>
            <a:r>
              <a:rPr lang="ar-SA" sz="2800" dirty="0" smtClean="0">
                <a:latin typeface="Cambria Math"/>
                <a:ea typeface="Cambria Math"/>
              </a:rPr>
              <a:t>2/ في شكل بياني ويتم بتحويل الجدول إلى رسم بياني .</a:t>
            </a:r>
            <a:r>
              <a:rPr lang="en-US" sz="2800" dirty="0" smtClean="0">
                <a:latin typeface="Cambria Math"/>
                <a:ea typeface="Cambria Math"/>
              </a:rPr>
              <a:t> </a:t>
            </a:r>
            <a:endParaRPr lang="ar-SA" sz="2800" dirty="0" smtClean="0">
              <a:latin typeface="Cambria Math"/>
              <a:ea typeface="Cambria Math"/>
            </a:endParaRPr>
          </a:p>
          <a:p>
            <a:pPr algn="r">
              <a:buNone/>
            </a:pPr>
            <a:r>
              <a:rPr lang="ar-SA" sz="2800" dirty="0" smtClean="0">
                <a:latin typeface="Cambria Math"/>
                <a:ea typeface="Cambria Math"/>
              </a:rPr>
              <a:t>3/ في شكل معادلة رياضية.</a:t>
            </a:r>
          </a:p>
          <a:p>
            <a:pPr algn="r">
              <a:buNone/>
            </a:pPr>
            <a:endParaRPr lang="en-US" sz="2800" dirty="0" smtClean="0">
              <a:latin typeface="Cambria Math"/>
              <a:ea typeface="Cambria Math"/>
            </a:endParaRPr>
          </a:p>
          <a:p>
            <a:pPr>
              <a:buNone/>
            </a:pPr>
            <a:endParaRPr lang="en-US" sz="2800" dirty="0" smtClean="0">
              <a:latin typeface="Cambria Math"/>
              <a:ea typeface="Cambria Math"/>
            </a:endParaRPr>
          </a:p>
          <a:p>
            <a:pPr>
              <a:buNone/>
            </a:pPr>
            <a:r>
              <a:rPr lang="en-US" sz="2800" dirty="0" smtClean="0">
                <a:latin typeface="Cambria Math"/>
                <a:ea typeface="Cambria Math"/>
              </a:rPr>
              <a:t>                        </a:t>
            </a:r>
          </a:p>
          <a:p>
            <a:pPr>
              <a:buNone/>
            </a:pPr>
            <a:endParaRPr lang="ar-SA" sz="2800" dirty="0"/>
          </a:p>
        </p:txBody>
      </p:sp>
    </p:spTree>
    <p:extLst>
      <p:ext uri="{BB962C8B-B14F-4D97-AF65-F5344CB8AC3E}">
        <p14:creationId xmlns:p14="http://schemas.microsoft.com/office/powerpoint/2010/main" val="200440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472518" cy="5257800"/>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endParaRPr lang="ar-SA" sz="2800" dirty="0" smtClean="0"/>
          </a:p>
          <a:p>
            <a:pPr algn="r">
              <a:buNone/>
            </a:pPr>
            <a:r>
              <a:rPr lang="ar-SA" sz="2800" dirty="0" smtClean="0"/>
              <a:t>تعريف الإنتاج :</a:t>
            </a:r>
          </a:p>
          <a:p>
            <a:pPr algn="r">
              <a:buNone/>
            </a:pPr>
            <a:r>
              <a:rPr lang="ar-SA" sz="2800" dirty="0" smtClean="0"/>
              <a:t>يعرف الإنتاج على انه عملية تحويل مختلف عناصر الإنتاج وهي العمل ، التنظيم ، راس المال ، الأرض إلى سلع وخدمات يكون المستهلك على استعداد لدفع الثمن لقاء منافع متوقعة منها .</a:t>
            </a:r>
          </a:p>
          <a:p>
            <a:pPr algn="r">
              <a:buNone/>
            </a:pPr>
            <a:r>
              <a:rPr lang="ar-SA" sz="2800" dirty="0" smtClean="0"/>
              <a:t>عناصر الإنتاج :</a:t>
            </a:r>
          </a:p>
          <a:p>
            <a:pPr algn="r">
              <a:buNone/>
            </a:pPr>
            <a:r>
              <a:rPr lang="ar-SA" sz="2800" dirty="0" smtClean="0"/>
              <a:t>1/ الموارد البشرية : وتشمل عنصر العمل والتنظيم</a:t>
            </a:r>
          </a:p>
          <a:p>
            <a:pPr algn="r">
              <a:buNone/>
            </a:pPr>
            <a:r>
              <a:rPr lang="ar-SA" sz="2800" dirty="0" smtClean="0"/>
              <a:t>2/ الموارد المادية : وتشمل عنصر الأرض ورأس المال</a:t>
            </a:r>
          </a:p>
        </p:txBody>
      </p:sp>
    </p:spTree>
    <p:extLst>
      <p:ext uri="{BB962C8B-B14F-4D97-AF65-F5344CB8AC3E}">
        <p14:creationId xmlns:p14="http://schemas.microsoft.com/office/powerpoint/2010/main" val="728327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style>
          <a:lnRef idx="1">
            <a:schemeClr val="accent5"/>
          </a:lnRef>
          <a:fillRef idx="2">
            <a:schemeClr val="accent5"/>
          </a:fillRef>
          <a:effectRef idx="1">
            <a:schemeClr val="accent5"/>
          </a:effectRef>
          <a:fontRef idx="minor">
            <a:schemeClr val="dk1"/>
          </a:fontRef>
        </p:style>
        <p:txBody>
          <a:bodyPr/>
          <a:lstStyle/>
          <a:p>
            <a:pPr algn="r">
              <a:buNone/>
            </a:pPr>
            <a:r>
              <a:rPr lang="ar-SA" dirty="0" smtClean="0"/>
              <a:t>دوال الإنتاج في الأجل القصير:</a:t>
            </a:r>
          </a:p>
          <a:p>
            <a:pPr algn="r">
              <a:buNone/>
            </a:pPr>
            <a:r>
              <a:rPr lang="ar-SA" sz="2800" dirty="0" smtClean="0"/>
              <a:t>المدى الزمني الذي لا يسمح للمنشأة بتغير كل </a:t>
            </a:r>
            <a:r>
              <a:rPr lang="ar-SA" sz="2800" dirty="0" err="1" smtClean="0"/>
              <a:t>مدخلاتها</a:t>
            </a:r>
            <a:r>
              <a:rPr lang="ar-SA" sz="2800" dirty="0" smtClean="0"/>
              <a:t> وبذلك يكون </a:t>
            </a:r>
          </a:p>
          <a:p>
            <a:pPr algn="r">
              <a:buNone/>
            </a:pPr>
            <a:r>
              <a:rPr lang="ar-SA" sz="2800" dirty="0" smtClean="0"/>
              <a:t>أحد عناصر الإنتاج على الأقل ثابت وعادة ما يكون العنصر المتغير </a:t>
            </a:r>
          </a:p>
          <a:p>
            <a:pPr algn="r">
              <a:buNone/>
            </a:pPr>
            <a:r>
              <a:rPr lang="ar-SA" sz="2800" dirty="0" smtClean="0"/>
              <a:t>هو عنصر العمل وذلك لسهولة تغيره مقارنة بالعناصر الأخرى ويمكن كتابة دالة الإنتاج في الأجل القصير كلأتي:</a:t>
            </a:r>
          </a:p>
          <a:p>
            <a:pPr algn="r">
              <a:buNone/>
            </a:pPr>
            <a:r>
              <a:rPr lang="ar-SA" sz="2800" dirty="0" smtClean="0"/>
              <a:t>               </a:t>
            </a:r>
            <a:r>
              <a:rPr lang="en-US" sz="2800" dirty="0" smtClean="0"/>
              <a:t>Q= </a:t>
            </a:r>
            <a:r>
              <a:rPr lang="en-US" sz="2800" dirty="0" smtClean="0">
                <a:latin typeface="Cambria Math"/>
                <a:ea typeface="Cambria Math"/>
              </a:rPr>
              <a:t>ʄ</a:t>
            </a:r>
            <a:r>
              <a:rPr lang="en-US" sz="2800" dirty="0" smtClean="0"/>
              <a:t> (L , K </a:t>
            </a:r>
            <a:r>
              <a:rPr lang="en-US" sz="2800" dirty="0" smtClean="0">
                <a:latin typeface="Cambria Math"/>
                <a:ea typeface="Cambria Math"/>
              </a:rPr>
              <a:t>ˉ</a:t>
            </a:r>
            <a:r>
              <a:rPr lang="en-US" sz="2800" dirty="0" smtClean="0"/>
              <a:t> , D</a:t>
            </a:r>
            <a:r>
              <a:rPr lang="en-US" sz="2800" dirty="0" smtClean="0">
                <a:latin typeface="Cambria Math"/>
                <a:ea typeface="Cambria Math"/>
              </a:rPr>
              <a:t> ˉ</a:t>
            </a:r>
            <a:r>
              <a:rPr lang="en-US" sz="2800" dirty="0" smtClean="0"/>
              <a:t> ,…..)</a:t>
            </a:r>
            <a:endParaRPr lang="ar-SA" sz="2800" dirty="0" smtClean="0"/>
          </a:p>
          <a:p>
            <a:pPr algn="r">
              <a:buNone/>
            </a:pPr>
            <a:r>
              <a:rPr lang="ar-SA" sz="2800" dirty="0" smtClean="0"/>
              <a:t>وللتبسيط نفترض أن دالة الإنتاج معرفة في متغيرين فقط هما رأس المال </a:t>
            </a:r>
          </a:p>
          <a:p>
            <a:pPr algn="r">
              <a:buNone/>
            </a:pPr>
            <a:r>
              <a:rPr lang="ar-SA" sz="2800" dirty="0" smtClean="0"/>
              <a:t>والعمل وسنقوم بتثبيت رأس المال ونعمل على تغيير عنصر العمل</a:t>
            </a:r>
            <a:endParaRPr lang="ar-SA" sz="2800" dirty="0"/>
          </a:p>
        </p:txBody>
      </p:sp>
    </p:spTree>
    <p:extLst>
      <p:ext uri="{BB962C8B-B14F-4D97-AF65-F5344CB8AC3E}">
        <p14:creationId xmlns:p14="http://schemas.microsoft.com/office/powerpoint/2010/main" val="3601531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785793"/>
          <a:ext cx="8229600" cy="3931920"/>
        </p:xfrm>
        <a:graphic>
          <a:graphicData uri="http://schemas.openxmlformats.org/drawingml/2006/table">
            <a:tbl>
              <a:tblPr rtl="1" firstRow="1" bandRow="1">
                <a:tableStyleId>{5C22544A-7EE6-4342-B048-85BDC9FD1C3A}</a:tableStyleId>
              </a:tblPr>
              <a:tblGrid>
                <a:gridCol w="1371600"/>
                <a:gridCol w="1371600"/>
                <a:gridCol w="1371600"/>
                <a:gridCol w="1371600"/>
                <a:gridCol w="1371600"/>
                <a:gridCol w="1371600"/>
              </a:tblGrid>
              <a:tr h="593562">
                <a:tc>
                  <a:txBody>
                    <a:bodyPr/>
                    <a:lstStyle/>
                    <a:p>
                      <a:pPr rtl="1"/>
                      <a:r>
                        <a:rPr lang="ar-SA" dirty="0" smtClean="0"/>
                        <a:t>الناتج الحدي</a:t>
                      </a:r>
                    </a:p>
                    <a:p>
                      <a:pPr rtl="1"/>
                      <a:r>
                        <a:rPr lang="en-US" dirty="0" smtClean="0"/>
                        <a:t>MPL</a:t>
                      </a:r>
                      <a:endParaRPr lang="ar-SA" dirty="0"/>
                    </a:p>
                  </a:txBody>
                  <a:tcPr/>
                </a:tc>
                <a:tc>
                  <a:txBody>
                    <a:bodyPr/>
                    <a:lstStyle/>
                    <a:p>
                      <a:pPr rtl="1"/>
                      <a:r>
                        <a:rPr lang="ar-SA" dirty="0" smtClean="0"/>
                        <a:t>الناتج</a:t>
                      </a:r>
                      <a:r>
                        <a:rPr lang="ar-SA" baseline="0" dirty="0" smtClean="0"/>
                        <a:t> المتوسط</a:t>
                      </a:r>
                    </a:p>
                    <a:p>
                      <a:pPr rtl="1"/>
                      <a:r>
                        <a:rPr lang="en-US" baseline="0" dirty="0" smtClean="0"/>
                        <a:t>APL</a:t>
                      </a:r>
                      <a:endParaRPr lang="ar-SA" dirty="0"/>
                    </a:p>
                  </a:txBody>
                  <a:tcPr/>
                </a:tc>
                <a:tc>
                  <a:txBody>
                    <a:bodyPr/>
                    <a:lstStyle/>
                    <a:p>
                      <a:pPr rtl="1"/>
                      <a:r>
                        <a:rPr lang="ar-SA" dirty="0" smtClean="0"/>
                        <a:t>الناتج</a:t>
                      </a:r>
                      <a:r>
                        <a:rPr lang="ar-SA" baseline="0" dirty="0" smtClean="0"/>
                        <a:t> المحلي</a:t>
                      </a:r>
                    </a:p>
                    <a:p>
                      <a:pPr rtl="1"/>
                      <a:r>
                        <a:rPr lang="en-US" baseline="0" dirty="0" smtClean="0"/>
                        <a:t>TP</a:t>
                      </a:r>
                      <a:endParaRPr lang="ar-SA" dirty="0"/>
                    </a:p>
                  </a:txBody>
                  <a:tcPr/>
                </a:tc>
                <a:tc>
                  <a:txBody>
                    <a:bodyPr/>
                    <a:lstStyle/>
                    <a:p>
                      <a:pPr rtl="1"/>
                      <a:r>
                        <a:rPr lang="ar-SA" dirty="0" smtClean="0"/>
                        <a:t>عنصر</a:t>
                      </a:r>
                      <a:r>
                        <a:rPr lang="ar-SA" baseline="0" dirty="0" smtClean="0"/>
                        <a:t> العمل</a:t>
                      </a:r>
                    </a:p>
                    <a:p>
                      <a:pPr rtl="1"/>
                      <a:r>
                        <a:rPr lang="en-US" baseline="0" dirty="0" smtClean="0"/>
                        <a:t>L</a:t>
                      </a:r>
                      <a:endParaRPr lang="ar-SA" dirty="0"/>
                    </a:p>
                  </a:txBody>
                  <a:tcPr/>
                </a:tc>
                <a:tc>
                  <a:txBody>
                    <a:bodyPr/>
                    <a:lstStyle/>
                    <a:p>
                      <a:pPr rtl="1"/>
                      <a:r>
                        <a:rPr lang="ar-SA" dirty="0" smtClean="0"/>
                        <a:t>عنصر</a:t>
                      </a:r>
                      <a:r>
                        <a:rPr lang="ar-SA" baseline="0" dirty="0" smtClean="0"/>
                        <a:t> رأس المال </a:t>
                      </a:r>
                      <a:r>
                        <a:rPr lang="en-US" baseline="0" dirty="0" smtClean="0"/>
                        <a:t>K</a:t>
                      </a:r>
                      <a:endParaRPr lang="ar-SA" dirty="0"/>
                    </a:p>
                  </a:txBody>
                  <a:tcPr/>
                </a:tc>
                <a:tc>
                  <a:txBody>
                    <a:bodyPr/>
                    <a:lstStyle/>
                    <a:p>
                      <a:pPr rtl="1"/>
                      <a:endParaRPr lang="ar-SA"/>
                    </a:p>
                  </a:txBody>
                  <a:tcPr/>
                </a:tc>
              </a:tr>
              <a:tr h="339178">
                <a:tc>
                  <a:txBody>
                    <a:bodyPr/>
                    <a:lstStyle/>
                    <a:p>
                      <a:pPr rtl="1"/>
                      <a:r>
                        <a:rPr lang="en-US" dirty="0" smtClean="0"/>
                        <a:t>-</a:t>
                      </a:r>
                      <a:endParaRPr lang="ar-SA" dirty="0"/>
                    </a:p>
                  </a:txBody>
                  <a:tcPr/>
                </a:tc>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4</a:t>
                      </a:r>
                      <a:endParaRPr lang="ar-SA" dirty="0"/>
                    </a:p>
                  </a:txBody>
                  <a:tcPr/>
                </a:tc>
                <a:tc>
                  <a:txBody>
                    <a:bodyPr/>
                    <a:lstStyle/>
                    <a:p>
                      <a:pPr rtl="1"/>
                      <a:r>
                        <a:rPr lang="en-US" dirty="0" smtClean="0"/>
                        <a:t>A</a:t>
                      </a:r>
                      <a:endParaRPr lang="ar-SA" dirty="0"/>
                    </a:p>
                  </a:txBody>
                  <a:tcPr/>
                </a:tc>
              </a:tr>
              <a:tr h="339178">
                <a:tc>
                  <a:txBody>
                    <a:bodyPr/>
                    <a:lstStyle/>
                    <a:p>
                      <a:pPr rtl="1"/>
                      <a:r>
                        <a:rPr lang="en-US" dirty="0" smtClean="0"/>
                        <a:t>3</a:t>
                      </a:r>
                      <a:endParaRPr lang="ar-SA" dirty="0"/>
                    </a:p>
                  </a:txBody>
                  <a:tcPr/>
                </a:tc>
                <a:tc>
                  <a:txBody>
                    <a:bodyPr/>
                    <a:lstStyle/>
                    <a:p>
                      <a:pPr rtl="1"/>
                      <a:r>
                        <a:rPr lang="en-US" dirty="0" smtClean="0"/>
                        <a:t>3</a:t>
                      </a:r>
                      <a:endParaRPr lang="ar-SA" dirty="0"/>
                    </a:p>
                  </a:txBody>
                  <a:tcPr/>
                </a:tc>
                <a:tc>
                  <a:txBody>
                    <a:bodyPr/>
                    <a:lstStyle/>
                    <a:p>
                      <a:pPr rtl="1"/>
                      <a:r>
                        <a:rPr lang="en-US" dirty="0" smtClean="0"/>
                        <a:t>3</a:t>
                      </a:r>
                      <a:endParaRPr lang="ar-SA" dirty="0"/>
                    </a:p>
                  </a:txBody>
                  <a:tcPr/>
                </a:tc>
                <a:tc>
                  <a:txBody>
                    <a:bodyPr/>
                    <a:lstStyle/>
                    <a:p>
                      <a:pPr rtl="1"/>
                      <a:r>
                        <a:rPr lang="en-US" dirty="0" smtClean="0"/>
                        <a:t>1</a:t>
                      </a:r>
                      <a:endParaRPr lang="ar-SA" dirty="0"/>
                    </a:p>
                  </a:txBody>
                  <a:tcPr/>
                </a:tc>
                <a:tc>
                  <a:txBody>
                    <a:bodyPr/>
                    <a:lstStyle/>
                    <a:p>
                      <a:pPr rtl="1"/>
                      <a:r>
                        <a:rPr lang="en-US" dirty="0" smtClean="0"/>
                        <a:t>4</a:t>
                      </a:r>
                      <a:endParaRPr lang="ar-SA" dirty="0"/>
                    </a:p>
                  </a:txBody>
                  <a:tcPr/>
                </a:tc>
                <a:tc>
                  <a:txBody>
                    <a:bodyPr/>
                    <a:lstStyle/>
                    <a:p>
                      <a:pPr rtl="1"/>
                      <a:r>
                        <a:rPr lang="en-US" dirty="0" smtClean="0"/>
                        <a:t>B</a:t>
                      </a:r>
                      <a:endParaRPr lang="ar-SA" dirty="0"/>
                    </a:p>
                  </a:txBody>
                  <a:tcPr/>
                </a:tc>
              </a:tr>
              <a:tr h="339178">
                <a:tc>
                  <a:txBody>
                    <a:bodyPr/>
                    <a:lstStyle/>
                    <a:p>
                      <a:pPr rtl="1"/>
                      <a:r>
                        <a:rPr lang="en-US" dirty="0" smtClean="0"/>
                        <a:t>5</a:t>
                      </a:r>
                      <a:endParaRPr lang="ar-SA" dirty="0"/>
                    </a:p>
                  </a:txBody>
                  <a:tcPr/>
                </a:tc>
                <a:tc>
                  <a:txBody>
                    <a:bodyPr/>
                    <a:lstStyle/>
                    <a:p>
                      <a:pPr rtl="1"/>
                      <a:r>
                        <a:rPr lang="en-US" dirty="0" smtClean="0"/>
                        <a:t>4</a:t>
                      </a:r>
                      <a:endParaRPr lang="ar-SA" dirty="0"/>
                    </a:p>
                  </a:txBody>
                  <a:tcPr/>
                </a:tc>
                <a:tc>
                  <a:txBody>
                    <a:bodyPr/>
                    <a:lstStyle/>
                    <a:p>
                      <a:pPr rtl="1"/>
                      <a:r>
                        <a:rPr lang="en-US" dirty="0" smtClean="0"/>
                        <a:t>8</a:t>
                      </a:r>
                      <a:endParaRPr lang="ar-SA" dirty="0"/>
                    </a:p>
                  </a:txBody>
                  <a:tcPr/>
                </a:tc>
                <a:tc>
                  <a:txBody>
                    <a:bodyPr/>
                    <a:lstStyle/>
                    <a:p>
                      <a:pPr rtl="1"/>
                      <a:r>
                        <a:rPr lang="en-US" dirty="0" smtClean="0"/>
                        <a:t>2</a:t>
                      </a:r>
                      <a:endParaRPr lang="ar-SA" dirty="0"/>
                    </a:p>
                  </a:txBody>
                  <a:tcPr/>
                </a:tc>
                <a:tc>
                  <a:txBody>
                    <a:bodyPr/>
                    <a:lstStyle/>
                    <a:p>
                      <a:pPr rtl="1"/>
                      <a:r>
                        <a:rPr lang="en-US" dirty="0" smtClean="0"/>
                        <a:t>4</a:t>
                      </a:r>
                      <a:endParaRPr lang="ar-SA" dirty="0"/>
                    </a:p>
                  </a:txBody>
                  <a:tcPr/>
                </a:tc>
                <a:tc>
                  <a:txBody>
                    <a:bodyPr/>
                    <a:lstStyle/>
                    <a:p>
                      <a:pPr rtl="1"/>
                      <a:r>
                        <a:rPr lang="en-US" dirty="0" smtClean="0"/>
                        <a:t>C</a:t>
                      </a:r>
                      <a:endParaRPr lang="ar-SA" dirty="0"/>
                    </a:p>
                  </a:txBody>
                  <a:tcPr/>
                </a:tc>
              </a:tr>
              <a:tr h="339178">
                <a:tc>
                  <a:txBody>
                    <a:bodyPr/>
                    <a:lstStyle/>
                    <a:p>
                      <a:pPr rtl="1"/>
                      <a:r>
                        <a:rPr lang="en-US" dirty="0" smtClean="0"/>
                        <a:t>4</a:t>
                      </a:r>
                      <a:endParaRPr lang="ar-SA" dirty="0"/>
                    </a:p>
                  </a:txBody>
                  <a:tcPr/>
                </a:tc>
                <a:tc>
                  <a:txBody>
                    <a:bodyPr/>
                    <a:lstStyle/>
                    <a:p>
                      <a:pPr rtl="1"/>
                      <a:r>
                        <a:rPr lang="en-US" dirty="0" smtClean="0"/>
                        <a:t>4</a:t>
                      </a:r>
                      <a:endParaRPr lang="ar-SA" dirty="0"/>
                    </a:p>
                  </a:txBody>
                  <a:tcPr/>
                </a:tc>
                <a:tc>
                  <a:txBody>
                    <a:bodyPr/>
                    <a:lstStyle/>
                    <a:p>
                      <a:pPr rtl="1"/>
                      <a:r>
                        <a:rPr lang="en-US" dirty="0" smtClean="0"/>
                        <a:t>12</a:t>
                      </a:r>
                      <a:endParaRPr lang="ar-SA" dirty="0"/>
                    </a:p>
                  </a:txBody>
                  <a:tcPr/>
                </a:tc>
                <a:tc>
                  <a:txBody>
                    <a:bodyPr/>
                    <a:lstStyle/>
                    <a:p>
                      <a:pPr rtl="1"/>
                      <a:r>
                        <a:rPr lang="en-US" dirty="0" smtClean="0"/>
                        <a:t>3</a:t>
                      </a:r>
                      <a:endParaRPr lang="ar-SA" dirty="0"/>
                    </a:p>
                  </a:txBody>
                  <a:tcPr/>
                </a:tc>
                <a:tc>
                  <a:txBody>
                    <a:bodyPr/>
                    <a:lstStyle/>
                    <a:p>
                      <a:pPr rtl="1"/>
                      <a:r>
                        <a:rPr lang="en-US" dirty="0" smtClean="0"/>
                        <a:t>4</a:t>
                      </a:r>
                      <a:endParaRPr lang="ar-SA" dirty="0"/>
                    </a:p>
                  </a:txBody>
                  <a:tcPr/>
                </a:tc>
                <a:tc>
                  <a:txBody>
                    <a:bodyPr/>
                    <a:lstStyle/>
                    <a:p>
                      <a:pPr rtl="1"/>
                      <a:r>
                        <a:rPr lang="en-US" dirty="0" smtClean="0"/>
                        <a:t>D</a:t>
                      </a:r>
                      <a:endParaRPr lang="ar-SA" dirty="0"/>
                    </a:p>
                  </a:txBody>
                  <a:tcPr/>
                </a:tc>
              </a:tr>
              <a:tr h="339178">
                <a:tc>
                  <a:txBody>
                    <a:bodyPr/>
                    <a:lstStyle/>
                    <a:p>
                      <a:pPr rtl="1"/>
                      <a:r>
                        <a:rPr lang="en-US" dirty="0" smtClean="0"/>
                        <a:t>3</a:t>
                      </a:r>
                      <a:endParaRPr lang="ar-SA" dirty="0"/>
                    </a:p>
                  </a:txBody>
                  <a:tcPr/>
                </a:tc>
                <a:tc>
                  <a:txBody>
                    <a:bodyPr/>
                    <a:lstStyle/>
                    <a:p>
                      <a:pPr rtl="1"/>
                      <a:r>
                        <a:rPr lang="en-US" dirty="0" smtClean="0"/>
                        <a:t>3</a:t>
                      </a:r>
                      <a:endParaRPr lang="ar-SA" dirty="0"/>
                    </a:p>
                  </a:txBody>
                  <a:tcPr/>
                </a:tc>
                <a:tc>
                  <a:txBody>
                    <a:bodyPr/>
                    <a:lstStyle/>
                    <a:p>
                      <a:pPr rtl="1"/>
                      <a:r>
                        <a:rPr lang="en-US" dirty="0" smtClean="0"/>
                        <a:t>15</a:t>
                      </a:r>
                      <a:endParaRPr lang="ar-SA" dirty="0"/>
                    </a:p>
                  </a:txBody>
                  <a:tcPr/>
                </a:tc>
                <a:tc>
                  <a:txBody>
                    <a:bodyPr/>
                    <a:lstStyle/>
                    <a:p>
                      <a:pPr rtl="1"/>
                      <a:r>
                        <a:rPr lang="en-US" dirty="0" smtClean="0"/>
                        <a:t>4</a:t>
                      </a:r>
                      <a:endParaRPr lang="ar-SA" dirty="0"/>
                    </a:p>
                  </a:txBody>
                  <a:tcPr/>
                </a:tc>
                <a:tc>
                  <a:txBody>
                    <a:bodyPr/>
                    <a:lstStyle/>
                    <a:p>
                      <a:pPr rtl="1"/>
                      <a:r>
                        <a:rPr lang="en-US" dirty="0" smtClean="0"/>
                        <a:t>4</a:t>
                      </a:r>
                      <a:endParaRPr lang="ar-SA" dirty="0"/>
                    </a:p>
                  </a:txBody>
                  <a:tcPr/>
                </a:tc>
                <a:tc>
                  <a:txBody>
                    <a:bodyPr/>
                    <a:lstStyle/>
                    <a:p>
                      <a:pPr rtl="1"/>
                      <a:r>
                        <a:rPr lang="en-US" dirty="0" smtClean="0"/>
                        <a:t>E</a:t>
                      </a:r>
                      <a:endParaRPr lang="ar-SA" dirty="0"/>
                    </a:p>
                  </a:txBody>
                  <a:tcPr/>
                </a:tc>
              </a:tr>
              <a:tr h="339178">
                <a:tc>
                  <a:txBody>
                    <a:bodyPr/>
                    <a:lstStyle/>
                    <a:p>
                      <a:pPr rtl="1"/>
                      <a:r>
                        <a:rPr lang="en-US" dirty="0" smtClean="0"/>
                        <a:t>2</a:t>
                      </a:r>
                      <a:endParaRPr lang="ar-SA" dirty="0"/>
                    </a:p>
                  </a:txBody>
                  <a:tcPr/>
                </a:tc>
                <a:tc>
                  <a:txBody>
                    <a:bodyPr/>
                    <a:lstStyle/>
                    <a:p>
                      <a:pPr rtl="1"/>
                      <a:r>
                        <a:rPr lang="en-US" dirty="0" smtClean="0"/>
                        <a:t>3</a:t>
                      </a:r>
                      <a:endParaRPr lang="ar-SA" dirty="0"/>
                    </a:p>
                  </a:txBody>
                  <a:tcPr/>
                </a:tc>
                <a:tc>
                  <a:txBody>
                    <a:bodyPr/>
                    <a:lstStyle/>
                    <a:p>
                      <a:pPr rtl="1"/>
                      <a:r>
                        <a:rPr lang="en-US" dirty="0" smtClean="0"/>
                        <a:t>17</a:t>
                      </a:r>
                      <a:endParaRPr lang="ar-SA" dirty="0"/>
                    </a:p>
                  </a:txBody>
                  <a:tcPr/>
                </a:tc>
                <a:tc>
                  <a:txBody>
                    <a:bodyPr/>
                    <a:lstStyle/>
                    <a:p>
                      <a:pPr rtl="1"/>
                      <a:r>
                        <a:rPr lang="en-US" dirty="0" smtClean="0"/>
                        <a:t>5</a:t>
                      </a:r>
                      <a:endParaRPr lang="ar-SA" dirty="0"/>
                    </a:p>
                  </a:txBody>
                  <a:tcPr/>
                </a:tc>
                <a:tc>
                  <a:txBody>
                    <a:bodyPr/>
                    <a:lstStyle/>
                    <a:p>
                      <a:pPr rtl="1"/>
                      <a:r>
                        <a:rPr lang="en-US" dirty="0" smtClean="0"/>
                        <a:t>4</a:t>
                      </a:r>
                      <a:endParaRPr lang="ar-SA" dirty="0"/>
                    </a:p>
                  </a:txBody>
                  <a:tcPr/>
                </a:tc>
                <a:tc>
                  <a:txBody>
                    <a:bodyPr/>
                    <a:lstStyle/>
                    <a:p>
                      <a:pPr rtl="1"/>
                      <a:r>
                        <a:rPr lang="en-US" dirty="0" smtClean="0"/>
                        <a:t>F</a:t>
                      </a:r>
                      <a:endParaRPr lang="ar-SA" dirty="0"/>
                    </a:p>
                  </a:txBody>
                  <a:tcPr/>
                </a:tc>
              </a:tr>
              <a:tr h="339178">
                <a:tc>
                  <a:txBody>
                    <a:bodyPr/>
                    <a:lstStyle/>
                    <a:p>
                      <a:pPr rtl="1"/>
                      <a:r>
                        <a:rPr lang="en-US" dirty="0" smtClean="0"/>
                        <a:t>0</a:t>
                      </a:r>
                      <a:endParaRPr lang="ar-SA" dirty="0"/>
                    </a:p>
                  </a:txBody>
                  <a:tcPr/>
                </a:tc>
                <a:tc>
                  <a:txBody>
                    <a:bodyPr/>
                    <a:lstStyle/>
                    <a:p>
                      <a:pPr rtl="1"/>
                      <a:r>
                        <a:rPr lang="en-US" dirty="0" smtClean="0"/>
                        <a:t>2</a:t>
                      </a:r>
                      <a:endParaRPr lang="ar-SA" dirty="0"/>
                    </a:p>
                  </a:txBody>
                  <a:tcPr/>
                </a:tc>
                <a:tc>
                  <a:txBody>
                    <a:bodyPr/>
                    <a:lstStyle/>
                    <a:p>
                      <a:pPr rtl="1"/>
                      <a:r>
                        <a:rPr lang="en-US" dirty="0" smtClean="0"/>
                        <a:t>17</a:t>
                      </a:r>
                      <a:endParaRPr lang="ar-SA" dirty="0"/>
                    </a:p>
                  </a:txBody>
                  <a:tcPr/>
                </a:tc>
                <a:tc>
                  <a:txBody>
                    <a:bodyPr/>
                    <a:lstStyle/>
                    <a:p>
                      <a:pPr rtl="1"/>
                      <a:r>
                        <a:rPr lang="en-US" dirty="0" smtClean="0"/>
                        <a:t>6</a:t>
                      </a:r>
                      <a:endParaRPr lang="ar-SA" dirty="0"/>
                    </a:p>
                  </a:txBody>
                  <a:tcPr/>
                </a:tc>
                <a:tc>
                  <a:txBody>
                    <a:bodyPr/>
                    <a:lstStyle/>
                    <a:p>
                      <a:pPr rtl="1"/>
                      <a:r>
                        <a:rPr lang="en-US" dirty="0" smtClean="0"/>
                        <a:t>4</a:t>
                      </a:r>
                      <a:endParaRPr lang="ar-SA" dirty="0"/>
                    </a:p>
                  </a:txBody>
                  <a:tcPr/>
                </a:tc>
                <a:tc>
                  <a:txBody>
                    <a:bodyPr/>
                    <a:lstStyle/>
                    <a:p>
                      <a:pPr rtl="1"/>
                      <a:r>
                        <a:rPr lang="en-US" dirty="0" smtClean="0"/>
                        <a:t>G</a:t>
                      </a:r>
                      <a:endParaRPr lang="ar-SA" dirty="0"/>
                    </a:p>
                  </a:txBody>
                  <a:tcPr/>
                </a:tc>
              </a:tr>
              <a:tr h="339178">
                <a:tc>
                  <a:txBody>
                    <a:bodyPr/>
                    <a:lstStyle/>
                    <a:p>
                      <a:pPr rtl="1"/>
                      <a:r>
                        <a:rPr lang="en-US" dirty="0" smtClean="0"/>
                        <a:t>-1</a:t>
                      </a:r>
                      <a:endParaRPr lang="ar-SA" dirty="0"/>
                    </a:p>
                  </a:txBody>
                  <a:tcPr/>
                </a:tc>
                <a:tc>
                  <a:txBody>
                    <a:bodyPr/>
                    <a:lstStyle/>
                    <a:p>
                      <a:pPr rtl="1"/>
                      <a:r>
                        <a:rPr lang="en-US" dirty="0" smtClean="0"/>
                        <a:t>2</a:t>
                      </a:r>
                      <a:endParaRPr lang="ar-SA" dirty="0"/>
                    </a:p>
                  </a:txBody>
                  <a:tcPr/>
                </a:tc>
                <a:tc>
                  <a:txBody>
                    <a:bodyPr/>
                    <a:lstStyle/>
                    <a:p>
                      <a:pPr rtl="1"/>
                      <a:r>
                        <a:rPr lang="en-US" dirty="0" smtClean="0"/>
                        <a:t>16</a:t>
                      </a:r>
                      <a:endParaRPr lang="ar-SA" dirty="0"/>
                    </a:p>
                  </a:txBody>
                  <a:tcPr/>
                </a:tc>
                <a:tc>
                  <a:txBody>
                    <a:bodyPr/>
                    <a:lstStyle/>
                    <a:p>
                      <a:pPr rtl="1"/>
                      <a:r>
                        <a:rPr lang="en-US" dirty="0" smtClean="0"/>
                        <a:t>7</a:t>
                      </a:r>
                      <a:endParaRPr lang="ar-SA" dirty="0"/>
                    </a:p>
                  </a:txBody>
                  <a:tcPr/>
                </a:tc>
                <a:tc>
                  <a:txBody>
                    <a:bodyPr/>
                    <a:lstStyle/>
                    <a:p>
                      <a:pPr rtl="1"/>
                      <a:r>
                        <a:rPr lang="en-US" dirty="0" smtClean="0"/>
                        <a:t>4</a:t>
                      </a:r>
                      <a:endParaRPr lang="ar-SA" dirty="0"/>
                    </a:p>
                  </a:txBody>
                  <a:tcPr/>
                </a:tc>
                <a:tc>
                  <a:txBody>
                    <a:bodyPr/>
                    <a:lstStyle/>
                    <a:p>
                      <a:pPr rtl="1"/>
                      <a:r>
                        <a:rPr lang="en-US" dirty="0" smtClean="0"/>
                        <a:t>H</a:t>
                      </a:r>
                      <a:endParaRPr lang="ar-SA" dirty="0"/>
                    </a:p>
                  </a:txBody>
                  <a:tcPr/>
                </a:tc>
              </a:tr>
              <a:tr h="339178">
                <a:tc>
                  <a:txBody>
                    <a:bodyPr/>
                    <a:lstStyle/>
                    <a:p>
                      <a:pPr rtl="1"/>
                      <a:r>
                        <a:rPr lang="en-US" dirty="0" smtClean="0"/>
                        <a:t>-3</a:t>
                      </a:r>
                      <a:endParaRPr lang="ar-SA" dirty="0"/>
                    </a:p>
                  </a:txBody>
                  <a:tcPr/>
                </a:tc>
                <a:tc>
                  <a:txBody>
                    <a:bodyPr/>
                    <a:lstStyle/>
                    <a:p>
                      <a:pPr rtl="1"/>
                      <a:r>
                        <a:rPr lang="en-US" dirty="0" smtClean="0"/>
                        <a:t>1</a:t>
                      </a:r>
                      <a:endParaRPr lang="ar-SA" dirty="0"/>
                    </a:p>
                  </a:txBody>
                  <a:tcPr/>
                </a:tc>
                <a:tc>
                  <a:txBody>
                    <a:bodyPr/>
                    <a:lstStyle/>
                    <a:p>
                      <a:pPr rtl="1"/>
                      <a:r>
                        <a:rPr lang="en-US" dirty="0" smtClean="0"/>
                        <a:t>13</a:t>
                      </a:r>
                      <a:endParaRPr lang="ar-SA" dirty="0"/>
                    </a:p>
                  </a:txBody>
                  <a:tcPr/>
                </a:tc>
                <a:tc>
                  <a:txBody>
                    <a:bodyPr/>
                    <a:lstStyle/>
                    <a:p>
                      <a:pPr rtl="1"/>
                      <a:r>
                        <a:rPr lang="en-US" dirty="0" smtClean="0"/>
                        <a:t>8</a:t>
                      </a:r>
                      <a:endParaRPr lang="ar-SA" dirty="0"/>
                    </a:p>
                  </a:txBody>
                  <a:tcPr/>
                </a:tc>
                <a:tc>
                  <a:txBody>
                    <a:bodyPr/>
                    <a:lstStyle/>
                    <a:p>
                      <a:pPr rtl="1"/>
                      <a:r>
                        <a:rPr lang="en-US" dirty="0" smtClean="0"/>
                        <a:t>4</a:t>
                      </a:r>
                      <a:endParaRPr lang="ar-SA" dirty="0"/>
                    </a:p>
                  </a:txBody>
                  <a:tcPr/>
                </a:tc>
                <a:tc>
                  <a:txBody>
                    <a:bodyPr/>
                    <a:lstStyle/>
                    <a:p>
                      <a:pPr rtl="1"/>
                      <a:r>
                        <a:rPr lang="en-US" dirty="0" smtClean="0"/>
                        <a:t>I</a:t>
                      </a:r>
                      <a:endParaRPr lang="ar-SA" dirty="0"/>
                    </a:p>
                  </a:txBody>
                  <a:tcPr/>
                </a:tc>
              </a:tr>
            </a:tbl>
          </a:graphicData>
        </a:graphic>
      </p:graphicFrame>
    </p:spTree>
    <p:extLst>
      <p:ext uri="{BB962C8B-B14F-4D97-AF65-F5344CB8AC3E}">
        <p14:creationId xmlns:p14="http://schemas.microsoft.com/office/powerpoint/2010/main" val="1154433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0500"/>
            <a:ext cx="8472518" cy="6524648"/>
          </a:xfrm>
        </p:spPr>
        <p:style>
          <a:lnRef idx="1">
            <a:schemeClr val="accent5"/>
          </a:lnRef>
          <a:fillRef idx="2">
            <a:schemeClr val="accent5"/>
          </a:fillRef>
          <a:effectRef idx="1">
            <a:schemeClr val="accent5"/>
          </a:effectRef>
          <a:fontRef idx="minor">
            <a:schemeClr val="dk1"/>
          </a:fontRef>
        </p:style>
        <p:txBody>
          <a:bodyPr>
            <a:normAutofit/>
          </a:bodyPr>
          <a:lstStyle/>
          <a:p>
            <a:pPr algn="r">
              <a:buNone/>
            </a:pPr>
            <a:r>
              <a:rPr lang="ar-SA" sz="2400" dirty="0" smtClean="0"/>
              <a:t> العرض البياني لدالة الإنتاج</a:t>
            </a:r>
            <a:endParaRPr lang="ar-SA" sz="2400" dirty="0"/>
          </a:p>
        </p:txBody>
      </p:sp>
      <p:cxnSp>
        <p:nvCxnSpPr>
          <p:cNvPr id="9" name="رابط كسهم مستقيم 8"/>
          <p:cNvCxnSpPr/>
          <p:nvPr/>
        </p:nvCxnSpPr>
        <p:spPr>
          <a:xfrm>
            <a:off x="1428728" y="3357562"/>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rot="5400000" flipH="1" flipV="1">
            <a:off x="-70676" y="5072074"/>
            <a:ext cx="299960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a:off x="1428728" y="6572272"/>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flipH="1" flipV="1">
            <a:off x="35687" y="1893083"/>
            <a:ext cx="285752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شكل حر 36"/>
          <p:cNvSpPr/>
          <p:nvPr/>
        </p:nvSpPr>
        <p:spPr>
          <a:xfrm>
            <a:off x="1476375" y="333375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8" name="شكل حر 37"/>
          <p:cNvSpPr/>
          <p:nvPr/>
        </p:nvSpPr>
        <p:spPr>
          <a:xfrm>
            <a:off x="1438275" y="332422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40" name="شكل حر 39"/>
          <p:cNvSpPr/>
          <p:nvPr/>
        </p:nvSpPr>
        <p:spPr>
          <a:xfrm flipV="1">
            <a:off x="1457324" y="3214686"/>
            <a:ext cx="185717" cy="109539"/>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41" name="شكل حر 40"/>
          <p:cNvSpPr/>
          <p:nvPr/>
        </p:nvSpPr>
        <p:spPr>
          <a:xfrm>
            <a:off x="1447800" y="1200150"/>
            <a:ext cx="3332744" cy="2143125"/>
          </a:xfrm>
          <a:custGeom>
            <a:avLst/>
            <a:gdLst>
              <a:gd name="connsiteX0" fmla="*/ 0 w 3332744"/>
              <a:gd name="connsiteY0" fmla="*/ 2143125 h 2143125"/>
              <a:gd name="connsiteX1" fmla="*/ 47625 w 3332744"/>
              <a:gd name="connsiteY1" fmla="*/ 2085975 h 2143125"/>
              <a:gd name="connsiteX2" fmla="*/ 85725 w 3332744"/>
              <a:gd name="connsiteY2" fmla="*/ 2057400 h 2143125"/>
              <a:gd name="connsiteX3" fmla="*/ 114300 w 3332744"/>
              <a:gd name="connsiteY3" fmla="*/ 2019300 h 2143125"/>
              <a:gd name="connsiteX4" fmla="*/ 152400 w 3332744"/>
              <a:gd name="connsiteY4" fmla="*/ 1990725 h 2143125"/>
              <a:gd name="connsiteX5" fmla="*/ 209550 w 3332744"/>
              <a:gd name="connsiteY5" fmla="*/ 1971675 h 2143125"/>
              <a:gd name="connsiteX6" fmla="*/ 323850 w 3332744"/>
              <a:gd name="connsiteY6" fmla="*/ 1876425 h 2143125"/>
              <a:gd name="connsiteX7" fmla="*/ 381000 w 3332744"/>
              <a:gd name="connsiteY7" fmla="*/ 1819275 h 2143125"/>
              <a:gd name="connsiteX8" fmla="*/ 419100 w 3332744"/>
              <a:gd name="connsiteY8" fmla="*/ 1781175 h 2143125"/>
              <a:gd name="connsiteX9" fmla="*/ 485775 w 3332744"/>
              <a:gd name="connsiteY9" fmla="*/ 1733550 h 2143125"/>
              <a:gd name="connsiteX10" fmla="*/ 504825 w 3332744"/>
              <a:gd name="connsiteY10" fmla="*/ 1704975 h 2143125"/>
              <a:gd name="connsiteX11" fmla="*/ 533400 w 3332744"/>
              <a:gd name="connsiteY11" fmla="*/ 1676400 h 2143125"/>
              <a:gd name="connsiteX12" fmla="*/ 542925 w 3332744"/>
              <a:gd name="connsiteY12" fmla="*/ 1647825 h 2143125"/>
              <a:gd name="connsiteX13" fmla="*/ 600075 w 3332744"/>
              <a:gd name="connsiteY13" fmla="*/ 1609725 h 2143125"/>
              <a:gd name="connsiteX14" fmla="*/ 676275 w 3332744"/>
              <a:gd name="connsiteY14" fmla="*/ 1524000 h 2143125"/>
              <a:gd name="connsiteX15" fmla="*/ 704850 w 3332744"/>
              <a:gd name="connsiteY15" fmla="*/ 1495425 h 2143125"/>
              <a:gd name="connsiteX16" fmla="*/ 781050 w 3332744"/>
              <a:gd name="connsiteY16" fmla="*/ 1390650 h 2143125"/>
              <a:gd name="connsiteX17" fmla="*/ 828675 w 3332744"/>
              <a:gd name="connsiteY17" fmla="*/ 1304925 h 2143125"/>
              <a:gd name="connsiteX18" fmla="*/ 857250 w 3332744"/>
              <a:gd name="connsiteY18" fmla="*/ 1238250 h 2143125"/>
              <a:gd name="connsiteX19" fmla="*/ 885825 w 3332744"/>
              <a:gd name="connsiteY19" fmla="*/ 1219200 h 2143125"/>
              <a:gd name="connsiteX20" fmla="*/ 895350 w 3332744"/>
              <a:gd name="connsiteY20" fmla="*/ 1190625 h 2143125"/>
              <a:gd name="connsiteX21" fmla="*/ 942975 w 3332744"/>
              <a:gd name="connsiteY21" fmla="*/ 1133475 h 2143125"/>
              <a:gd name="connsiteX22" fmla="*/ 962025 w 3332744"/>
              <a:gd name="connsiteY22" fmla="*/ 1104900 h 2143125"/>
              <a:gd name="connsiteX23" fmla="*/ 971550 w 3332744"/>
              <a:gd name="connsiteY23" fmla="*/ 1066800 h 2143125"/>
              <a:gd name="connsiteX24" fmla="*/ 1000125 w 3332744"/>
              <a:gd name="connsiteY24" fmla="*/ 1047750 h 2143125"/>
              <a:gd name="connsiteX25" fmla="*/ 1038225 w 3332744"/>
              <a:gd name="connsiteY25" fmla="*/ 981075 h 2143125"/>
              <a:gd name="connsiteX26" fmla="*/ 1057275 w 3332744"/>
              <a:gd name="connsiteY26" fmla="*/ 923925 h 2143125"/>
              <a:gd name="connsiteX27" fmla="*/ 1076325 w 3332744"/>
              <a:gd name="connsiteY27" fmla="*/ 895350 h 2143125"/>
              <a:gd name="connsiteX28" fmla="*/ 1095375 w 3332744"/>
              <a:gd name="connsiteY28" fmla="*/ 838200 h 2143125"/>
              <a:gd name="connsiteX29" fmla="*/ 1114425 w 3332744"/>
              <a:gd name="connsiteY29" fmla="*/ 781050 h 2143125"/>
              <a:gd name="connsiteX30" fmla="*/ 1133475 w 3332744"/>
              <a:gd name="connsiteY30" fmla="*/ 752475 h 2143125"/>
              <a:gd name="connsiteX31" fmla="*/ 1143000 w 3332744"/>
              <a:gd name="connsiteY31" fmla="*/ 723900 h 2143125"/>
              <a:gd name="connsiteX32" fmla="*/ 1162050 w 3332744"/>
              <a:gd name="connsiteY32" fmla="*/ 695325 h 2143125"/>
              <a:gd name="connsiteX33" fmla="*/ 1171575 w 3332744"/>
              <a:gd name="connsiteY33" fmla="*/ 666750 h 2143125"/>
              <a:gd name="connsiteX34" fmla="*/ 1228725 w 3332744"/>
              <a:gd name="connsiteY34" fmla="*/ 581025 h 2143125"/>
              <a:gd name="connsiteX35" fmla="*/ 1285875 w 3332744"/>
              <a:gd name="connsiteY35" fmla="*/ 504825 h 2143125"/>
              <a:gd name="connsiteX36" fmla="*/ 1295400 w 3332744"/>
              <a:gd name="connsiteY36" fmla="*/ 476250 h 2143125"/>
              <a:gd name="connsiteX37" fmla="*/ 1352550 w 3332744"/>
              <a:gd name="connsiteY37" fmla="*/ 390525 h 2143125"/>
              <a:gd name="connsiteX38" fmla="*/ 1362075 w 3332744"/>
              <a:gd name="connsiteY38" fmla="*/ 361950 h 2143125"/>
              <a:gd name="connsiteX39" fmla="*/ 1400175 w 3332744"/>
              <a:gd name="connsiteY39" fmla="*/ 304800 h 2143125"/>
              <a:gd name="connsiteX40" fmla="*/ 1409700 w 3332744"/>
              <a:gd name="connsiteY40" fmla="*/ 276225 h 2143125"/>
              <a:gd name="connsiteX41" fmla="*/ 1466850 w 3332744"/>
              <a:gd name="connsiteY41" fmla="*/ 219075 h 2143125"/>
              <a:gd name="connsiteX42" fmla="*/ 1543050 w 3332744"/>
              <a:gd name="connsiteY42" fmla="*/ 133350 h 2143125"/>
              <a:gd name="connsiteX43" fmla="*/ 1600200 w 3332744"/>
              <a:gd name="connsiteY43" fmla="*/ 95250 h 2143125"/>
              <a:gd name="connsiteX44" fmla="*/ 1685925 w 3332744"/>
              <a:gd name="connsiteY44" fmla="*/ 38100 h 2143125"/>
              <a:gd name="connsiteX45" fmla="*/ 1724025 w 3332744"/>
              <a:gd name="connsiteY45" fmla="*/ 28575 h 2143125"/>
              <a:gd name="connsiteX46" fmla="*/ 1762125 w 3332744"/>
              <a:gd name="connsiteY46" fmla="*/ 9525 h 2143125"/>
              <a:gd name="connsiteX47" fmla="*/ 1790700 w 3332744"/>
              <a:gd name="connsiteY47" fmla="*/ 0 h 2143125"/>
              <a:gd name="connsiteX48" fmla="*/ 1905000 w 3332744"/>
              <a:gd name="connsiteY48" fmla="*/ 28575 h 2143125"/>
              <a:gd name="connsiteX49" fmla="*/ 1933575 w 3332744"/>
              <a:gd name="connsiteY49" fmla="*/ 57150 h 2143125"/>
              <a:gd name="connsiteX50" fmla="*/ 1990725 w 3332744"/>
              <a:gd name="connsiteY50" fmla="*/ 95250 h 2143125"/>
              <a:gd name="connsiteX51" fmla="*/ 2038350 w 3332744"/>
              <a:gd name="connsiteY51" fmla="*/ 161925 h 2143125"/>
              <a:gd name="connsiteX52" fmla="*/ 2057400 w 3332744"/>
              <a:gd name="connsiteY52" fmla="*/ 190500 h 2143125"/>
              <a:gd name="connsiteX53" fmla="*/ 2085975 w 3332744"/>
              <a:gd name="connsiteY53" fmla="*/ 219075 h 2143125"/>
              <a:gd name="connsiteX54" fmla="*/ 2133600 w 3332744"/>
              <a:gd name="connsiteY54" fmla="*/ 276225 h 2143125"/>
              <a:gd name="connsiteX55" fmla="*/ 2143125 w 3332744"/>
              <a:gd name="connsiteY55" fmla="*/ 314325 h 2143125"/>
              <a:gd name="connsiteX56" fmla="*/ 2171700 w 3332744"/>
              <a:gd name="connsiteY56" fmla="*/ 342900 h 2143125"/>
              <a:gd name="connsiteX57" fmla="*/ 2200275 w 3332744"/>
              <a:gd name="connsiteY57" fmla="*/ 381000 h 2143125"/>
              <a:gd name="connsiteX58" fmla="*/ 2219325 w 3332744"/>
              <a:gd name="connsiteY58" fmla="*/ 419100 h 2143125"/>
              <a:gd name="connsiteX59" fmla="*/ 2266950 w 3332744"/>
              <a:gd name="connsiteY59" fmla="*/ 476250 h 2143125"/>
              <a:gd name="connsiteX60" fmla="*/ 2305050 w 3332744"/>
              <a:gd name="connsiteY60" fmla="*/ 533400 h 2143125"/>
              <a:gd name="connsiteX61" fmla="*/ 2324100 w 3332744"/>
              <a:gd name="connsiteY61" fmla="*/ 561975 h 2143125"/>
              <a:gd name="connsiteX62" fmla="*/ 2352675 w 3332744"/>
              <a:gd name="connsiteY62" fmla="*/ 600075 h 2143125"/>
              <a:gd name="connsiteX63" fmla="*/ 2390775 w 3332744"/>
              <a:gd name="connsiteY63" fmla="*/ 657225 h 2143125"/>
              <a:gd name="connsiteX64" fmla="*/ 2419350 w 3332744"/>
              <a:gd name="connsiteY64" fmla="*/ 695325 h 2143125"/>
              <a:gd name="connsiteX65" fmla="*/ 2476500 w 3332744"/>
              <a:gd name="connsiteY65" fmla="*/ 781050 h 2143125"/>
              <a:gd name="connsiteX66" fmla="*/ 2505075 w 3332744"/>
              <a:gd name="connsiteY66" fmla="*/ 800100 h 2143125"/>
              <a:gd name="connsiteX67" fmla="*/ 2533650 w 3332744"/>
              <a:gd name="connsiteY67" fmla="*/ 857250 h 2143125"/>
              <a:gd name="connsiteX68" fmla="*/ 2562225 w 3332744"/>
              <a:gd name="connsiteY68" fmla="*/ 885825 h 2143125"/>
              <a:gd name="connsiteX69" fmla="*/ 2600325 w 3332744"/>
              <a:gd name="connsiteY69" fmla="*/ 942975 h 2143125"/>
              <a:gd name="connsiteX70" fmla="*/ 2628900 w 3332744"/>
              <a:gd name="connsiteY70" fmla="*/ 981075 h 2143125"/>
              <a:gd name="connsiteX71" fmla="*/ 2686050 w 3332744"/>
              <a:gd name="connsiteY71" fmla="*/ 1066800 h 2143125"/>
              <a:gd name="connsiteX72" fmla="*/ 2714625 w 3332744"/>
              <a:gd name="connsiteY72" fmla="*/ 1095375 h 2143125"/>
              <a:gd name="connsiteX73" fmla="*/ 2762250 w 3332744"/>
              <a:gd name="connsiteY73" fmla="*/ 1162050 h 2143125"/>
              <a:gd name="connsiteX74" fmla="*/ 2800350 w 3332744"/>
              <a:gd name="connsiteY74" fmla="*/ 1181100 h 2143125"/>
              <a:gd name="connsiteX75" fmla="*/ 2828925 w 3332744"/>
              <a:gd name="connsiteY75" fmla="*/ 1200150 h 2143125"/>
              <a:gd name="connsiteX76" fmla="*/ 2876550 w 3332744"/>
              <a:gd name="connsiteY76" fmla="*/ 1238250 h 2143125"/>
              <a:gd name="connsiteX77" fmla="*/ 2924175 w 3332744"/>
              <a:gd name="connsiteY77" fmla="*/ 1276350 h 2143125"/>
              <a:gd name="connsiteX78" fmla="*/ 3000375 w 3332744"/>
              <a:gd name="connsiteY78" fmla="*/ 1343025 h 2143125"/>
              <a:gd name="connsiteX79" fmla="*/ 3028950 w 3332744"/>
              <a:gd name="connsiteY79" fmla="*/ 1371600 h 2143125"/>
              <a:gd name="connsiteX80" fmla="*/ 3095625 w 3332744"/>
              <a:gd name="connsiteY80" fmla="*/ 1409700 h 2143125"/>
              <a:gd name="connsiteX81" fmla="*/ 3124200 w 3332744"/>
              <a:gd name="connsiteY81" fmla="*/ 1428750 h 2143125"/>
              <a:gd name="connsiteX82" fmla="*/ 3181350 w 3332744"/>
              <a:gd name="connsiteY82" fmla="*/ 1447800 h 2143125"/>
              <a:gd name="connsiteX83" fmla="*/ 3267075 w 3332744"/>
              <a:gd name="connsiteY83" fmla="*/ 1504950 h 2143125"/>
              <a:gd name="connsiteX84" fmla="*/ 3305175 w 3332744"/>
              <a:gd name="connsiteY84" fmla="*/ 1524000 h 214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32744" h="2143125">
                <a:moveTo>
                  <a:pt x="0" y="2143125"/>
                </a:moveTo>
                <a:cubicBezTo>
                  <a:pt x="19597" y="2113730"/>
                  <a:pt x="19104" y="2110421"/>
                  <a:pt x="47625" y="2085975"/>
                </a:cubicBezTo>
                <a:cubicBezTo>
                  <a:pt x="59678" y="2075644"/>
                  <a:pt x="74500" y="2068625"/>
                  <a:pt x="85725" y="2057400"/>
                </a:cubicBezTo>
                <a:cubicBezTo>
                  <a:pt x="96950" y="2046175"/>
                  <a:pt x="103075" y="2030525"/>
                  <a:pt x="114300" y="2019300"/>
                </a:cubicBezTo>
                <a:cubicBezTo>
                  <a:pt x="125525" y="2008075"/>
                  <a:pt x="138201" y="1997825"/>
                  <a:pt x="152400" y="1990725"/>
                </a:cubicBezTo>
                <a:cubicBezTo>
                  <a:pt x="170361" y="1981745"/>
                  <a:pt x="209550" y="1971675"/>
                  <a:pt x="209550" y="1971675"/>
                </a:cubicBezTo>
                <a:cubicBezTo>
                  <a:pt x="282889" y="1898336"/>
                  <a:pt x="244284" y="1929469"/>
                  <a:pt x="323850" y="1876425"/>
                </a:cubicBezTo>
                <a:cubicBezTo>
                  <a:pt x="346266" y="1861481"/>
                  <a:pt x="361950" y="1838325"/>
                  <a:pt x="381000" y="1819275"/>
                </a:cubicBezTo>
                <a:cubicBezTo>
                  <a:pt x="393700" y="1806575"/>
                  <a:pt x="404156" y="1791138"/>
                  <a:pt x="419100" y="1781175"/>
                </a:cubicBezTo>
                <a:cubicBezTo>
                  <a:pt x="435325" y="1770358"/>
                  <a:pt x="473960" y="1745365"/>
                  <a:pt x="485775" y="1733550"/>
                </a:cubicBezTo>
                <a:cubicBezTo>
                  <a:pt x="493870" y="1725455"/>
                  <a:pt x="497496" y="1713769"/>
                  <a:pt x="504825" y="1704975"/>
                </a:cubicBezTo>
                <a:cubicBezTo>
                  <a:pt x="513449" y="1694627"/>
                  <a:pt x="523875" y="1685925"/>
                  <a:pt x="533400" y="1676400"/>
                </a:cubicBezTo>
                <a:cubicBezTo>
                  <a:pt x="536575" y="1666875"/>
                  <a:pt x="535825" y="1654925"/>
                  <a:pt x="542925" y="1647825"/>
                </a:cubicBezTo>
                <a:cubicBezTo>
                  <a:pt x="559114" y="1631636"/>
                  <a:pt x="600075" y="1609725"/>
                  <a:pt x="600075" y="1609725"/>
                </a:cubicBezTo>
                <a:cubicBezTo>
                  <a:pt x="634069" y="1558734"/>
                  <a:pt x="611030" y="1589245"/>
                  <a:pt x="676275" y="1524000"/>
                </a:cubicBezTo>
                <a:cubicBezTo>
                  <a:pt x="685800" y="1514475"/>
                  <a:pt x="697378" y="1506633"/>
                  <a:pt x="704850" y="1495425"/>
                </a:cubicBezTo>
                <a:cubicBezTo>
                  <a:pt x="754227" y="1421359"/>
                  <a:pt x="728647" y="1456153"/>
                  <a:pt x="781050" y="1390650"/>
                </a:cubicBezTo>
                <a:cubicBezTo>
                  <a:pt x="797815" y="1340355"/>
                  <a:pt x="785006" y="1370429"/>
                  <a:pt x="828675" y="1304925"/>
                </a:cubicBezTo>
                <a:cubicBezTo>
                  <a:pt x="868378" y="1245370"/>
                  <a:pt x="797382" y="1310092"/>
                  <a:pt x="857250" y="1238250"/>
                </a:cubicBezTo>
                <a:cubicBezTo>
                  <a:pt x="864579" y="1229456"/>
                  <a:pt x="876300" y="1225550"/>
                  <a:pt x="885825" y="1219200"/>
                </a:cubicBezTo>
                <a:cubicBezTo>
                  <a:pt x="889000" y="1209675"/>
                  <a:pt x="890860" y="1199605"/>
                  <a:pt x="895350" y="1190625"/>
                </a:cubicBezTo>
                <a:cubicBezTo>
                  <a:pt x="913087" y="1155152"/>
                  <a:pt x="916643" y="1165073"/>
                  <a:pt x="942975" y="1133475"/>
                </a:cubicBezTo>
                <a:cubicBezTo>
                  <a:pt x="950304" y="1124681"/>
                  <a:pt x="955675" y="1114425"/>
                  <a:pt x="962025" y="1104900"/>
                </a:cubicBezTo>
                <a:cubicBezTo>
                  <a:pt x="965200" y="1092200"/>
                  <a:pt x="964288" y="1077692"/>
                  <a:pt x="971550" y="1066800"/>
                </a:cubicBezTo>
                <a:cubicBezTo>
                  <a:pt x="977900" y="1057275"/>
                  <a:pt x="992030" y="1055845"/>
                  <a:pt x="1000125" y="1047750"/>
                </a:cubicBezTo>
                <a:cubicBezTo>
                  <a:pt x="1011580" y="1036295"/>
                  <a:pt x="1033245" y="993526"/>
                  <a:pt x="1038225" y="981075"/>
                </a:cubicBezTo>
                <a:cubicBezTo>
                  <a:pt x="1045683" y="962431"/>
                  <a:pt x="1046136" y="940633"/>
                  <a:pt x="1057275" y="923925"/>
                </a:cubicBezTo>
                <a:cubicBezTo>
                  <a:pt x="1063625" y="914400"/>
                  <a:pt x="1071676" y="905811"/>
                  <a:pt x="1076325" y="895350"/>
                </a:cubicBezTo>
                <a:cubicBezTo>
                  <a:pt x="1084480" y="877000"/>
                  <a:pt x="1089025" y="857250"/>
                  <a:pt x="1095375" y="838200"/>
                </a:cubicBezTo>
                <a:lnTo>
                  <a:pt x="1114425" y="781050"/>
                </a:lnTo>
                <a:cubicBezTo>
                  <a:pt x="1118045" y="770190"/>
                  <a:pt x="1128355" y="762714"/>
                  <a:pt x="1133475" y="752475"/>
                </a:cubicBezTo>
                <a:cubicBezTo>
                  <a:pt x="1137965" y="743495"/>
                  <a:pt x="1138510" y="732880"/>
                  <a:pt x="1143000" y="723900"/>
                </a:cubicBezTo>
                <a:cubicBezTo>
                  <a:pt x="1148120" y="713661"/>
                  <a:pt x="1156930" y="705564"/>
                  <a:pt x="1162050" y="695325"/>
                </a:cubicBezTo>
                <a:cubicBezTo>
                  <a:pt x="1166540" y="686345"/>
                  <a:pt x="1166699" y="675527"/>
                  <a:pt x="1171575" y="666750"/>
                </a:cubicBezTo>
                <a:lnTo>
                  <a:pt x="1228725" y="581025"/>
                </a:lnTo>
                <a:cubicBezTo>
                  <a:pt x="1246337" y="554607"/>
                  <a:pt x="1285875" y="504825"/>
                  <a:pt x="1285875" y="504825"/>
                </a:cubicBezTo>
                <a:cubicBezTo>
                  <a:pt x="1289050" y="495300"/>
                  <a:pt x="1290524" y="485027"/>
                  <a:pt x="1295400" y="476250"/>
                </a:cubicBezTo>
                <a:lnTo>
                  <a:pt x="1352550" y="390525"/>
                </a:lnTo>
                <a:cubicBezTo>
                  <a:pt x="1358119" y="382171"/>
                  <a:pt x="1357199" y="370727"/>
                  <a:pt x="1362075" y="361950"/>
                </a:cubicBezTo>
                <a:cubicBezTo>
                  <a:pt x="1373194" y="341936"/>
                  <a:pt x="1387475" y="323850"/>
                  <a:pt x="1400175" y="304800"/>
                </a:cubicBezTo>
                <a:cubicBezTo>
                  <a:pt x="1405744" y="296446"/>
                  <a:pt x="1403536" y="284150"/>
                  <a:pt x="1409700" y="276225"/>
                </a:cubicBezTo>
                <a:cubicBezTo>
                  <a:pt x="1426240" y="254959"/>
                  <a:pt x="1451906" y="241491"/>
                  <a:pt x="1466850" y="219075"/>
                </a:cubicBezTo>
                <a:cubicBezTo>
                  <a:pt x="1500844" y="168084"/>
                  <a:pt x="1477805" y="198595"/>
                  <a:pt x="1543050" y="133350"/>
                </a:cubicBezTo>
                <a:cubicBezTo>
                  <a:pt x="1559239" y="117161"/>
                  <a:pt x="1581150" y="107950"/>
                  <a:pt x="1600200" y="95250"/>
                </a:cubicBezTo>
                <a:lnTo>
                  <a:pt x="1685925" y="38100"/>
                </a:lnTo>
                <a:cubicBezTo>
                  <a:pt x="1696817" y="30838"/>
                  <a:pt x="1711768" y="33172"/>
                  <a:pt x="1724025" y="28575"/>
                </a:cubicBezTo>
                <a:cubicBezTo>
                  <a:pt x="1737320" y="23589"/>
                  <a:pt x="1749074" y="15118"/>
                  <a:pt x="1762125" y="9525"/>
                </a:cubicBezTo>
                <a:cubicBezTo>
                  <a:pt x="1771353" y="5570"/>
                  <a:pt x="1781175" y="3175"/>
                  <a:pt x="1790700" y="0"/>
                </a:cubicBezTo>
                <a:cubicBezTo>
                  <a:pt x="1841004" y="6288"/>
                  <a:pt x="1866185" y="850"/>
                  <a:pt x="1905000" y="28575"/>
                </a:cubicBezTo>
                <a:cubicBezTo>
                  <a:pt x="1915961" y="36405"/>
                  <a:pt x="1922942" y="48880"/>
                  <a:pt x="1933575" y="57150"/>
                </a:cubicBezTo>
                <a:cubicBezTo>
                  <a:pt x="1951647" y="71206"/>
                  <a:pt x="1990725" y="95250"/>
                  <a:pt x="1990725" y="95250"/>
                </a:cubicBezTo>
                <a:cubicBezTo>
                  <a:pt x="2035620" y="162593"/>
                  <a:pt x="1979277" y="79223"/>
                  <a:pt x="2038350" y="161925"/>
                </a:cubicBezTo>
                <a:cubicBezTo>
                  <a:pt x="2045004" y="171240"/>
                  <a:pt x="2050071" y="181706"/>
                  <a:pt x="2057400" y="190500"/>
                </a:cubicBezTo>
                <a:cubicBezTo>
                  <a:pt x="2066024" y="200848"/>
                  <a:pt x="2076450" y="209550"/>
                  <a:pt x="2085975" y="219075"/>
                </a:cubicBezTo>
                <a:cubicBezTo>
                  <a:pt x="2112373" y="298269"/>
                  <a:pt x="2068727" y="185402"/>
                  <a:pt x="2133600" y="276225"/>
                </a:cubicBezTo>
                <a:cubicBezTo>
                  <a:pt x="2141209" y="286877"/>
                  <a:pt x="2136630" y="302959"/>
                  <a:pt x="2143125" y="314325"/>
                </a:cubicBezTo>
                <a:cubicBezTo>
                  <a:pt x="2149808" y="326021"/>
                  <a:pt x="2162934" y="332673"/>
                  <a:pt x="2171700" y="342900"/>
                </a:cubicBezTo>
                <a:cubicBezTo>
                  <a:pt x="2182031" y="354953"/>
                  <a:pt x="2191861" y="367538"/>
                  <a:pt x="2200275" y="381000"/>
                </a:cubicBezTo>
                <a:cubicBezTo>
                  <a:pt x="2207800" y="393041"/>
                  <a:pt x="2212280" y="406772"/>
                  <a:pt x="2219325" y="419100"/>
                </a:cubicBezTo>
                <a:cubicBezTo>
                  <a:pt x="2250743" y="474082"/>
                  <a:pt x="2224519" y="421696"/>
                  <a:pt x="2266950" y="476250"/>
                </a:cubicBezTo>
                <a:cubicBezTo>
                  <a:pt x="2281006" y="494322"/>
                  <a:pt x="2292350" y="514350"/>
                  <a:pt x="2305050" y="533400"/>
                </a:cubicBezTo>
                <a:lnTo>
                  <a:pt x="2324100" y="561975"/>
                </a:lnTo>
                <a:cubicBezTo>
                  <a:pt x="2332906" y="575184"/>
                  <a:pt x="2343571" y="587070"/>
                  <a:pt x="2352675" y="600075"/>
                </a:cubicBezTo>
                <a:cubicBezTo>
                  <a:pt x="2365805" y="618832"/>
                  <a:pt x="2377038" y="638909"/>
                  <a:pt x="2390775" y="657225"/>
                </a:cubicBezTo>
                <a:cubicBezTo>
                  <a:pt x="2400300" y="669925"/>
                  <a:pt x="2410246" y="682320"/>
                  <a:pt x="2419350" y="695325"/>
                </a:cubicBezTo>
                <a:cubicBezTo>
                  <a:pt x="2439044" y="723460"/>
                  <a:pt x="2457450" y="752475"/>
                  <a:pt x="2476500" y="781050"/>
                </a:cubicBezTo>
                <a:cubicBezTo>
                  <a:pt x="2482850" y="790575"/>
                  <a:pt x="2495550" y="793750"/>
                  <a:pt x="2505075" y="800100"/>
                </a:cubicBezTo>
                <a:cubicBezTo>
                  <a:pt x="2514621" y="828739"/>
                  <a:pt x="2513134" y="832631"/>
                  <a:pt x="2533650" y="857250"/>
                </a:cubicBezTo>
                <a:cubicBezTo>
                  <a:pt x="2542274" y="867598"/>
                  <a:pt x="2553955" y="875192"/>
                  <a:pt x="2562225" y="885825"/>
                </a:cubicBezTo>
                <a:cubicBezTo>
                  <a:pt x="2576281" y="903897"/>
                  <a:pt x="2586588" y="924659"/>
                  <a:pt x="2600325" y="942975"/>
                </a:cubicBezTo>
                <a:cubicBezTo>
                  <a:pt x="2609850" y="955675"/>
                  <a:pt x="2619796" y="968070"/>
                  <a:pt x="2628900" y="981075"/>
                </a:cubicBezTo>
                <a:lnTo>
                  <a:pt x="2686050" y="1066800"/>
                </a:lnTo>
                <a:cubicBezTo>
                  <a:pt x="2693522" y="1078008"/>
                  <a:pt x="2706795" y="1084414"/>
                  <a:pt x="2714625" y="1095375"/>
                </a:cubicBezTo>
                <a:cubicBezTo>
                  <a:pt x="2744679" y="1137451"/>
                  <a:pt x="2718910" y="1131093"/>
                  <a:pt x="2762250" y="1162050"/>
                </a:cubicBezTo>
                <a:cubicBezTo>
                  <a:pt x="2773804" y="1170303"/>
                  <a:pt x="2788022" y="1174055"/>
                  <a:pt x="2800350" y="1181100"/>
                </a:cubicBezTo>
                <a:cubicBezTo>
                  <a:pt x="2810289" y="1186780"/>
                  <a:pt x="2819400" y="1193800"/>
                  <a:pt x="2828925" y="1200150"/>
                </a:cubicBezTo>
                <a:cubicBezTo>
                  <a:pt x="2883520" y="1282042"/>
                  <a:pt x="2810825" y="1185670"/>
                  <a:pt x="2876550" y="1238250"/>
                </a:cubicBezTo>
                <a:cubicBezTo>
                  <a:pt x="2938098" y="1287489"/>
                  <a:pt x="2852351" y="1252409"/>
                  <a:pt x="2924175" y="1276350"/>
                </a:cubicBezTo>
                <a:cubicBezTo>
                  <a:pt x="2978150" y="1357312"/>
                  <a:pt x="2889250" y="1231900"/>
                  <a:pt x="3000375" y="1343025"/>
                </a:cubicBezTo>
                <a:cubicBezTo>
                  <a:pt x="3009900" y="1352550"/>
                  <a:pt x="3018602" y="1362976"/>
                  <a:pt x="3028950" y="1371600"/>
                </a:cubicBezTo>
                <a:cubicBezTo>
                  <a:pt x="3054266" y="1392697"/>
                  <a:pt x="3065982" y="1392761"/>
                  <a:pt x="3095625" y="1409700"/>
                </a:cubicBezTo>
                <a:cubicBezTo>
                  <a:pt x="3105564" y="1415380"/>
                  <a:pt x="3113739" y="1424101"/>
                  <a:pt x="3124200" y="1428750"/>
                </a:cubicBezTo>
                <a:cubicBezTo>
                  <a:pt x="3142550" y="1436905"/>
                  <a:pt x="3181350" y="1447800"/>
                  <a:pt x="3181350" y="1447800"/>
                </a:cubicBezTo>
                <a:lnTo>
                  <a:pt x="3267075" y="1504950"/>
                </a:lnTo>
                <a:cubicBezTo>
                  <a:pt x="3332744" y="1548730"/>
                  <a:pt x="3273866" y="1492691"/>
                  <a:pt x="3305175" y="1524000"/>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43" name="رابط مستقيم 42"/>
          <p:cNvCxnSpPr>
            <a:stCxn id="41" idx="18"/>
          </p:cNvCxnSpPr>
          <p:nvPr/>
        </p:nvCxnSpPr>
        <p:spPr>
          <a:xfrm flipH="1">
            <a:off x="2285984" y="2438401"/>
            <a:ext cx="19066" cy="4133871"/>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رابط مستقيم 49"/>
          <p:cNvCxnSpPr>
            <a:stCxn id="41" idx="47"/>
          </p:cNvCxnSpPr>
          <p:nvPr/>
        </p:nvCxnSpPr>
        <p:spPr>
          <a:xfrm>
            <a:off x="3238500" y="1200150"/>
            <a:ext cx="47616" cy="5372122"/>
          </a:xfrm>
          <a:prstGeom prst="line">
            <a:avLst/>
          </a:prstGeom>
        </p:spPr>
        <p:style>
          <a:lnRef idx="1">
            <a:schemeClr val="accent2"/>
          </a:lnRef>
          <a:fillRef idx="0">
            <a:schemeClr val="accent2"/>
          </a:fillRef>
          <a:effectRef idx="0">
            <a:schemeClr val="accent2"/>
          </a:effectRef>
          <a:fontRef idx="minor">
            <a:schemeClr val="tx1"/>
          </a:fontRef>
        </p:style>
      </p:cxnSp>
      <p:sp>
        <p:nvSpPr>
          <p:cNvPr id="51" name="شكل حر 50"/>
          <p:cNvSpPr/>
          <p:nvPr/>
        </p:nvSpPr>
        <p:spPr>
          <a:xfrm>
            <a:off x="1438275" y="654367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2" name="شكل حر 51"/>
          <p:cNvSpPr/>
          <p:nvPr/>
        </p:nvSpPr>
        <p:spPr>
          <a:xfrm>
            <a:off x="1428750" y="655320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6" name="شكل حر 55"/>
          <p:cNvSpPr/>
          <p:nvPr/>
        </p:nvSpPr>
        <p:spPr>
          <a:xfrm flipV="1">
            <a:off x="1447800" y="6215082"/>
            <a:ext cx="195242" cy="347643"/>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0" name="شكل حر 59"/>
          <p:cNvSpPr/>
          <p:nvPr/>
        </p:nvSpPr>
        <p:spPr>
          <a:xfrm>
            <a:off x="1447800" y="5208637"/>
            <a:ext cx="2143125" cy="1544588"/>
          </a:xfrm>
          <a:custGeom>
            <a:avLst/>
            <a:gdLst>
              <a:gd name="connsiteX0" fmla="*/ 0 w 2143125"/>
              <a:gd name="connsiteY0" fmla="*/ 1354088 h 1544588"/>
              <a:gd name="connsiteX1" fmla="*/ 9525 w 2143125"/>
              <a:gd name="connsiteY1" fmla="*/ 1325513 h 1544588"/>
              <a:gd name="connsiteX2" fmla="*/ 28575 w 2143125"/>
              <a:gd name="connsiteY2" fmla="*/ 1296938 h 1544588"/>
              <a:gd name="connsiteX3" fmla="*/ 47625 w 2143125"/>
              <a:gd name="connsiteY3" fmla="*/ 1220738 h 1544588"/>
              <a:gd name="connsiteX4" fmla="*/ 66675 w 2143125"/>
              <a:gd name="connsiteY4" fmla="*/ 1192163 h 1544588"/>
              <a:gd name="connsiteX5" fmla="*/ 85725 w 2143125"/>
              <a:gd name="connsiteY5" fmla="*/ 1135013 h 1544588"/>
              <a:gd name="connsiteX6" fmla="*/ 104775 w 2143125"/>
              <a:gd name="connsiteY6" fmla="*/ 1106438 h 1544588"/>
              <a:gd name="connsiteX7" fmla="*/ 114300 w 2143125"/>
              <a:gd name="connsiteY7" fmla="*/ 1077863 h 1544588"/>
              <a:gd name="connsiteX8" fmla="*/ 133350 w 2143125"/>
              <a:gd name="connsiteY8" fmla="*/ 1049288 h 1544588"/>
              <a:gd name="connsiteX9" fmla="*/ 152400 w 2143125"/>
              <a:gd name="connsiteY9" fmla="*/ 1011188 h 1544588"/>
              <a:gd name="connsiteX10" fmla="*/ 190500 w 2143125"/>
              <a:gd name="connsiteY10" fmla="*/ 954038 h 1544588"/>
              <a:gd name="connsiteX11" fmla="*/ 209550 w 2143125"/>
              <a:gd name="connsiteY11" fmla="*/ 925463 h 1544588"/>
              <a:gd name="connsiteX12" fmla="*/ 219075 w 2143125"/>
              <a:gd name="connsiteY12" fmla="*/ 896888 h 1544588"/>
              <a:gd name="connsiteX13" fmla="*/ 238125 w 2143125"/>
              <a:gd name="connsiteY13" fmla="*/ 858788 h 1544588"/>
              <a:gd name="connsiteX14" fmla="*/ 257175 w 2143125"/>
              <a:gd name="connsiteY14" fmla="*/ 801638 h 1544588"/>
              <a:gd name="connsiteX15" fmla="*/ 295275 w 2143125"/>
              <a:gd name="connsiteY15" fmla="*/ 734963 h 1544588"/>
              <a:gd name="connsiteX16" fmla="*/ 304800 w 2143125"/>
              <a:gd name="connsiteY16" fmla="*/ 696863 h 1544588"/>
              <a:gd name="connsiteX17" fmla="*/ 333375 w 2143125"/>
              <a:gd name="connsiteY17" fmla="*/ 611138 h 1544588"/>
              <a:gd name="connsiteX18" fmla="*/ 352425 w 2143125"/>
              <a:gd name="connsiteY18" fmla="*/ 582563 h 1544588"/>
              <a:gd name="connsiteX19" fmla="*/ 390525 w 2143125"/>
              <a:gd name="connsiteY19" fmla="*/ 487313 h 1544588"/>
              <a:gd name="connsiteX20" fmla="*/ 457200 w 2143125"/>
              <a:gd name="connsiteY20" fmla="*/ 401588 h 1544588"/>
              <a:gd name="connsiteX21" fmla="*/ 495300 w 2143125"/>
              <a:gd name="connsiteY21" fmla="*/ 344438 h 1544588"/>
              <a:gd name="connsiteX22" fmla="*/ 514350 w 2143125"/>
              <a:gd name="connsiteY22" fmla="*/ 315863 h 1544588"/>
              <a:gd name="connsiteX23" fmla="*/ 523875 w 2143125"/>
              <a:gd name="connsiteY23" fmla="*/ 287288 h 1544588"/>
              <a:gd name="connsiteX24" fmla="*/ 561975 w 2143125"/>
              <a:gd name="connsiteY24" fmla="*/ 230138 h 1544588"/>
              <a:gd name="connsiteX25" fmla="*/ 581025 w 2143125"/>
              <a:gd name="connsiteY25" fmla="*/ 201563 h 1544588"/>
              <a:gd name="connsiteX26" fmla="*/ 600075 w 2143125"/>
              <a:gd name="connsiteY26" fmla="*/ 172988 h 1544588"/>
              <a:gd name="connsiteX27" fmla="*/ 628650 w 2143125"/>
              <a:gd name="connsiteY27" fmla="*/ 144413 h 1544588"/>
              <a:gd name="connsiteX28" fmla="*/ 666750 w 2143125"/>
              <a:gd name="connsiteY28" fmla="*/ 87263 h 1544588"/>
              <a:gd name="connsiteX29" fmla="*/ 685800 w 2143125"/>
              <a:gd name="connsiteY29" fmla="*/ 58688 h 1544588"/>
              <a:gd name="connsiteX30" fmla="*/ 714375 w 2143125"/>
              <a:gd name="connsiteY30" fmla="*/ 39638 h 1544588"/>
              <a:gd name="connsiteX31" fmla="*/ 771525 w 2143125"/>
              <a:gd name="connsiteY31" fmla="*/ 1538 h 1544588"/>
              <a:gd name="connsiteX32" fmla="*/ 857250 w 2143125"/>
              <a:gd name="connsiteY32" fmla="*/ 11063 h 1544588"/>
              <a:gd name="connsiteX33" fmla="*/ 923925 w 2143125"/>
              <a:gd name="connsiteY33" fmla="*/ 87263 h 1544588"/>
              <a:gd name="connsiteX34" fmla="*/ 981075 w 2143125"/>
              <a:gd name="connsiteY34" fmla="*/ 172988 h 1544588"/>
              <a:gd name="connsiteX35" fmla="*/ 1009650 w 2143125"/>
              <a:gd name="connsiteY35" fmla="*/ 201563 h 1544588"/>
              <a:gd name="connsiteX36" fmla="*/ 1047750 w 2143125"/>
              <a:gd name="connsiteY36" fmla="*/ 258713 h 1544588"/>
              <a:gd name="connsiteX37" fmla="*/ 1066800 w 2143125"/>
              <a:gd name="connsiteY37" fmla="*/ 287288 h 1544588"/>
              <a:gd name="connsiteX38" fmla="*/ 1095375 w 2143125"/>
              <a:gd name="connsiteY38" fmla="*/ 306338 h 1544588"/>
              <a:gd name="connsiteX39" fmla="*/ 1114425 w 2143125"/>
              <a:gd name="connsiteY39" fmla="*/ 344438 h 1544588"/>
              <a:gd name="connsiteX40" fmla="*/ 1123950 w 2143125"/>
              <a:gd name="connsiteY40" fmla="*/ 373013 h 1544588"/>
              <a:gd name="connsiteX41" fmla="*/ 1162050 w 2143125"/>
              <a:gd name="connsiteY41" fmla="*/ 401588 h 1544588"/>
              <a:gd name="connsiteX42" fmla="*/ 1190625 w 2143125"/>
              <a:gd name="connsiteY42" fmla="*/ 487313 h 1544588"/>
              <a:gd name="connsiteX43" fmla="*/ 1228725 w 2143125"/>
              <a:gd name="connsiteY43" fmla="*/ 544463 h 1544588"/>
              <a:gd name="connsiteX44" fmla="*/ 1266825 w 2143125"/>
              <a:gd name="connsiteY44" fmla="*/ 611138 h 1544588"/>
              <a:gd name="connsiteX45" fmla="*/ 1276350 w 2143125"/>
              <a:gd name="connsiteY45" fmla="*/ 649238 h 1544588"/>
              <a:gd name="connsiteX46" fmla="*/ 1295400 w 2143125"/>
              <a:gd name="connsiteY46" fmla="*/ 677813 h 1544588"/>
              <a:gd name="connsiteX47" fmla="*/ 1304925 w 2143125"/>
              <a:gd name="connsiteY47" fmla="*/ 706388 h 1544588"/>
              <a:gd name="connsiteX48" fmla="*/ 1323975 w 2143125"/>
              <a:gd name="connsiteY48" fmla="*/ 734963 h 1544588"/>
              <a:gd name="connsiteX49" fmla="*/ 1371600 w 2143125"/>
              <a:gd name="connsiteY49" fmla="*/ 820688 h 1544588"/>
              <a:gd name="connsiteX50" fmla="*/ 1400175 w 2143125"/>
              <a:gd name="connsiteY50" fmla="*/ 877838 h 1544588"/>
              <a:gd name="connsiteX51" fmla="*/ 1419225 w 2143125"/>
              <a:gd name="connsiteY51" fmla="*/ 934988 h 1544588"/>
              <a:gd name="connsiteX52" fmla="*/ 1485900 w 2143125"/>
              <a:gd name="connsiteY52" fmla="*/ 1020713 h 1544588"/>
              <a:gd name="connsiteX53" fmla="*/ 1552575 w 2143125"/>
              <a:gd name="connsiteY53" fmla="*/ 1106438 h 1544588"/>
              <a:gd name="connsiteX54" fmla="*/ 1609725 w 2143125"/>
              <a:gd name="connsiteY54" fmla="*/ 1192163 h 1544588"/>
              <a:gd name="connsiteX55" fmla="*/ 1628775 w 2143125"/>
              <a:gd name="connsiteY55" fmla="*/ 1220738 h 1544588"/>
              <a:gd name="connsiteX56" fmla="*/ 1657350 w 2143125"/>
              <a:gd name="connsiteY56" fmla="*/ 1249313 h 1544588"/>
              <a:gd name="connsiteX57" fmla="*/ 1714500 w 2143125"/>
              <a:gd name="connsiteY57" fmla="*/ 1287413 h 1544588"/>
              <a:gd name="connsiteX58" fmla="*/ 1743075 w 2143125"/>
              <a:gd name="connsiteY58" fmla="*/ 1306463 h 1544588"/>
              <a:gd name="connsiteX59" fmla="*/ 1781175 w 2143125"/>
              <a:gd name="connsiteY59" fmla="*/ 1325513 h 1544588"/>
              <a:gd name="connsiteX60" fmla="*/ 1838325 w 2143125"/>
              <a:gd name="connsiteY60" fmla="*/ 1354088 h 1544588"/>
              <a:gd name="connsiteX61" fmla="*/ 2095500 w 2143125"/>
              <a:gd name="connsiteY61" fmla="*/ 1525538 h 1544588"/>
              <a:gd name="connsiteX62" fmla="*/ 2124075 w 2143125"/>
              <a:gd name="connsiteY62" fmla="*/ 1535063 h 1544588"/>
              <a:gd name="connsiteX63" fmla="*/ 2143125 w 2143125"/>
              <a:gd name="connsiteY63" fmla="*/ 1544588 h 1544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143125" h="1544588">
                <a:moveTo>
                  <a:pt x="0" y="1354088"/>
                </a:moveTo>
                <a:cubicBezTo>
                  <a:pt x="3175" y="1344563"/>
                  <a:pt x="5035" y="1334493"/>
                  <a:pt x="9525" y="1325513"/>
                </a:cubicBezTo>
                <a:cubicBezTo>
                  <a:pt x="14645" y="1315274"/>
                  <a:pt x="24663" y="1307696"/>
                  <a:pt x="28575" y="1296938"/>
                </a:cubicBezTo>
                <a:cubicBezTo>
                  <a:pt x="37522" y="1272333"/>
                  <a:pt x="41275" y="1246138"/>
                  <a:pt x="47625" y="1220738"/>
                </a:cubicBezTo>
                <a:cubicBezTo>
                  <a:pt x="50401" y="1209632"/>
                  <a:pt x="62026" y="1202624"/>
                  <a:pt x="66675" y="1192163"/>
                </a:cubicBezTo>
                <a:cubicBezTo>
                  <a:pt x="74830" y="1173813"/>
                  <a:pt x="79375" y="1154063"/>
                  <a:pt x="85725" y="1135013"/>
                </a:cubicBezTo>
                <a:cubicBezTo>
                  <a:pt x="89345" y="1124153"/>
                  <a:pt x="99655" y="1116677"/>
                  <a:pt x="104775" y="1106438"/>
                </a:cubicBezTo>
                <a:cubicBezTo>
                  <a:pt x="109265" y="1097458"/>
                  <a:pt x="109810" y="1086843"/>
                  <a:pt x="114300" y="1077863"/>
                </a:cubicBezTo>
                <a:cubicBezTo>
                  <a:pt x="119420" y="1067624"/>
                  <a:pt x="127670" y="1059227"/>
                  <a:pt x="133350" y="1049288"/>
                </a:cubicBezTo>
                <a:cubicBezTo>
                  <a:pt x="140395" y="1036960"/>
                  <a:pt x="145095" y="1023364"/>
                  <a:pt x="152400" y="1011188"/>
                </a:cubicBezTo>
                <a:cubicBezTo>
                  <a:pt x="164180" y="991555"/>
                  <a:pt x="177800" y="973088"/>
                  <a:pt x="190500" y="954038"/>
                </a:cubicBezTo>
                <a:lnTo>
                  <a:pt x="209550" y="925463"/>
                </a:lnTo>
                <a:cubicBezTo>
                  <a:pt x="215119" y="917109"/>
                  <a:pt x="215120" y="906116"/>
                  <a:pt x="219075" y="896888"/>
                </a:cubicBezTo>
                <a:cubicBezTo>
                  <a:pt x="224668" y="883837"/>
                  <a:pt x="232852" y="871971"/>
                  <a:pt x="238125" y="858788"/>
                </a:cubicBezTo>
                <a:cubicBezTo>
                  <a:pt x="245583" y="840144"/>
                  <a:pt x="250825" y="820688"/>
                  <a:pt x="257175" y="801638"/>
                </a:cubicBezTo>
                <a:cubicBezTo>
                  <a:pt x="265232" y="777468"/>
                  <a:pt x="281340" y="755866"/>
                  <a:pt x="295275" y="734963"/>
                </a:cubicBezTo>
                <a:cubicBezTo>
                  <a:pt x="298450" y="722263"/>
                  <a:pt x="301038" y="709402"/>
                  <a:pt x="304800" y="696863"/>
                </a:cubicBezTo>
                <a:lnTo>
                  <a:pt x="333375" y="611138"/>
                </a:lnTo>
                <a:cubicBezTo>
                  <a:pt x="336995" y="600278"/>
                  <a:pt x="347776" y="593024"/>
                  <a:pt x="352425" y="582563"/>
                </a:cubicBezTo>
                <a:cubicBezTo>
                  <a:pt x="383579" y="512466"/>
                  <a:pt x="357111" y="543003"/>
                  <a:pt x="390525" y="487313"/>
                </a:cubicBezTo>
                <a:cubicBezTo>
                  <a:pt x="473223" y="349483"/>
                  <a:pt x="390593" y="487226"/>
                  <a:pt x="457200" y="401588"/>
                </a:cubicBezTo>
                <a:cubicBezTo>
                  <a:pt x="471256" y="383516"/>
                  <a:pt x="482600" y="363488"/>
                  <a:pt x="495300" y="344438"/>
                </a:cubicBezTo>
                <a:cubicBezTo>
                  <a:pt x="501650" y="334913"/>
                  <a:pt x="510730" y="326723"/>
                  <a:pt x="514350" y="315863"/>
                </a:cubicBezTo>
                <a:cubicBezTo>
                  <a:pt x="517525" y="306338"/>
                  <a:pt x="518999" y="296065"/>
                  <a:pt x="523875" y="287288"/>
                </a:cubicBezTo>
                <a:cubicBezTo>
                  <a:pt x="534994" y="267274"/>
                  <a:pt x="549275" y="249188"/>
                  <a:pt x="561975" y="230138"/>
                </a:cubicBezTo>
                <a:lnTo>
                  <a:pt x="581025" y="201563"/>
                </a:lnTo>
                <a:cubicBezTo>
                  <a:pt x="587375" y="192038"/>
                  <a:pt x="591980" y="181083"/>
                  <a:pt x="600075" y="172988"/>
                </a:cubicBezTo>
                <a:cubicBezTo>
                  <a:pt x="609600" y="163463"/>
                  <a:pt x="620380" y="155046"/>
                  <a:pt x="628650" y="144413"/>
                </a:cubicBezTo>
                <a:cubicBezTo>
                  <a:pt x="642706" y="126341"/>
                  <a:pt x="654050" y="106313"/>
                  <a:pt x="666750" y="87263"/>
                </a:cubicBezTo>
                <a:lnTo>
                  <a:pt x="685800" y="58688"/>
                </a:lnTo>
                <a:cubicBezTo>
                  <a:pt x="692150" y="49163"/>
                  <a:pt x="705581" y="46967"/>
                  <a:pt x="714375" y="39638"/>
                </a:cubicBezTo>
                <a:cubicBezTo>
                  <a:pt x="761941" y="0"/>
                  <a:pt x="721307" y="18277"/>
                  <a:pt x="771525" y="1538"/>
                </a:cubicBezTo>
                <a:cubicBezTo>
                  <a:pt x="800100" y="4713"/>
                  <a:pt x="829358" y="4090"/>
                  <a:pt x="857250" y="11063"/>
                </a:cubicBezTo>
                <a:cubicBezTo>
                  <a:pt x="889000" y="19001"/>
                  <a:pt x="911225" y="68213"/>
                  <a:pt x="923925" y="87263"/>
                </a:cubicBezTo>
                <a:lnTo>
                  <a:pt x="981075" y="172988"/>
                </a:lnTo>
                <a:cubicBezTo>
                  <a:pt x="988547" y="184196"/>
                  <a:pt x="1001380" y="190930"/>
                  <a:pt x="1009650" y="201563"/>
                </a:cubicBezTo>
                <a:cubicBezTo>
                  <a:pt x="1023706" y="219635"/>
                  <a:pt x="1035050" y="239663"/>
                  <a:pt x="1047750" y="258713"/>
                </a:cubicBezTo>
                <a:lnTo>
                  <a:pt x="1066800" y="287288"/>
                </a:lnTo>
                <a:cubicBezTo>
                  <a:pt x="1073150" y="296813"/>
                  <a:pt x="1085850" y="299988"/>
                  <a:pt x="1095375" y="306338"/>
                </a:cubicBezTo>
                <a:cubicBezTo>
                  <a:pt x="1101725" y="319038"/>
                  <a:pt x="1108832" y="331387"/>
                  <a:pt x="1114425" y="344438"/>
                </a:cubicBezTo>
                <a:cubicBezTo>
                  <a:pt x="1118380" y="353666"/>
                  <a:pt x="1117522" y="365300"/>
                  <a:pt x="1123950" y="373013"/>
                </a:cubicBezTo>
                <a:cubicBezTo>
                  <a:pt x="1134113" y="385209"/>
                  <a:pt x="1149350" y="392063"/>
                  <a:pt x="1162050" y="401588"/>
                </a:cubicBezTo>
                <a:lnTo>
                  <a:pt x="1190625" y="487313"/>
                </a:lnTo>
                <a:cubicBezTo>
                  <a:pt x="1197865" y="509033"/>
                  <a:pt x="1216025" y="525413"/>
                  <a:pt x="1228725" y="544463"/>
                </a:cubicBezTo>
                <a:cubicBezTo>
                  <a:pt x="1244516" y="568150"/>
                  <a:pt x="1256467" y="583516"/>
                  <a:pt x="1266825" y="611138"/>
                </a:cubicBezTo>
                <a:cubicBezTo>
                  <a:pt x="1271422" y="623395"/>
                  <a:pt x="1271193" y="637206"/>
                  <a:pt x="1276350" y="649238"/>
                </a:cubicBezTo>
                <a:cubicBezTo>
                  <a:pt x="1280859" y="659760"/>
                  <a:pt x="1290280" y="667574"/>
                  <a:pt x="1295400" y="677813"/>
                </a:cubicBezTo>
                <a:cubicBezTo>
                  <a:pt x="1299890" y="686793"/>
                  <a:pt x="1300435" y="697408"/>
                  <a:pt x="1304925" y="706388"/>
                </a:cubicBezTo>
                <a:cubicBezTo>
                  <a:pt x="1310045" y="716627"/>
                  <a:pt x="1319326" y="724502"/>
                  <a:pt x="1323975" y="734963"/>
                </a:cubicBezTo>
                <a:cubicBezTo>
                  <a:pt x="1361271" y="818878"/>
                  <a:pt x="1319444" y="768532"/>
                  <a:pt x="1371600" y="820688"/>
                </a:cubicBezTo>
                <a:cubicBezTo>
                  <a:pt x="1406338" y="924901"/>
                  <a:pt x="1350936" y="767051"/>
                  <a:pt x="1400175" y="877838"/>
                </a:cubicBezTo>
                <a:cubicBezTo>
                  <a:pt x="1408330" y="896188"/>
                  <a:pt x="1408086" y="918280"/>
                  <a:pt x="1419225" y="934988"/>
                </a:cubicBezTo>
                <a:cubicBezTo>
                  <a:pt x="1464797" y="1003346"/>
                  <a:pt x="1441136" y="975949"/>
                  <a:pt x="1485900" y="1020713"/>
                </a:cubicBezTo>
                <a:cubicBezTo>
                  <a:pt x="1511926" y="1098791"/>
                  <a:pt x="1466909" y="977939"/>
                  <a:pt x="1552575" y="1106438"/>
                </a:cubicBezTo>
                <a:lnTo>
                  <a:pt x="1609725" y="1192163"/>
                </a:lnTo>
                <a:cubicBezTo>
                  <a:pt x="1616075" y="1201688"/>
                  <a:pt x="1620680" y="1212643"/>
                  <a:pt x="1628775" y="1220738"/>
                </a:cubicBezTo>
                <a:cubicBezTo>
                  <a:pt x="1638300" y="1230263"/>
                  <a:pt x="1646717" y="1241043"/>
                  <a:pt x="1657350" y="1249313"/>
                </a:cubicBezTo>
                <a:cubicBezTo>
                  <a:pt x="1675422" y="1263369"/>
                  <a:pt x="1695450" y="1274713"/>
                  <a:pt x="1714500" y="1287413"/>
                </a:cubicBezTo>
                <a:lnTo>
                  <a:pt x="1743075" y="1306463"/>
                </a:lnTo>
                <a:cubicBezTo>
                  <a:pt x="1754889" y="1314339"/>
                  <a:pt x="1768847" y="1318468"/>
                  <a:pt x="1781175" y="1325513"/>
                </a:cubicBezTo>
                <a:cubicBezTo>
                  <a:pt x="1832876" y="1355056"/>
                  <a:pt x="1785934" y="1336624"/>
                  <a:pt x="1838325" y="1354088"/>
                </a:cubicBezTo>
                <a:lnTo>
                  <a:pt x="2095500" y="1525538"/>
                </a:lnTo>
                <a:cubicBezTo>
                  <a:pt x="2103854" y="1531107"/>
                  <a:pt x="2114753" y="1531334"/>
                  <a:pt x="2124075" y="1535063"/>
                </a:cubicBezTo>
                <a:cubicBezTo>
                  <a:pt x="2130667" y="1537700"/>
                  <a:pt x="2136775" y="1541413"/>
                  <a:pt x="2143125" y="1544588"/>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1142976" y="500042"/>
            <a:ext cx="340158" cy="369332"/>
          </a:xfrm>
          <a:prstGeom prst="rect">
            <a:avLst/>
          </a:prstGeom>
          <a:noFill/>
        </p:spPr>
        <p:txBody>
          <a:bodyPr wrap="none" rtlCol="1">
            <a:spAutoFit/>
          </a:bodyPr>
          <a:lstStyle/>
          <a:p>
            <a:r>
              <a:rPr lang="en-US" dirty="0" smtClean="0"/>
              <a:t>Q</a:t>
            </a:r>
            <a:endParaRPr lang="ar-SA" dirty="0"/>
          </a:p>
        </p:txBody>
      </p:sp>
      <p:sp>
        <p:nvSpPr>
          <p:cNvPr id="21" name="شكل حر 20"/>
          <p:cNvSpPr/>
          <p:nvPr/>
        </p:nvSpPr>
        <p:spPr>
          <a:xfrm>
            <a:off x="1476375" y="652462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8" name="شكل حر 27"/>
          <p:cNvSpPr/>
          <p:nvPr/>
        </p:nvSpPr>
        <p:spPr>
          <a:xfrm flipV="1">
            <a:off x="1466850" y="6215082"/>
            <a:ext cx="461944" cy="328593"/>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9" name="شكل حر 28"/>
          <p:cNvSpPr/>
          <p:nvPr/>
        </p:nvSpPr>
        <p:spPr>
          <a:xfrm>
            <a:off x="1447800" y="6581775"/>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3" name="شكل حر 32"/>
          <p:cNvSpPr/>
          <p:nvPr/>
        </p:nvSpPr>
        <p:spPr>
          <a:xfrm>
            <a:off x="1457325" y="5783168"/>
            <a:ext cx="1285875" cy="789082"/>
          </a:xfrm>
          <a:custGeom>
            <a:avLst/>
            <a:gdLst>
              <a:gd name="connsiteX0" fmla="*/ 0 w 1285875"/>
              <a:gd name="connsiteY0" fmla="*/ 789082 h 789082"/>
              <a:gd name="connsiteX1" fmla="*/ 28575 w 1285875"/>
              <a:gd name="connsiteY1" fmla="*/ 779557 h 789082"/>
              <a:gd name="connsiteX2" fmla="*/ 57150 w 1285875"/>
              <a:gd name="connsiteY2" fmla="*/ 760507 h 789082"/>
              <a:gd name="connsiteX3" fmla="*/ 114300 w 1285875"/>
              <a:gd name="connsiteY3" fmla="*/ 741457 h 789082"/>
              <a:gd name="connsiteX4" fmla="*/ 142875 w 1285875"/>
              <a:gd name="connsiteY4" fmla="*/ 731932 h 789082"/>
              <a:gd name="connsiteX5" fmla="*/ 171450 w 1285875"/>
              <a:gd name="connsiteY5" fmla="*/ 712882 h 789082"/>
              <a:gd name="connsiteX6" fmla="*/ 200025 w 1285875"/>
              <a:gd name="connsiteY6" fmla="*/ 703357 h 789082"/>
              <a:gd name="connsiteX7" fmla="*/ 257175 w 1285875"/>
              <a:gd name="connsiteY7" fmla="*/ 665257 h 789082"/>
              <a:gd name="connsiteX8" fmla="*/ 285750 w 1285875"/>
              <a:gd name="connsiteY8" fmla="*/ 646207 h 789082"/>
              <a:gd name="connsiteX9" fmla="*/ 314325 w 1285875"/>
              <a:gd name="connsiteY9" fmla="*/ 627157 h 789082"/>
              <a:gd name="connsiteX10" fmla="*/ 342900 w 1285875"/>
              <a:gd name="connsiteY10" fmla="*/ 598582 h 789082"/>
              <a:gd name="connsiteX11" fmla="*/ 371475 w 1285875"/>
              <a:gd name="connsiteY11" fmla="*/ 589057 h 789082"/>
              <a:gd name="connsiteX12" fmla="*/ 390525 w 1285875"/>
              <a:gd name="connsiteY12" fmla="*/ 560482 h 789082"/>
              <a:gd name="connsiteX13" fmla="*/ 447675 w 1285875"/>
              <a:gd name="connsiteY13" fmla="*/ 541432 h 789082"/>
              <a:gd name="connsiteX14" fmla="*/ 504825 w 1285875"/>
              <a:gd name="connsiteY14" fmla="*/ 512857 h 789082"/>
              <a:gd name="connsiteX15" fmla="*/ 561975 w 1285875"/>
              <a:gd name="connsiteY15" fmla="*/ 465232 h 789082"/>
              <a:gd name="connsiteX16" fmla="*/ 590550 w 1285875"/>
              <a:gd name="connsiteY16" fmla="*/ 455707 h 789082"/>
              <a:gd name="connsiteX17" fmla="*/ 666750 w 1285875"/>
              <a:gd name="connsiteY17" fmla="*/ 389032 h 789082"/>
              <a:gd name="connsiteX18" fmla="*/ 695325 w 1285875"/>
              <a:gd name="connsiteY18" fmla="*/ 369982 h 789082"/>
              <a:gd name="connsiteX19" fmla="*/ 742950 w 1285875"/>
              <a:gd name="connsiteY19" fmla="*/ 331882 h 789082"/>
              <a:gd name="connsiteX20" fmla="*/ 790575 w 1285875"/>
              <a:gd name="connsiteY20" fmla="*/ 293782 h 789082"/>
              <a:gd name="connsiteX21" fmla="*/ 819150 w 1285875"/>
              <a:gd name="connsiteY21" fmla="*/ 274732 h 789082"/>
              <a:gd name="connsiteX22" fmla="*/ 838200 w 1285875"/>
              <a:gd name="connsiteY22" fmla="*/ 246157 h 789082"/>
              <a:gd name="connsiteX23" fmla="*/ 895350 w 1285875"/>
              <a:gd name="connsiteY23" fmla="*/ 208057 h 789082"/>
              <a:gd name="connsiteX24" fmla="*/ 923925 w 1285875"/>
              <a:gd name="connsiteY24" fmla="*/ 179482 h 789082"/>
              <a:gd name="connsiteX25" fmla="*/ 952500 w 1285875"/>
              <a:gd name="connsiteY25" fmla="*/ 160432 h 789082"/>
              <a:gd name="connsiteX26" fmla="*/ 1009650 w 1285875"/>
              <a:gd name="connsiteY26" fmla="*/ 122332 h 789082"/>
              <a:gd name="connsiteX27" fmla="*/ 1066800 w 1285875"/>
              <a:gd name="connsiteY27" fmla="*/ 84232 h 789082"/>
              <a:gd name="connsiteX28" fmla="*/ 1152525 w 1285875"/>
              <a:gd name="connsiteY28" fmla="*/ 36607 h 789082"/>
              <a:gd name="connsiteX29" fmla="*/ 1181100 w 1285875"/>
              <a:gd name="connsiteY29" fmla="*/ 17557 h 789082"/>
              <a:gd name="connsiteX30" fmla="*/ 1285875 w 1285875"/>
              <a:gd name="connsiteY30" fmla="*/ 8032 h 789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85875" h="789082">
                <a:moveTo>
                  <a:pt x="0" y="789082"/>
                </a:moveTo>
                <a:cubicBezTo>
                  <a:pt x="9525" y="785907"/>
                  <a:pt x="19595" y="784047"/>
                  <a:pt x="28575" y="779557"/>
                </a:cubicBezTo>
                <a:cubicBezTo>
                  <a:pt x="38814" y="774437"/>
                  <a:pt x="46689" y="765156"/>
                  <a:pt x="57150" y="760507"/>
                </a:cubicBezTo>
                <a:cubicBezTo>
                  <a:pt x="75500" y="752352"/>
                  <a:pt x="95250" y="747807"/>
                  <a:pt x="114300" y="741457"/>
                </a:cubicBezTo>
                <a:lnTo>
                  <a:pt x="142875" y="731932"/>
                </a:lnTo>
                <a:cubicBezTo>
                  <a:pt x="152400" y="725582"/>
                  <a:pt x="161211" y="718002"/>
                  <a:pt x="171450" y="712882"/>
                </a:cubicBezTo>
                <a:cubicBezTo>
                  <a:pt x="180430" y="708392"/>
                  <a:pt x="191248" y="708233"/>
                  <a:pt x="200025" y="703357"/>
                </a:cubicBezTo>
                <a:cubicBezTo>
                  <a:pt x="220039" y="692238"/>
                  <a:pt x="238125" y="677957"/>
                  <a:pt x="257175" y="665257"/>
                </a:cubicBezTo>
                <a:lnTo>
                  <a:pt x="285750" y="646207"/>
                </a:lnTo>
                <a:cubicBezTo>
                  <a:pt x="295275" y="639857"/>
                  <a:pt x="306230" y="635252"/>
                  <a:pt x="314325" y="627157"/>
                </a:cubicBezTo>
                <a:cubicBezTo>
                  <a:pt x="323850" y="617632"/>
                  <a:pt x="331692" y="606054"/>
                  <a:pt x="342900" y="598582"/>
                </a:cubicBezTo>
                <a:cubicBezTo>
                  <a:pt x="351254" y="593013"/>
                  <a:pt x="361950" y="592232"/>
                  <a:pt x="371475" y="589057"/>
                </a:cubicBezTo>
                <a:cubicBezTo>
                  <a:pt x="377825" y="579532"/>
                  <a:pt x="380817" y="566549"/>
                  <a:pt x="390525" y="560482"/>
                </a:cubicBezTo>
                <a:cubicBezTo>
                  <a:pt x="407553" y="549839"/>
                  <a:pt x="447675" y="541432"/>
                  <a:pt x="447675" y="541432"/>
                </a:cubicBezTo>
                <a:cubicBezTo>
                  <a:pt x="529567" y="486837"/>
                  <a:pt x="425955" y="552292"/>
                  <a:pt x="504825" y="512857"/>
                </a:cubicBezTo>
                <a:cubicBezTo>
                  <a:pt x="567151" y="481694"/>
                  <a:pt x="498778" y="507363"/>
                  <a:pt x="561975" y="465232"/>
                </a:cubicBezTo>
                <a:cubicBezTo>
                  <a:pt x="570329" y="459663"/>
                  <a:pt x="581025" y="458882"/>
                  <a:pt x="590550" y="455707"/>
                </a:cubicBezTo>
                <a:cubicBezTo>
                  <a:pt x="622300" y="408082"/>
                  <a:pt x="600075" y="433482"/>
                  <a:pt x="666750" y="389032"/>
                </a:cubicBezTo>
                <a:lnTo>
                  <a:pt x="695325" y="369982"/>
                </a:lnTo>
                <a:cubicBezTo>
                  <a:pt x="749920" y="288090"/>
                  <a:pt x="677225" y="384462"/>
                  <a:pt x="742950" y="331882"/>
                </a:cubicBezTo>
                <a:cubicBezTo>
                  <a:pt x="804498" y="282643"/>
                  <a:pt x="718751" y="317723"/>
                  <a:pt x="790575" y="293782"/>
                </a:cubicBezTo>
                <a:cubicBezTo>
                  <a:pt x="800100" y="287432"/>
                  <a:pt x="811055" y="282827"/>
                  <a:pt x="819150" y="274732"/>
                </a:cubicBezTo>
                <a:cubicBezTo>
                  <a:pt x="827245" y="266637"/>
                  <a:pt x="829585" y="253695"/>
                  <a:pt x="838200" y="246157"/>
                </a:cubicBezTo>
                <a:cubicBezTo>
                  <a:pt x="855430" y="231080"/>
                  <a:pt x="876300" y="220757"/>
                  <a:pt x="895350" y="208057"/>
                </a:cubicBezTo>
                <a:cubicBezTo>
                  <a:pt x="906558" y="200585"/>
                  <a:pt x="913577" y="188106"/>
                  <a:pt x="923925" y="179482"/>
                </a:cubicBezTo>
                <a:cubicBezTo>
                  <a:pt x="932719" y="172153"/>
                  <a:pt x="943706" y="167761"/>
                  <a:pt x="952500" y="160432"/>
                </a:cubicBezTo>
                <a:cubicBezTo>
                  <a:pt x="1000066" y="120794"/>
                  <a:pt x="959432" y="139071"/>
                  <a:pt x="1009650" y="122332"/>
                </a:cubicBezTo>
                <a:cubicBezTo>
                  <a:pt x="1073066" y="58916"/>
                  <a:pt x="1004769" y="118694"/>
                  <a:pt x="1066800" y="84232"/>
                </a:cubicBezTo>
                <a:cubicBezTo>
                  <a:pt x="1165056" y="29645"/>
                  <a:pt x="1087867" y="58160"/>
                  <a:pt x="1152525" y="36607"/>
                </a:cubicBezTo>
                <a:cubicBezTo>
                  <a:pt x="1162050" y="30257"/>
                  <a:pt x="1170861" y="22677"/>
                  <a:pt x="1181100" y="17557"/>
                </a:cubicBezTo>
                <a:cubicBezTo>
                  <a:pt x="1216214" y="0"/>
                  <a:pt x="1244051" y="8032"/>
                  <a:pt x="1285875" y="8032"/>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4" name="شكل حر 33"/>
          <p:cNvSpPr/>
          <p:nvPr/>
        </p:nvSpPr>
        <p:spPr>
          <a:xfrm>
            <a:off x="2752725" y="5800725"/>
            <a:ext cx="1314450" cy="689843"/>
          </a:xfrm>
          <a:custGeom>
            <a:avLst/>
            <a:gdLst>
              <a:gd name="connsiteX0" fmla="*/ 0 w 1314450"/>
              <a:gd name="connsiteY0" fmla="*/ 0 h 689843"/>
              <a:gd name="connsiteX1" fmla="*/ 9525 w 1314450"/>
              <a:gd name="connsiteY1" fmla="*/ 28575 h 689843"/>
              <a:gd name="connsiteX2" fmla="*/ 66675 w 1314450"/>
              <a:gd name="connsiteY2" fmla="*/ 57150 h 689843"/>
              <a:gd name="connsiteX3" fmla="*/ 95250 w 1314450"/>
              <a:gd name="connsiteY3" fmla="*/ 76200 h 689843"/>
              <a:gd name="connsiteX4" fmla="*/ 152400 w 1314450"/>
              <a:gd name="connsiteY4" fmla="*/ 95250 h 689843"/>
              <a:gd name="connsiteX5" fmla="*/ 161925 w 1314450"/>
              <a:gd name="connsiteY5" fmla="*/ 123825 h 689843"/>
              <a:gd name="connsiteX6" fmla="*/ 190500 w 1314450"/>
              <a:gd name="connsiteY6" fmla="*/ 133350 h 689843"/>
              <a:gd name="connsiteX7" fmla="*/ 247650 w 1314450"/>
              <a:gd name="connsiteY7" fmla="*/ 171450 h 689843"/>
              <a:gd name="connsiteX8" fmla="*/ 276225 w 1314450"/>
              <a:gd name="connsiteY8" fmla="*/ 190500 h 689843"/>
              <a:gd name="connsiteX9" fmla="*/ 304800 w 1314450"/>
              <a:gd name="connsiteY9" fmla="*/ 209550 h 689843"/>
              <a:gd name="connsiteX10" fmla="*/ 361950 w 1314450"/>
              <a:gd name="connsiteY10" fmla="*/ 228600 h 689843"/>
              <a:gd name="connsiteX11" fmla="*/ 419100 w 1314450"/>
              <a:gd name="connsiteY11" fmla="*/ 266700 h 689843"/>
              <a:gd name="connsiteX12" fmla="*/ 447675 w 1314450"/>
              <a:gd name="connsiteY12" fmla="*/ 285750 h 689843"/>
              <a:gd name="connsiteX13" fmla="*/ 495300 w 1314450"/>
              <a:gd name="connsiteY13" fmla="*/ 323850 h 689843"/>
              <a:gd name="connsiteX14" fmla="*/ 514350 w 1314450"/>
              <a:gd name="connsiteY14" fmla="*/ 352425 h 689843"/>
              <a:gd name="connsiteX15" fmla="*/ 571500 w 1314450"/>
              <a:gd name="connsiteY15" fmla="*/ 381000 h 689843"/>
              <a:gd name="connsiteX16" fmla="*/ 619125 w 1314450"/>
              <a:gd name="connsiteY16" fmla="*/ 419100 h 689843"/>
              <a:gd name="connsiteX17" fmla="*/ 647700 w 1314450"/>
              <a:gd name="connsiteY17" fmla="*/ 447675 h 689843"/>
              <a:gd name="connsiteX18" fmla="*/ 704850 w 1314450"/>
              <a:gd name="connsiteY18" fmla="*/ 485775 h 689843"/>
              <a:gd name="connsiteX19" fmla="*/ 771525 w 1314450"/>
              <a:gd name="connsiteY19" fmla="*/ 542925 h 689843"/>
              <a:gd name="connsiteX20" fmla="*/ 885825 w 1314450"/>
              <a:gd name="connsiteY20" fmla="*/ 600075 h 689843"/>
              <a:gd name="connsiteX21" fmla="*/ 914400 w 1314450"/>
              <a:gd name="connsiteY21" fmla="*/ 609600 h 689843"/>
              <a:gd name="connsiteX22" fmla="*/ 942975 w 1314450"/>
              <a:gd name="connsiteY22" fmla="*/ 628650 h 689843"/>
              <a:gd name="connsiteX23" fmla="*/ 1066800 w 1314450"/>
              <a:gd name="connsiteY23" fmla="*/ 657225 h 689843"/>
              <a:gd name="connsiteX24" fmla="*/ 1314450 w 1314450"/>
              <a:gd name="connsiteY24" fmla="*/ 666750 h 689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14450" h="689843">
                <a:moveTo>
                  <a:pt x="0" y="0"/>
                </a:moveTo>
                <a:cubicBezTo>
                  <a:pt x="3175" y="9525"/>
                  <a:pt x="3253" y="20735"/>
                  <a:pt x="9525" y="28575"/>
                </a:cubicBezTo>
                <a:cubicBezTo>
                  <a:pt x="22954" y="45361"/>
                  <a:pt x="47851" y="50875"/>
                  <a:pt x="66675" y="57150"/>
                </a:cubicBezTo>
                <a:cubicBezTo>
                  <a:pt x="76200" y="63500"/>
                  <a:pt x="84789" y="71551"/>
                  <a:pt x="95250" y="76200"/>
                </a:cubicBezTo>
                <a:cubicBezTo>
                  <a:pt x="113600" y="84355"/>
                  <a:pt x="152400" y="95250"/>
                  <a:pt x="152400" y="95250"/>
                </a:cubicBezTo>
                <a:cubicBezTo>
                  <a:pt x="155575" y="104775"/>
                  <a:pt x="154825" y="116725"/>
                  <a:pt x="161925" y="123825"/>
                </a:cubicBezTo>
                <a:cubicBezTo>
                  <a:pt x="169025" y="130925"/>
                  <a:pt x="181723" y="128474"/>
                  <a:pt x="190500" y="133350"/>
                </a:cubicBezTo>
                <a:cubicBezTo>
                  <a:pt x="210514" y="144469"/>
                  <a:pt x="228600" y="158750"/>
                  <a:pt x="247650" y="171450"/>
                </a:cubicBezTo>
                <a:lnTo>
                  <a:pt x="276225" y="190500"/>
                </a:lnTo>
                <a:cubicBezTo>
                  <a:pt x="285750" y="196850"/>
                  <a:pt x="293940" y="205930"/>
                  <a:pt x="304800" y="209550"/>
                </a:cubicBezTo>
                <a:lnTo>
                  <a:pt x="361950" y="228600"/>
                </a:lnTo>
                <a:lnTo>
                  <a:pt x="419100" y="266700"/>
                </a:lnTo>
                <a:lnTo>
                  <a:pt x="447675" y="285750"/>
                </a:lnTo>
                <a:cubicBezTo>
                  <a:pt x="502270" y="367642"/>
                  <a:pt x="429575" y="271270"/>
                  <a:pt x="495300" y="323850"/>
                </a:cubicBezTo>
                <a:cubicBezTo>
                  <a:pt x="504239" y="331001"/>
                  <a:pt x="506255" y="344330"/>
                  <a:pt x="514350" y="352425"/>
                </a:cubicBezTo>
                <a:cubicBezTo>
                  <a:pt x="532814" y="370889"/>
                  <a:pt x="548259" y="373253"/>
                  <a:pt x="571500" y="381000"/>
                </a:cubicBezTo>
                <a:cubicBezTo>
                  <a:pt x="614105" y="444907"/>
                  <a:pt x="563916" y="382294"/>
                  <a:pt x="619125" y="419100"/>
                </a:cubicBezTo>
                <a:cubicBezTo>
                  <a:pt x="630333" y="426572"/>
                  <a:pt x="637067" y="439405"/>
                  <a:pt x="647700" y="447675"/>
                </a:cubicBezTo>
                <a:cubicBezTo>
                  <a:pt x="665772" y="461731"/>
                  <a:pt x="688661" y="469586"/>
                  <a:pt x="704850" y="485775"/>
                </a:cubicBezTo>
                <a:cubicBezTo>
                  <a:pt x="737738" y="518663"/>
                  <a:pt x="730795" y="514414"/>
                  <a:pt x="771525" y="542925"/>
                </a:cubicBezTo>
                <a:cubicBezTo>
                  <a:pt x="838669" y="589926"/>
                  <a:pt x="812844" y="575748"/>
                  <a:pt x="885825" y="600075"/>
                </a:cubicBezTo>
                <a:lnTo>
                  <a:pt x="914400" y="609600"/>
                </a:lnTo>
                <a:cubicBezTo>
                  <a:pt x="923925" y="615950"/>
                  <a:pt x="932514" y="624001"/>
                  <a:pt x="942975" y="628650"/>
                </a:cubicBezTo>
                <a:cubicBezTo>
                  <a:pt x="992521" y="650671"/>
                  <a:pt x="1012560" y="649476"/>
                  <a:pt x="1066800" y="657225"/>
                </a:cubicBezTo>
                <a:cubicBezTo>
                  <a:pt x="1164653" y="689843"/>
                  <a:pt x="1085335" y="666750"/>
                  <a:pt x="1314450" y="666750"/>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35" name="شكل حر 34"/>
          <p:cNvSpPr/>
          <p:nvPr/>
        </p:nvSpPr>
        <p:spPr>
          <a:xfrm>
            <a:off x="4076700" y="6467475"/>
            <a:ext cx="457200" cy="28575"/>
          </a:xfrm>
          <a:custGeom>
            <a:avLst/>
            <a:gdLst>
              <a:gd name="connsiteX0" fmla="*/ 0 w 457200"/>
              <a:gd name="connsiteY0" fmla="*/ 0 h 28575"/>
              <a:gd name="connsiteX1" fmla="*/ 219075 w 457200"/>
              <a:gd name="connsiteY1" fmla="*/ 19050 h 28575"/>
              <a:gd name="connsiteX2" fmla="*/ 333375 w 457200"/>
              <a:gd name="connsiteY2" fmla="*/ 28575 h 28575"/>
              <a:gd name="connsiteX3" fmla="*/ 457200 w 45720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457200" h="28575">
                <a:moveTo>
                  <a:pt x="0" y="0"/>
                </a:moveTo>
                <a:lnTo>
                  <a:pt x="219075" y="19050"/>
                </a:lnTo>
                <a:cubicBezTo>
                  <a:pt x="257167" y="22315"/>
                  <a:pt x="295143" y="28575"/>
                  <a:pt x="333375" y="28575"/>
                </a:cubicBezTo>
                <a:lnTo>
                  <a:pt x="457200" y="28575"/>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39" name="رابط مستقيم 38"/>
          <p:cNvCxnSpPr>
            <a:stCxn id="41" idx="34"/>
          </p:cNvCxnSpPr>
          <p:nvPr/>
        </p:nvCxnSpPr>
        <p:spPr>
          <a:xfrm>
            <a:off x="2676525" y="1781175"/>
            <a:ext cx="38087" cy="4791097"/>
          </a:xfrm>
          <a:prstGeom prst="line">
            <a:avLst/>
          </a:prstGeom>
        </p:spPr>
        <p:style>
          <a:lnRef idx="1">
            <a:schemeClr val="accent2"/>
          </a:lnRef>
          <a:fillRef idx="0">
            <a:schemeClr val="accent2"/>
          </a:fillRef>
          <a:effectRef idx="0">
            <a:schemeClr val="accent2"/>
          </a:effectRef>
          <a:fontRef idx="minor">
            <a:schemeClr val="tx1"/>
          </a:fontRef>
        </p:style>
      </p:cxnSp>
      <p:sp>
        <p:nvSpPr>
          <p:cNvPr id="42" name="مربع نص 41"/>
          <p:cNvSpPr txBox="1"/>
          <p:nvPr/>
        </p:nvSpPr>
        <p:spPr>
          <a:xfrm>
            <a:off x="2071670" y="2143116"/>
            <a:ext cx="308098" cy="369332"/>
          </a:xfrm>
          <a:prstGeom prst="rect">
            <a:avLst/>
          </a:prstGeom>
          <a:noFill/>
        </p:spPr>
        <p:txBody>
          <a:bodyPr wrap="none" rtlCol="1">
            <a:spAutoFit/>
          </a:bodyPr>
          <a:lstStyle/>
          <a:p>
            <a:r>
              <a:rPr lang="en-US" dirty="0" smtClean="0"/>
              <a:t>C</a:t>
            </a:r>
            <a:endParaRPr lang="ar-SA" dirty="0"/>
          </a:p>
        </p:txBody>
      </p:sp>
      <p:sp>
        <p:nvSpPr>
          <p:cNvPr id="44" name="مربع نص 43"/>
          <p:cNvSpPr txBox="1"/>
          <p:nvPr/>
        </p:nvSpPr>
        <p:spPr>
          <a:xfrm>
            <a:off x="2443148" y="1490649"/>
            <a:ext cx="327334" cy="369332"/>
          </a:xfrm>
          <a:prstGeom prst="rect">
            <a:avLst/>
          </a:prstGeom>
          <a:noFill/>
        </p:spPr>
        <p:txBody>
          <a:bodyPr wrap="none" rtlCol="1">
            <a:spAutoFit/>
          </a:bodyPr>
          <a:lstStyle/>
          <a:p>
            <a:r>
              <a:rPr lang="en-US" dirty="0" smtClean="0"/>
              <a:t>D</a:t>
            </a:r>
            <a:endParaRPr lang="ar-SA" dirty="0"/>
          </a:p>
        </p:txBody>
      </p:sp>
      <p:sp>
        <p:nvSpPr>
          <p:cNvPr id="45" name="مربع نص 44"/>
          <p:cNvSpPr txBox="1"/>
          <p:nvPr/>
        </p:nvSpPr>
        <p:spPr>
          <a:xfrm>
            <a:off x="3071802" y="857232"/>
            <a:ext cx="330540" cy="369332"/>
          </a:xfrm>
          <a:prstGeom prst="rect">
            <a:avLst/>
          </a:prstGeom>
          <a:noFill/>
        </p:spPr>
        <p:txBody>
          <a:bodyPr wrap="none" rtlCol="1">
            <a:spAutoFit/>
          </a:bodyPr>
          <a:lstStyle/>
          <a:p>
            <a:r>
              <a:rPr lang="en-US" dirty="0" smtClean="0"/>
              <a:t>G</a:t>
            </a:r>
            <a:endParaRPr lang="ar-SA" dirty="0"/>
          </a:p>
        </p:txBody>
      </p:sp>
      <p:sp>
        <p:nvSpPr>
          <p:cNvPr id="46" name="مربع نص 45"/>
          <p:cNvSpPr txBox="1"/>
          <p:nvPr/>
        </p:nvSpPr>
        <p:spPr>
          <a:xfrm>
            <a:off x="4714876" y="2428868"/>
            <a:ext cx="415499" cy="369332"/>
          </a:xfrm>
          <a:prstGeom prst="rect">
            <a:avLst/>
          </a:prstGeom>
          <a:noFill/>
        </p:spPr>
        <p:txBody>
          <a:bodyPr wrap="none" rtlCol="1">
            <a:spAutoFit/>
          </a:bodyPr>
          <a:lstStyle/>
          <a:p>
            <a:r>
              <a:rPr lang="en-US" dirty="0" smtClean="0"/>
              <a:t>TP</a:t>
            </a:r>
            <a:endParaRPr lang="ar-SA" dirty="0"/>
          </a:p>
        </p:txBody>
      </p:sp>
      <p:sp>
        <p:nvSpPr>
          <p:cNvPr id="48" name="مربع نص 47"/>
          <p:cNvSpPr txBox="1"/>
          <p:nvPr/>
        </p:nvSpPr>
        <p:spPr>
          <a:xfrm>
            <a:off x="428596" y="3786190"/>
            <a:ext cx="1007328" cy="369332"/>
          </a:xfrm>
          <a:prstGeom prst="rect">
            <a:avLst/>
          </a:prstGeom>
          <a:noFill/>
        </p:spPr>
        <p:txBody>
          <a:bodyPr wrap="none" rtlCol="1">
            <a:spAutoFit/>
          </a:bodyPr>
          <a:lstStyle/>
          <a:p>
            <a:r>
              <a:rPr lang="en-US" dirty="0" smtClean="0"/>
              <a:t>APL,MPL</a:t>
            </a:r>
            <a:endParaRPr lang="ar-SA" dirty="0"/>
          </a:p>
        </p:txBody>
      </p:sp>
      <p:sp>
        <p:nvSpPr>
          <p:cNvPr id="49" name="مربع نص 48"/>
          <p:cNvSpPr txBox="1"/>
          <p:nvPr/>
        </p:nvSpPr>
        <p:spPr>
          <a:xfrm>
            <a:off x="5500694" y="6357958"/>
            <a:ext cx="282450" cy="369332"/>
          </a:xfrm>
          <a:prstGeom prst="rect">
            <a:avLst/>
          </a:prstGeom>
          <a:noFill/>
        </p:spPr>
        <p:txBody>
          <a:bodyPr wrap="none" rtlCol="1">
            <a:spAutoFit/>
          </a:bodyPr>
          <a:lstStyle/>
          <a:p>
            <a:r>
              <a:rPr lang="en-US" dirty="0" smtClean="0"/>
              <a:t>L</a:t>
            </a:r>
            <a:endParaRPr lang="ar-SA" dirty="0"/>
          </a:p>
        </p:txBody>
      </p:sp>
      <p:sp>
        <p:nvSpPr>
          <p:cNvPr id="53" name="مربع نص 52"/>
          <p:cNvSpPr txBox="1"/>
          <p:nvPr/>
        </p:nvSpPr>
        <p:spPr>
          <a:xfrm>
            <a:off x="4357686" y="6143644"/>
            <a:ext cx="534122" cy="369332"/>
          </a:xfrm>
          <a:prstGeom prst="rect">
            <a:avLst/>
          </a:prstGeom>
          <a:noFill/>
        </p:spPr>
        <p:txBody>
          <a:bodyPr wrap="none" rtlCol="1">
            <a:spAutoFit/>
          </a:bodyPr>
          <a:lstStyle/>
          <a:p>
            <a:r>
              <a:rPr lang="en-US" dirty="0" smtClean="0"/>
              <a:t>APL</a:t>
            </a:r>
            <a:endParaRPr lang="ar-SA" dirty="0"/>
          </a:p>
        </p:txBody>
      </p:sp>
      <p:sp>
        <p:nvSpPr>
          <p:cNvPr id="54" name="مربع نص 53"/>
          <p:cNvSpPr txBox="1"/>
          <p:nvPr/>
        </p:nvSpPr>
        <p:spPr>
          <a:xfrm>
            <a:off x="3571868" y="6488668"/>
            <a:ext cx="598241" cy="369332"/>
          </a:xfrm>
          <a:prstGeom prst="rect">
            <a:avLst/>
          </a:prstGeom>
          <a:noFill/>
        </p:spPr>
        <p:txBody>
          <a:bodyPr wrap="none" rtlCol="1">
            <a:spAutoFit/>
          </a:bodyPr>
          <a:lstStyle/>
          <a:p>
            <a:r>
              <a:rPr lang="en-US" dirty="0" smtClean="0"/>
              <a:t>MPL</a:t>
            </a:r>
            <a:endParaRPr lang="ar-SA" dirty="0"/>
          </a:p>
        </p:txBody>
      </p:sp>
      <p:sp>
        <p:nvSpPr>
          <p:cNvPr id="55" name="مربع نص 54"/>
          <p:cNvSpPr txBox="1"/>
          <p:nvPr/>
        </p:nvSpPr>
        <p:spPr>
          <a:xfrm>
            <a:off x="2857488" y="642918"/>
            <a:ext cx="843500" cy="307777"/>
          </a:xfrm>
          <a:prstGeom prst="rect">
            <a:avLst/>
          </a:prstGeom>
          <a:noFill/>
        </p:spPr>
        <p:txBody>
          <a:bodyPr wrap="none" rtlCol="1">
            <a:spAutoFit/>
          </a:bodyPr>
          <a:lstStyle/>
          <a:p>
            <a:r>
              <a:rPr lang="ar-SA" sz="1400" dirty="0" err="1" smtClean="0"/>
              <a:t>اقصى</a:t>
            </a:r>
            <a:r>
              <a:rPr lang="ar-SA" sz="1400" dirty="0" smtClean="0"/>
              <a:t> إنتاج</a:t>
            </a:r>
            <a:endParaRPr lang="ar-SA" sz="1400" dirty="0"/>
          </a:p>
        </p:txBody>
      </p:sp>
      <p:sp>
        <p:nvSpPr>
          <p:cNvPr id="57" name="مربع نص 56"/>
          <p:cNvSpPr txBox="1"/>
          <p:nvPr/>
        </p:nvSpPr>
        <p:spPr>
          <a:xfrm>
            <a:off x="1857356" y="1357298"/>
            <a:ext cx="989373" cy="307777"/>
          </a:xfrm>
          <a:prstGeom prst="rect">
            <a:avLst/>
          </a:prstGeom>
          <a:noFill/>
        </p:spPr>
        <p:txBody>
          <a:bodyPr wrap="none" rtlCol="1">
            <a:spAutoFit/>
          </a:bodyPr>
          <a:lstStyle/>
          <a:p>
            <a:r>
              <a:rPr lang="ar-SA" sz="1400" dirty="0" smtClean="0"/>
              <a:t>نقطة أكبر ميل</a:t>
            </a:r>
            <a:endParaRPr lang="ar-SA" sz="1400" dirty="0"/>
          </a:p>
        </p:txBody>
      </p:sp>
      <p:sp>
        <p:nvSpPr>
          <p:cNvPr id="58" name="مربع نص 57"/>
          <p:cNvSpPr txBox="1"/>
          <p:nvPr/>
        </p:nvSpPr>
        <p:spPr>
          <a:xfrm>
            <a:off x="1500166" y="2000240"/>
            <a:ext cx="955710" cy="307777"/>
          </a:xfrm>
          <a:prstGeom prst="rect">
            <a:avLst/>
          </a:prstGeom>
          <a:noFill/>
        </p:spPr>
        <p:txBody>
          <a:bodyPr wrap="none" rtlCol="1">
            <a:spAutoFit/>
          </a:bodyPr>
          <a:lstStyle/>
          <a:p>
            <a:r>
              <a:rPr lang="ar-SA" sz="1400" dirty="0" smtClean="0"/>
              <a:t>نقطة </a:t>
            </a:r>
            <a:r>
              <a:rPr lang="ar-SA" sz="1400" dirty="0" err="1" smtClean="0"/>
              <a:t>الإنقلاب</a:t>
            </a:r>
            <a:endParaRPr lang="ar-SA" sz="1400" dirty="0"/>
          </a:p>
        </p:txBody>
      </p:sp>
    </p:spTree>
    <p:extLst>
      <p:ext uri="{BB962C8B-B14F-4D97-AF65-F5344CB8AC3E}">
        <p14:creationId xmlns:p14="http://schemas.microsoft.com/office/powerpoint/2010/main" val="4148058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1477</TotalTime>
  <Words>824</Words>
  <Application>Microsoft Office PowerPoint</Application>
  <PresentationFormat>On-screen Show (4:3)</PresentationFormat>
  <Paragraphs>252</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كلية النبلاء للعلوم والتكنولوجيا برنامج العلوم الإدارية المستوى الثالث  المحاضرة  ( 11 )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12</cp:revision>
  <dcterms:created xsi:type="dcterms:W3CDTF">2021-05-26T17:28:11Z</dcterms:created>
  <dcterms:modified xsi:type="dcterms:W3CDTF">2021-05-30T15:04:19Z</dcterms:modified>
</cp:coreProperties>
</file>