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64" r:id="rId8"/>
    <p:sldId id="265" r:id="rId9"/>
    <p:sldId id="266"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4C2267-5CAB-4855-8780-5E4388720330}"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C47059-24BC-4402-B2BA-E067BDA5BC41}" type="slidenum">
              <a:rPr lang="en-US" smtClean="0"/>
              <a:t>‹#›</a:t>
            </a:fld>
            <a:endParaRPr lang="en-US"/>
          </a:p>
        </p:txBody>
      </p:sp>
    </p:spTree>
    <p:extLst>
      <p:ext uri="{BB962C8B-B14F-4D97-AF65-F5344CB8AC3E}">
        <p14:creationId xmlns:p14="http://schemas.microsoft.com/office/powerpoint/2010/main" val="3585140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4C2267-5CAB-4855-8780-5E4388720330}"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C47059-24BC-4402-B2BA-E067BDA5BC41}" type="slidenum">
              <a:rPr lang="en-US" smtClean="0"/>
              <a:t>‹#›</a:t>
            </a:fld>
            <a:endParaRPr lang="en-US"/>
          </a:p>
        </p:txBody>
      </p:sp>
    </p:spTree>
    <p:extLst>
      <p:ext uri="{BB962C8B-B14F-4D97-AF65-F5344CB8AC3E}">
        <p14:creationId xmlns:p14="http://schemas.microsoft.com/office/powerpoint/2010/main" val="691978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4C2267-5CAB-4855-8780-5E4388720330}"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C47059-24BC-4402-B2BA-E067BDA5BC41}" type="slidenum">
              <a:rPr lang="en-US" smtClean="0"/>
              <a:t>‹#›</a:t>
            </a:fld>
            <a:endParaRPr lang="en-US"/>
          </a:p>
        </p:txBody>
      </p:sp>
    </p:spTree>
    <p:extLst>
      <p:ext uri="{BB962C8B-B14F-4D97-AF65-F5344CB8AC3E}">
        <p14:creationId xmlns:p14="http://schemas.microsoft.com/office/powerpoint/2010/main" val="2004225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4C2267-5CAB-4855-8780-5E4388720330}"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C47059-24BC-4402-B2BA-E067BDA5BC41}" type="slidenum">
              <a:rPr lang="en-US" smtClean="0"/>
              <a:t>‹#›</a:t>
            </a:fld>
            <a:endParaRPr lang="en-US"/>
          </a:p>
        </p:txBody>
      </p:sp>
    </p:spTree>
    <p:extLst>
      <p:ext uri="{BB962C8B-B14F-4D97-AF65-F5344CB8AC3E}">
        <p14:creationId xmlns:p14="http://schemas.microsoft.com/office/powerpoint/2010/main" val="634501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4C2267-5CAB-4855-8780-5E4388720330}"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C47059-24BC-4402-B2BA-E067BDA5BC41}" type="slidenum">
              <a:rPr lang="en-US" smtClean="0"/>
              <a:t>‹#›</a:t>
            </a:fld>
            <a:endParaRPr lang="en-US"/>
          </a:p>
        </p:txBody>
      </p:sp>
    </p:spTree>
    <p:extLst>
      <p:ext uri="{BB962C8B-B14F-4D97-AF65-F5344CB8AC3E}">
        <p14:creationId xmlns:p14="http://schemas.microsoft.com/office/powerpoint/2010/main" val="1839036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4C2267-5CAB-4855-8780-5E4388720330}"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C47059-24BC-4402-B2BA-E067BDA5BC41}" type="slidenum">
              <a:rPr lang="en-US" smtClean="0"/>
              <a:t>‹#›</a:t>
            </a:fld>
            <a:endParaRPr lang="en-US"/>
          </a:p>
        </p:txBody>
      </p:sp>
    </p:spTree>
    <p:extLst>
      <p:ext uri="{BB962C8B-B14F-4D97-AF65-F5344CB8AC3E}">
        <p14:creationId xmlns:p14="http://schemas.microsoft.com/office/powerpoint/2010/main" val="226072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4C2267-5CAB-4855-8780-5E4388720330}" type="datetimeFigureOut">
              <a:rPr lang="en-US" smtClean="0"/>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C47059-24BC-4402-B2BA-E067BDA5BC41}" type="slidenum">
              <a:rPr lang="en-US" smtClean="0"/>
              <a:t>‹#›</a:t>
            </a:fld>
            <a:endParaRPr lang="en-US"/>
          </a:p>
        </p:txBody>
      </p:sp>
    </p:spTree>
    <p:extLst>
      <p:ext uri="{BB962C8B-B14F-4D97-AF65-F5344CB8AC3E}">
        <p14:creationId xmlns:p14="http://schemas.microsoft.com/office/powerpoint/2010/main" val="249361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4C2267-5CAB-4855-8780-5E4388720330}" type="datetimeFigureOut">
              <a:rPr lang="en-US" smtClean="0"/>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C47059-24BC-4402-B2BA-E067BDA5BC41}" type="slidenum">
              <a:rPr lang="en-US" smtClean="0"/>
              <a:t>‹#›</a:t>
            </a:fld>
            <a:endParaRPr lang="en-US"/>
          </a:p>
        </p:txBody>
      </p:sp>
    </p:spTree>
    <p:extLst>
      <p:ext uri="{BB962C8B-B14F-4D97-AF65-F5344CB8AC3E}">
        <p14:creationId xmlns:p14="http://schemas.microsoft.com/office/powerpoint/2010/main" val="3108492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4C2267-5CAB-4855-8780-5E4388720330}" type="datetimeFigureOut">
              <a:rPr lang="en-US" smtClean="0"/>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C47059-24BC-4402-B2BA-E067BDA5BC41}" type="slidenum">
              <a:rPr lang="en-US" smtClean="0"/>
              <a:t>‹#›</a:t>
            </a:fld>
            <a:endParaRPr lang="en-US"/>
          </a:p>
        </p:txBody>
      </p:sp>
    </p:spTree>
    <p:extLst>
      <p:ext uri="{BB962C8B-B14F-4D97-AF65-F5344CB8AC3E}">
        <p14:creationId xmlns:p14="http://schemas.microsoft.com/office/powerpoint/2010/main" val="3013456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4C2267-5CAB-4855-8780-5E4388720330}"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C47059-24BC-4402-B2BA-E067BDA5BC41}" type="slidenum">
              <a:rPr lang="en-US" smtClean="0"/>
              <a:t>‹#›</a:t>
            </a:fld>
            <a:endParaRPr lang="en-US"/>
          </a:p>
        </p:txBody>
      </p:sp>
    </p:spTree>
    <p:extLst>
      <p:ext uri="{BB962C8B-B14F-4D97-AF65-F5344CB8AC3E}">
        <p14:creationId xmlns:p14="http://schemas.microsoft.com/office/powerpoint/2010/main" val="3693410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4C2267-5CAB-4855-8780-5E4388720330}"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C47059-24BC-4402-B2BA-E067BDA5BC41}" type="slidenum">
              <a:rPr lang="en-US" smtClean="0"/>
              <a:t>‹#›</a:t>
            </a:fld>
            <a:endParaRPr lang="en-US"/>
          </a:p>
        </p:txBody>
      </p:sp>
    </p:spTree>
    <p:extLst>
      <p:ext uri="{BB962C8B-B14F-4D97-AF65-F5344CB8AC3E}">
        <p14:creationId xmlns:p14="http://schemas.microsoft.com/office/powerpoint/2010/main" val="279036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4C2267-5CAB-4855-8780-5E4388720330}" type="datetimeFigureOut">
              <a:rPr lang="en-US" smtClean="0"/>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C47059-24BC-4402-B2BA-E067BDA5BC41}" type="slidenum">
              <a:rPr lang="en-US" smtClean="0"/>
              <a:t>‹#›</a:t>
            </a:fld>
            <a:endParaRPr lang="en-US"/>
          </a:p>
        </p:txBody>
      </p:sp>
    </p:spTree>
    <p:extLst>
      <p:ext uri="{BB962C8B-B14F-4D97-AF65-F5344CB8AC3E}">
        <p14:creationId xmlns:p14="http://schemas.microsoft.com/office/powerpoint/2010/main" val="9039507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3" descr="economics%20graphics.jpg"/>
          <p:cNvPicPr>
            <a:picLocks noGrp="1" noChangeAspect="1"/>
          </p:cNvPicPr>
          <p:nvPr>
            <p:ph idx="1"/>
          </p:nvPr>
        </p:nvPicPr>
        <p:blipFill>
          <a:blip r:embed="rId2"/>
          <a:stretch>
            <a:fillRect/>
          </a:stretch>
        </p:blipFill>
        <p:spPr bwMode="auto">
          <a:xfrm>
            <a:off x="1658441" y="1600200"/>
            <a:ext cx="5827118" cy="4525963"/>
          </a:xfrm>
          <a:prstGeom prst="rect">
            <a:avLst/>
          </a:prstGeom>
          <a:noFill/>
          <a:ln w="9525">
            <a:noFill/>
            <a:miter lim="800000"/>
            <a:headEnd/>
            <a:tailEnd/>
          </a:ln>
        </p:spPr>
      </p:pic>
      <p:sp>
        <p:nvSpPr>
          <p:cNvPr id="7" name="مستطيل 4"/>
          <p:cNvSpPr/>
          <p:nvPr/>
        </p:nvSpPr>
        <p:spPr>
          <a:xfrm>
            <a:off x="6781800" y="457200"/>
            <a:ext cx="2133600" cy="1754326"/>
          </a:xfrm>
          <a:prstGeom prst="rect">
            <a:avLst/>
          </a:prstGeom>
          <a:noFill/>
        </p:spPr>
        <p:txBody>
          <a:bodyPr wrap="square">
            <a:spAutoFit/>
          </a:bodyPr>
          <a:lstStyle/>
          <a:p>
            <a:pPr algn="ctr" rtl="1" eaLnBrk="1" fontAlgn="auto" hangingPunct="1">
              <a:spcBef>
                <a:spcPts val="0"/>
              </a:spcBef>
              <a:spcAft>
                <a:spcPts val="0"/>
              </a:spcAft>
              <a:defRPr/>
            </a:pPr>
            <a:r>
              <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49" charset="0"/>
                <a:cs typeface="+mj-cs"/>
              </a:rPr>
              <a:t>الاقتصاد الإداري</a:t>
            </a:r>
          </a:p>
        </p:txBody>
      </p:sp>
      <p:sp>
        <p:nvSpPr>
          <p:cNvPr id="9" name="مستطيل 6"/>
          <p:cNvSpPr/>
          <p:nvPr/>
        </p:nvSpPr>
        <p:spPr>
          <a:xfrm>
            <a:off x="152400" y="533400"/>
            <a:ext cx="3276600" cy="1569660"/>
          </a:xfrm>
          <a:prstGeom prst="rect">
            <a:avLst/>
          </a:prstGeom>
          <a:noFill/>
        </p:spPr>
        <p:txBody>
          <a:bodyPr wrap="square">
            <a:spAutoFit/>
          </a:bodyPr>
          <a:lstStyle/>
          <a:p>
            <a:pPr algn="ctr" rtl="1" eaLnBrk="1" fontAlgn="auto" hangingPunct="1">
              <a:spcBef>
                <a:spcPts val="0"/>
              </a:spcBef>
              <a:spcAft>
                <a:spcPts val="0"/>
              </a:spcAft>
              <a:defRPr/>
            </a:pP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rPr>
              <a:t>Managerial Economics</a:t>
            </a: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endParaRPr>
          </a:p>
        </p:txBody>
      </p:sp>
    </p:spTree>
    <p:extLst>
      <p:ext uri="{BB962C8B-B14F-4D97-AF65-F5344CB8AC3E}">
        <p14:creationId xmlns:p14="http://schemas.microsoft.com/office/powerpoint/2010/main" val="2857345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66800"/>
            <a:ext cx="8229600" cy="5287963"/>
          </a:xfrm>
        </p:spPr>
        <p:style>
          <a:lnRef idx="1">
            <a:schemeClr val="accent2"/>
          </a:lnRef>
          <a:fillRef idx="2">
            <a:schemeClr val="accent2"/>
          </a:fillRef>
          <a:effectRef idx="1">
            <a:schemeClr val="accent2"/>
          </a:effectRef>
          <a:fontRef idx="minor">
            <a:schemeClr val="dk1"/>
          </a:fontRef>
        </p:style>
        <p:txBody>
          <a:bodyPr/>
          <a:lstStyle/>
          <a:p>
            <a:pPr algn="r">
              <a:buNone/>
            </a:pPr>
            <a:endParaRPr lang="ar-SA" dirty="0" smtClean="0"/>
          </a:p>
          <a:p>
            <a:pPr algn="r">
              <a:buNone/>
            </a:pPr>
            <a:r>
              <a:rPr lang="ar-SA" sz="2400" dirty="0" smtClean="0"/>
              <a:t>قرار المدخل والمخرج </a:t>
            </a:r>
            <a:endParaRPr lang="en-US" sz="2400" dirty="0"/>
          </a:p>
        </p:txBody>
      </p:sp>
      <p:cxnSp>
        <p:nvCxnSpPr>
          <p:cNvPr id="5" name="Straight Arrow Connector 4"/>
          <p:cNvCxnSpPr/>
          <p:nvPr/>
        </p:nvCxnSpPr>
        <p:spPr>
          <a:xfrm rot="5400000" flipH="1" flipV="1">
            <a:off x="-457200" y="3505200"/>
            <a:ext cx="3962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524000" y="5486400"/>
            <a:ext cx="5562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524000" y="4572000"/>
            <a:ext cx="4800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524000" y="3200400"/>
            <a:ext cx="4724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2857500" y="4305300"/>
            <a:ext cx="22860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Freeform 13"/>
          <p:cNvSpPr/>
          <p:nvPr/>
        </p:nvSpPr>
        <p:spPr>
          <a:xfrm>
            <a:off x="2636874" y="3817088"/>
            <a:ext cx="2626242" cy="816936"/>
          </a:xfrm>
          <a:custGeom>
            <a:avLst/>
            <a:gdLst>
              <a:gd name="connsiteX0" fmla="*/ 0 w 2626242"/>
              <a:gd name="connsiteY0" fmla="*/ 0 h 816936"/>
              <a:gd name="connsiteX1" fmla="*/ 1201479 w 2626242"/>
              <a:gd name="connsiteY1" fmla="*/ 765545 h 816936"/>
              <a:gd name="connsiteX2" fmla="*/ 2626242 w 2626242"/>
              <a:gd name="connsiteY2" fmla="*/ 308345 h 816936"/>
              <a:gd name="connsiteX3" fmla="*/ 2626242 w 2626242"/>
              <a:gd name="connsiteY3" fmla="*/ 308345 h 816936"/>
            </a:gdLst>
            <a:ahLst/>
            <a:cxnLst>
              <a:cxn ang="0">
                <a:pos x="connsiteX0" y="connsiteY0"/>
              </a:cxn>
              <a:cxn ang="0">
                <a:pos x="connsiteX1" y="connsiteY1"/>
              </a:cxn>
              <a:cxn ang="0">
                <a:pos x="connsiteX2" y="connsiteY2"/>
              </a:cxn>
              <a:cxn ang="0">
                <a:pos x="connsiteX3" y="connsiteY3"/>
              </a:cxn>
            </a:cxnLst>
            <a:rect l="l" t="t" r="r" b="b"/>
            <a:pathLst>
              <a:path w="2626242" h="816936">
                <a:moveTo>
                  <a:pt x="0" y="0"/>
                </a:moveTo>
                <a:cubicBezTo>
                  <a:pt x="381886" y="357077"/>
                  <a:pt x="763772" y="714154"/>
                  <a:pt x="1201479" y="765545"/>
                </a:cubicBezTo>
                <a:cubicBezTo>
                  <a:pt x="1639186" y="816936"/>
                  <a:pt x="2626242" y="308345"/>
                  <a:pt x="2626242" y="308345"/>
                </a:cubicBezTo>
                <a:lnTo>
                  <a:pt x="2626242" y="30834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6" name="Freeform 15"/>
          <p:cNvSpPr/>
          <p:nvPr/>
        </p:nvSpPr>
        <p:spPr>
          <a:xfrm>
            <a:off x="3338623" y="2806995"/>
            <a:ext cx="1745512" cy="2254103"/>
          </a:xfrm>
          <a:custGeom>
            <a:avLst/>
            <a:gdLst>
              <a:gd name="connsiteX0" fmla="*/ 1414130 w 1745512"/>
              <a:gd name="connsiteY0" fmla="*/ 0 h 2254103"/>
              <a:gd name="connsiteX1" fmla="*/ 1509824 w 1745512"/>
              <a:gd name="connsiteY1" fmla="*/ 999461 h 2254103"/>
              <a:gd name="connsiteX2" fmla="*/ 0 w 1745512"/>
              <a:gd name="connsiteY2" fmla="*/ 2254103 h 2254103"/>
            </a:gdLst>
            <a:ahLst/>
            <a:cxnLst>
              <a:cxn ang="0">
                <a:pos x="connsiteX0" y="connsiteY0"/>
              </a:cxn>
              <a:cxn ang="0">
                <a:pos x="connsiteX1" y="connsiteY1"/>
              </a:cxn>
              <a:cxn ang="0">
                <a:pos x="connsiteX2" y="connsiteY2"/>
              </a:cxn>
            </a:cxnLst>
            <a:rect l="l" t="t" r="r" b="b"/>
            <a:pathLst>
              <a:path w="1745512" h="2254103">
                <a:moveTo>
                  <a:pt x="1414130" y="0"/>
                </a:moveTo>
                <a:cubicBezTo>
                  <a:pt x="1579821" y="311888"/>
                  <a:pt x="1745512" y="623777"/>
                  <a:pt x="1509824" y="999461"/>
                </a:cubicBezTo>
                <a:cubicBezTo>
                  <a:pt x="1274136" y="1375145"/>
                  <a:pt x="637068" y="1814624"/>
                  <a:pt x="0" y="225410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TextBox 16"/>
          <p:cNvSpPr txBox="1"/>
          <p:nvPr/>
        </p:nvSpPr>
        <p:spPr>
          <a:xfrm>
            <a:off x="4419600" y="2514600"/>
            <a:ext cx="760144" cy="261610"/>
          </a:xfrm>
          <a:prstGeom prst="rect">
            <a:avLst/>
          </a:prstGeom>
          <a:noFill/>
        </p:spPr>
        <p:txBody>
          <a:bodyPr wrap="none" rtlCol="0">
            <a:spAutoFit/>
          </a:bodyPr>
          <a:lstStyle/>
          <a:p>
            <a:r>
              <a:rPr lang="ar-SA" sz="1100" dirty="0" smtClean="0"/>
              <a:t>التكلفة الحدية</a:t>
            </a:r>
            <a:endParaRPr lang="en-US" sz="1100" dirty="0"/>
          </a:p>
        </p:txBody>
      </p:sp>
      <p:sp>
        <p:nvSpPr>
          <p:cNvPr id="18" name="TextBox 17"/>
          <p:cNvSpPr txBox="1"/>
          <p:nvPr/>
        </p:nvSpPr>
        <p:spPr>
          <a:xfrm>
            <a:off x="5867400" y="2819400"/>
            <a:ext cx="1103187" cy="261610"/>
          </a:xfrm>
          <a:prstGeom prst="rect">
            <a:avLst/>
          </a:prstGeom>
          <a:noFill/>
        </p:spPr>
        <p:txBody>
          <a:bodyPr wrap="none" rtlCol="0">
            <a:spAutoFit/>
          </a:bodyPr>
          <a:lstStyle/>
          <a:p>
            <a:r>
              <a:rPr lang="ar-SA" sz="1100" dirty="0" smtClean="0"/>
              <a:t>متوسط التكلفةا لكلية</a:t>
            </a:r>
            <a:endParaRPr lang="en-US" sz="1100" dirty="0"/>
          </a:p>
        </p:txBody>
      </p:sp>
      <p:sp>
        <p:nvSpPr>
          <p:cNvPr id="19" name="TextBox 18"/>
          <p:cNvSpPr txBox="1"/>
          <p:nvPr/>
        </p:nvSpPr>
        <p:spPr>
          <a:xfrm>
            <a:off x="6324600" y="4191000"/>
            <a:ext cx="779381" cy="261610"/>
          </a:xfrm>
          <a:prstGeom prst="rect">
            <a:avLst/>
          </a:prstGeom>
          <a:noFill/>
        </p:spPr>
        <p:txBody>
          <a:bodyPr wrap="none" rtlCol="0">
            <a:spAutoFit/>
          </a:bodyPr>
          <a:lstStyle/>
          <a:p>
            <a:r>
              <a:rPr lang="ar-SA" sz="1100" dirty="0" smtClean="0"/>
              <a:t>الإيراد الحدي</a:t>
            </a:r>
            <a:endParaRPr lang="en-US" sz="1100" dirty="0"/>
          </a:p>
        </p:txBody>
      </p:sp>
      <p:sp>
        <p:nvSpPr>
          <p:cNvPr id="20" name="TextBox 19"/>
          <p:cNvSpPr txBox="1"/>
          <p:nvPr/>
        </p:nvSpPr>
        <p:spPr>
          <a:xfrm>
            <a:off x="5638800" y="4953000"/>
            <a:ext cx="1080745" cy="261610"/>
          </a:xfrm>
          <a:prstGeom prst="rect">
            <a:avLst/>
          </a:prstGeom>
          <a:noFill/>
        </p:spPr>
        <p:txBody>
          <a:bodyPr wrap="none" rtlCol="0">
            <a:spAutoFit/>
          </a:bodyPr>
          <a:lstStyle/>
          <a:p>
            <a:r>
              <a:rPr lang="ar-SA" sz="1100" dirty="0" smtClean="0"/>
              <a:t>متوسط الإيراد الكلي</a:t>
            </a:r>
            <a:endParaRPr lang="en-US" sz="1100" dirty="0"/>
          </a:p>
        </p:txBody>
      </p:sp>
      <p:sp>
        <p:nvSpPr>
          <p:cNvPr id="21" name="TextBox 20"/>
          <p:cNvSpPr txBox="1"/>
          <p:nvPr/>
        </p:nvSpPr>
        <p:spPr>
          <a:xfrm>
            <a:off x="5334000" y="3733800"/>
            <a:ext cx="1181734" cy="261610"/>
          </a:xfrm>
          <a:prstGeom prst="rect">
            <a:avLst/>
          </a:prstGeom>
          <a:noFill/>
        </p:spPr>
        <p:txBody>
          <a:bodyPr wrap="none" rtlCol="0">
            <a:spAutoFit/>
          </a:bodyPr>
          <a:lstStyle/>
          <a:p>
            <a:r>
              <a:rPr lang="ar-SA" sz="1100" dirty="0" smtClean="0"/>
              <a:t>متوسط التكلفة المتغيرة</a:t>
            </a:r>
            <a:endParaRPr lang="en-US" sz="1100" dirty="0"/>
          </a:p>
        </p:txBody>
      </p:sp>
      <p:sp>
        <p:nvSpPr>
          <p:cNvPr id="22" name="TextBox 21"/>
          <p:cNvSpPr txBox="1"/>
          <p:nvPr/>
        </p:nvSpPr>
        <p:spPr>
          <a:xfrm>
            <a:off x="457200" y="1676400"/>
            <a:ext cx="1051891" cy="261610"/>
          </a:xfrm>
          <a:prstGeom prst="rect">
            <a:avLst/>
          </a:prstGeom>
          <a:noFill/>
        </p:spPr>
        <p:txBody>
          <a:bodyPr wrap="none" rtlCol="0">
            <a:spAutoFit/>
          </a:bodyPr>
          <a:lstStyle/>
          <a:p>
            <a:r>
              <a:rPr lang="ar-SA" sz="1100" dirty="0" smtClean="0"/>
              <a:t>التكاليف والإيرادات</a:t>
            </a:r>
            <a:endParaRPr lang="en-US" sz="1100" dirty="0"/>
          </a:p>
        </p:txBody>
      </p:sp>
      <p:sp>
        <p:nvSpPr>
          <p:cNvPr id="23" name="TextBox 22"/>
          <p:cNvSpPr txBox="1"/>
          <p:nvPr/>
        </p:nvSpPr>
        <p:spPr>
          <a:xfrm>
            <a:off x="1219200" y="3124200"/>
            <a:ext cx="261610" cy="261610"/>
          </a:xfrm>
          <a:prstGeom prst="rect">
            <a:avLst/>
          </a:prstGeom>
          <a:noFill/>
        </p:spPr>
        <p:txBody>
          <a:bodyPr wrap="none" rtlCol="0">
            <a:spAutoFit/>
          </a:bodyPr>
          <a:lstStyle/>
          <a:p>
            <a:r>
              <a:rPr lang="ar-SA" sz="1100" dirty="0" smtClean="0"/>
              <a:t>ع</a:t>
            </a:r>
            <a:endParaRPr lang="en-US" sz="1100" dirty="0"/>
          </a:p>
        </p:txBody>
      </p:sp>
      <p:sp>
        <p:nvSpPr>
          <p:cNvPr id="24" name="TextBox 23"/>
          <p:cNvSpPr txBox="1"/>
          <p:nvPr/>
        </p:nvSpPr>
        <p:spPr>
          <a:xfrm>
            <a:off x="3810000" y="2514600"/>
            <a:ext cx="213520" cy="261610"/>
          </a:xfrm>
          <a:prstGeom prst="rect">
            <a:avLst/>
          </a:prstGeom>
          <a:noFill/>
        </p:spPr>
        <p:txBody>
          <a:bodyPr wrap="none" rtlCol="0">
            <a:spAutoFit/>
          </a:bodyPr>
          <a:lstStyle/>
          <a:p>
            <a:r>
              <a:rPr lang="ar-SA" sz="1100" dirty="0" smtClean="0"/>
              <a:t>أ</a:t>
            </a:r>
            <a:endParaRPr lang="en-US" sz="1100" dirty="0"/>
          </a:p>
        </p:txBody>
      </p:sp>
      <p:sp>
        <p:nvSpPr>
          <p:cNvPr id="25" name="TextBox 24"/>
          <p:cNvSpPr txBox="1"/>
          <p:nvPr/>
        </p:nvSpPr>
        <p:spPr>
          <a:xfrm>
            <a:off x="3352800" y="3810000"/>
            <a:ext cx="285656" cy="261610"/>
          </a:xfrm>
          <a:prstGeom prst="rect">
            <a:avLst/>
          </a:prstGeom>
          <a:noFill/>
        </p:spPr>
        <p:txBody>
          <a:bodyPr wrap="none" rtlCol="0">
            <a:spAutoFit/>
          </a:bodyPr>
          <a:lstStyle/>
          <a:p>
            <a:r>
              <a:rPr lang="ar-SA" sz="1100" dirty="0" smtClean="0"/>
              <a:t>ب</a:t>
            </a:r>
            <a:endParaRPr lang="en-US" sz="1100" dirty="0"/>
          </a:p>
        </p:txBody>
      </p:sp>
      <p:sp>
        <p:nvSpPr>
          <p:cNvPr id="26" name="TextBox 25"/>
          <p:cNvSpPr txBox="1"/>
          <p:nvPr/>
        </p:nvSpPr>
        <p:spPr>
          <a:xfrm>
            <a:off x="1143000" y="5410200"/>
            <a:ext cx="413896" cy="261610"/>
          </a:xfrm>
          <a:prstGeom prst="rect">
            <a:avLst/>
          </a:prstGeom>
          <a:noFill/>
        </p:spPr>
        <p:txBody>
          <a:bodyPr wrap="none" rtlCol="0">
            <a:spAutoFit/>
          </a:bodyPr>
          <a:lstStyle/>
          <a:p>
            <a:r>
              <a:rPr lang="ar-SA" sz="1100" dirty="0" smtClean="0"/>
              <a:t>صفر</a:t>
            </a:r>
            <a:endParaRPr lang="en-US" sz="1100" dirty="0"/>
          </a:p>
        </p:txBody>
      </p:sp>
      <p:sp>
        <p:nvSpPr>
          <p:cNvPr id="27" name="TextBox 26"/>
          <p:cNvSpPr txBox="1"/>
          <p:nvPr/>
        </p:nvSpPr>
        <p:spPr>
          <a:xfrm>
            <a:off x="6705600" y="5562600"/>
            <a:ext cx="470000" cy="261610"/>
          </a:xfrm>
          <a:prstGeom prst="rect">
            <a:avLst/>
          </a:prstGeom>
          <a:noFill/>
        </p:spPr>
        <p:txBody>
          <a:bodyPr wrap="none" rtlCol="0">
            <a:spAutoFit/>
          </a:bodyPr>
          <a:lstStyle/>
          <a:p>
            <a:r>
              <a:rPr lang="ar-SA" sz="1100" dirty="0" smtClean="0"/>
              <a:t>الإنتاج</a:t>
            </a:r>
            <a:endParaRPr lang="en-US" sz="1100" dirty="0"/>
          </a:p>
        </p:txBody>
      </p:sp>
      <p:cxnSp>
        <p:nvCxnSpPr>
          <p:cNvPr id="4" name="Straight Connector 3"/>
          <p:cNvCxnSpPr>
            <a:endCxn id="14" idx="1"/>
          </p:cNvCxnSpPr>
          <p:nvPr/>
        </p:nvCxnSpPr>
        <p:spPr>
          <a:xfrm flipH="1">
            <a:off x="3838353" y="4071610"/>
            <a:ext cx="162147" cy="511023"/>
          </a:xfrm>
          <a:prstGeom prst="line">
            <a:avLst/>
          </a:prstGeom>
        </p:spPr>
        <p:style>
          <a:lnRef idx="1">
            <a:schemeClr val="accent2"/>
          </a:lnRef>
          <a:fillRef idx="0">
            <a:schemeClr val="accent2"/>
          </a:fillRef>
          <a:effectRef idx="0">
            <a:schemeClr val="accent2"/>
          </a:effectRef>
          <a:fontRef idx="minor">
            <a:schemeClr val="tx1"/>
          </a:fontRef>
        </p:style>
      </p:cxnSp>
      <p:cxnSp>
        <p:nvCxnSpPr>
          <p:cNvPr id="8" name="Straight Connector 7"/>
          <p:cNvCxnSpPr/>
          <p:nvPr/>
        </p:nvCxnSpPr>
        <p:spPr>
          <a:xfrm flipH="1">
            <a:off x="3638456" y="3385810"/>
            <a:ext cx="323944" cy="1186190"/>
          </a:xfrm>
          <a:prstGeom prst="line">
            <a:avLst/>
          </a:prstGeom>
        </p:spPr>
        <p:style>
          <a:lnRef idx="1">
            <a:schemeClr val="accent2"/>
          </a:lnRef>
          <a:fillRef idx="0">
            <a:schemeClr val="accent2"/>
          </a:fillRef>
          <a:effectRef idx="0">
            <a:schemeClr val="accent2"/>
          </a:effectRef>
          <a:fontRef idx="minor">
            <a:schemeClr val="tx1"/>
          </a:fontRef>
        </p:style>
      </p:cxnSp>
      <p:cxnSp>
        <p:nvCxnSpPr>
          <p:cNvPr id="12" name="Straight Connector 11"/>
          <p:cNvCxnSpPr/>
          <p:nvPr/>
        </p:nvCxnSpPr>
        <p:spPr>
          <a:xfrm>
            <a:off x="3800428" y="3255005"/>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3405848" y="3242877"/>
            <a:ext cx="421132" cy="1382233"/>
          </a:xfrm>
          <a:prstGeom prst="line">
            <a:avLst/>
          </a:prstGeom>
        </p:spPr>
        <p:style>
          <a:lnRef idx="1">
            <a:schemeClr val="accent2"/>
          </a:lnRef>
          <a:fillRef idx="0">
            <a:schemeClr val="accent2"/>
          </a:fillRef>
          <a:effectRef idx="0">
            <a:schemeClr val="accent2"/>
          </a:effectRef>
          <a:fontRef idx="minor">
            <a:schemeClr val="tx1"/>
          </a:fontRef>
        </p:style>
      </p:cxnSp>
      <p:cxnSp>
        <p:nvCxnSpPr>
          <p:cNvPr id="30" name="Straight Connector 29"/>
          <p:cNvCxnSpPr/>
          <p:nvPr/>
        </p:nvCxnSpPr>
        <p:spPr>
          <a:xfrm flipH="1">
            <a:off x="3200400" y="3200400"/>
            <a:ext cx="438056" cy="1371600"/>
          </a:xfrm>
          <a:prstGeom prst="line">
            <a:avLst/>
          </a:prstGeom>
        </p:spPr>
        <p:style>
          <a:lnRef idx="1">
            <a:schemeClr val="accent2"/>
          </a:lnRef>
          <a:fillRef idx="0">
            <a:schemeClr val="accent2"/>
          </a:fillRef>
          <a:effectRef idx="0">
            <a:schemeClr val="accent2"/>
          </a:effectRef>
          <a:fontRef idx="minor">
            <a:schemeClr val="tx1"/>
          </a:fontRef>
        </p:style>
      </p:cxnSp>
      <p:cxnSp>
        <p:nvCxnSpPr>
          <p:cNvPr id="32" name="Straight Connector 31"/>
          <p:cNvCxnSpPr/>
          <p:nvPr/>
        </p:nvCxnSpPr>
        <p:spPr>
          <a:xfrm flipH="1">
            <a:off x="2895600" y="3201988"/>
            <a:ext cx="443023" cy="1380645"/>
          </a:xfrm>
          <a:prstGeom prst="line">
            <a:avLst/>
          </a:prstGeom>
        </p:spPr>
        <p:style>
          <a:lnRef idx="1">
            <a:schemeClr val="accent2"/>
          </a:lnRef>
          <a:fillRef idx="0">
            <a:schemeClr val="accent2"/>
          </a:fillRef>
          <a:effectRef idx="0">
            <a:schemeClr val="accent2"/>
          </a:effectRef>
          <a:fontRef idx="minor">
            <a:schemeClr val="tx1"/>
          </a:fontRef>
        </p:style>
      </p:cxnSp>
      <p:cxnSp>
        <p:nvCxnSpPr>
          <p:cNvPr id="34" name="Straight Connector 33"/>
          <p:cNvCxnSpPr/>
          <p:nvPr/>
        </p:nvCxnSpPr>
        <p:spPr>
          <a:xfrm flipH="1">
            <a:off x="2636874" y="3201988"/>
            <a:ext cx="411126" cy="1370012"/>
          </a:xfrm>
          <a:prstGeom prst="line">
            <a:avLst/>
          </a:prstGeom>
        </p:spPr>
        <p:style>
          <a:lnRef idx="1">
            <a:schemeClr val="accent2"/>
          </a:lnRef>
          <a:fillRef idx="0">
            <a:schemeClr val="accent2"/>
          </a:fillRef>
          <a:effectRef idx="0">
            <a:schemeClr val="accent2"/>
          </a:effectRef>
          <a:fontRef idx="minor">
            <a:schemeClr val="tx1"/>
          </a:fontRef>
        </p:style>
      </p:cxnSp>
      <p:cxnSp>
        <p:nvCxnSpPr>
          <p:cNvPr id="36" name="Straight Connector 35"/>
          <p:cNvCxnSpPr/>
          <p:nvPr/>
        </p:nvCxnSpPr>
        <p:spPr>
          <a:xfrm flipH="1">
            <a:off x="2286000" y="3201988"/>
            <a:ext cx="350874" cy="1370012"/>
          </a:xfrm>
          <a:prstGeom prst="line">
            <a:avLst/>
          </a:prstGeom>
        </p:spPr>
        <p:style>
          <a:lnRef idx="1">
            <a:schemeClr val="accent2"/>
          </a:lnRef>
          <a:fillRef idx="0">
            <a:schemeClr val="accent2"/>
          </a:fillRef>
          <a:effectRef idx="0">
            <a:schemeClr val="accent2"/>
          </a:effectRef>
          <a:fontRef idx="minor">
            <a:schemeClr val="tx1"/>
          </a:fontRef>
        </p:style>
      </p:cxnSp>
      <p:cxnSp>
        <p:nvCxnSpPr>
          <p:cNvPr id="38" name="Straight Connector 37"/>
          <p:cNvCxnSpPr/>
          <p:nvPr/>
        </p:nvCxnSpPr>
        <p:spPr>
          <a:xfrm flipH="1">
            <a:off x="2461437" y="3201988"/>
            <a:ext cx="381000" cy="1380645"/>
          </a:xfrm>
          <a:prstGeom prst="line">
            <a:avLst/>
          </a:prstGeom>
        </p:spPr>
        <p:style>
          <a:lnRef idx="1">
            <a:schemeClr val="accent2"/>
          </a:lnRef>
          <a:fillRef idx="0">
            <a:schemeClr val="accent2"/>
          </a:fillRef>
          <a:effectRef idx="0">
            <a:schemeClr val="accent2"/>
          </a:effectRef>
          <a:fontRef idx="minor">
            <a:schemeClr val="tx1"/>
          </a:fontRef>
        </p:style>
      </p:cxnSp>
      <p:cxnSp>
        <p:nvCxnSpPr>
          <p:cNvPr id="40" name="Straight Connector 39"/>
          <p:cNvCxnSpPr/>
          <p:nvPr/>
        </p:nvCxnSpPr>
        <p:spPr>
          <a:xfrm flipH="1">
            <a:off x="2133600" y="3201988"/>
            <a:ext cx="327837" cy="1370012"/>
          </a:xfrm>
          <a:prstGeom prst="line">
            <a:avLst/>
          </a:prstGeom>
        </p:spPr>
        <p:style>
          <a:lnRef idx="1">
            <a:schemeClr val="accent2"/>
          </a:lnRef>
          <a:fillRef idx="0">
            <a:schemeClr val="accent2"/>
          </a:fillRef>
          <a:effectRef idx="0">
            <a:schemeClr val="accent2"/>
          </a:effectRef>
          <a:fontRef idx="minor">
            <a:schemeClr val="tx1"/>
          </a:fontRef>
        </p:style>
      </p:cxnSp>
      <p:cxnSp>
        <p:nvCxnSpPr>
          <p:cNvPr id="42" name="Straight Connector 41"/>
          <p:cNvCxnSpPr/>
          <p:nvPr/>
        </p:nvCxnSpPr>
        <p:spPr>
          <a:xfrm flipH="1">
            <a:off x="1828800" y="3201988"/>
            <a:ext cx="304800" cy="1380645"/>
          </a:xfrm>
          <a:prstGeom prst="line">
            <a:avLst/>
          </a:prstGeom>
        </p:spPr>
        <p:style>
          <a:lnRef idx="1">
            <a:schemeClr val="accent2"/>
          </a:lnRef>
          <a:fillRef idx="0">
            <a:schemeClr val="accent2"/>
          </a:fillRef>
          <a:effectRef idx="0">
            <a:schemeClr val="accent2"/>
          </a:effectRef>
          <a:fontRef idx="minor">
            <a:schemeClr val="tx1"/>
          </a:fontRef>
        </p:style>
      </p:cxnSp>
      <p:cxnSp>
        <p:nvCxnSpPr>
          <p:cNvPr id="44" name="Straight Connector 43"/>
          <p:cNvCxnSpPr/>
          <p:nvPr/>
        </p:nvCxnSpPr>
        <p:spPr>
          <a:xfrm flipH="1">
            <a:off x="1676400" y="3201988"/>
            <a:ext cx="304800" cy="1370012"/>
          </a:xfrm>
          <a:prstGeom prst="line">
            <a:avLst/>
          </a:prstGeom>
        </p:spPr>
        <p:style>
          <a:lnRef idx="1">
            <a:schemeClr val="accent2"/>
          </a:lnRef>
          <a:fillRef idx="0">
            <a:schemeClr val="accent2"/>
          </a:fillRef>
          <a:effectRef idx="0">
            <a:schemeClr val="accent2"/>
          </a:effectRef>
          <a:fontRef idx="minor">
            <a:schemeClr val="tx1"/>
          </a:fontRef>
        </p:style>
      </p:cxnSp>
      <p:cxnSp>
        <p:nvCxnSpPr>
          <p:cNvPr id="46" name="Straight Connector 45"/>
          <p:cNvCxnSpPr/>
          <p:nvPr/>
        </p:nvCxnSpPr>
        <p:spPr>
          <a:xfrm flipH="1">
            <a:off x="1556896" y="3255005"/>
            <a:ext cx="179256" cy="1088395"/>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675003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style>
          <a:lnRef idx="1">
            <a:schemeClr val="accent2"/>
          </a:lnRef>
          <a:fillRef idx="2">
            <a:schemeClr val="accent2"/>
          </a:fillRef>
          <a:effectRef idx="1">
            <a:schemeClr val="accent2"/>
          </a:effectRef>
          <a:fontRef idx="minor">
            <a:schemeClr val="dk1"/>
          </a:fontRef>
        </p:style>
        <p:txBody>
          <a:bodyPr>
            <a:normAutofit/>
          </a:bodyPr>
          <a:lstStyle/>
          <a:p>
            <a:pPr algn="r">
              <a:buNone/>
            </a:pPr>
            <a:r>
              <a:rPr lang="ar-SA" sz="2800" dirty="0" smtClean="0"/>
              <a:t>المنافسة الإحتكارية :</a:t>
            </a:r>
          </a:p>
          <a:p>
            <a:pPr algn="r">
              <a:buNone/>
            </a:pPr>
            <a:r>
              <a:rPr lang="ar-SA" sz="2400" dirty="0" smtClean="0"/>
              <a:t>استخدم ذلك التعبير لأول مرة في الثلاثينات بإسم المنافسة </a:t>
            </a:r>
            <a:r>
              <a:rPr lang="ar-SA" sz="2400" smtClean="0"/>
              <a:t>غير الكاملة لكي </a:t>
            </a:r>
            <a:r>
              <a:rPr lang="ar-SA" sz="2400" dirty="0" smtClean="0"/>
              <a:t>يعكس سلوك المنشأة بوجة عام في ظل الظروف السوقية والإنتاجية المستجدة.</a:t>
            </a:r>
          </a:p>
          <a:p>
            <a:pPr algn="r">
              <a:buNone/>
            </a:pPr>
            <a:r>
              <a:rPr lang="ar-SA" sz="2800" dirty="0" smtClean="0"/>
              <a:t>فروض وخصائص المنافسة الإحتكارية:</a:t>
            </a:r>
          </a:p>
          <a:p>
            <a:pPr algn="r">
              <a:buNone/>
            </a:pPr>
            <a:r>
              <a:rPr lang="ar-SA" sz="2400" dirty="0" smtClean="0"/>
              <a:t>أ/ تواجه المنشأة بمنحنى طلب له درجة مرونة أقل وبالتالي تستطيع ان تفرض الأسعار التي تراها.</a:t>
            </a:r>
          </a:p>
          <a:p>
            <a:pPr algn="r">
              <a:buNone/>
            </a:pPr>
            <a:r>
              <a:rPr lang="ar-SA" sz="2400" dirty="0" smtClean="0"/>
              <a:t>ب/ غياب عوائق حقيقية لدخول منشآت جديدة الى الصناعة </a:t>
            </a:r>
          </a:p>
          <a:p>
            <a:pPr algn="r">
              <a:buNone/>
            </a:pPr>
            <a:r>
              <a:rPr lang="ar-SA" sz="2400" dirty="0" smtClean="0"/>
              <a:t>ج/ يفترض هذا النموزج للسوق توافر عدد كبير من المنتجين وبالتالي يمكن للمنشأة ان تتجاهل الاخذ في الحسبان سلوك المنتجين الأخرين عند تحديد سياساتهم .</a:t>
            </a:r>
          </a:p>
          <a:p>
            <a:pPr algn="r">
              <a:buNone/>
            </a:pPr>
            <a:r>
              <a:rPr lang="ar-SA" sz="2400" dirty="0" smtClean="0"/>
              <a:t>د/ يفترض أن تكون المنشآت متماثلة من حيث الطلب وظروف التكاليف .</a:t>
            </a:r>
          </a:p>
          <a:p>
            <a:pPr algn="r">
              <a:buNone/>
            </a:pPr>
            <a:r>
              <a:rPr lang="ar-SA" sz="2400" dirty="0" smtClean="0"/>
              <a:t>ه/ يجب ان تتخذ كل منشاة القرارات الخاصة بها والمتعلقة بتحديد اسعار منتجاتها </a:t>
            </a:r>
            <a:endParaRPr lang="en-US" sz="2400" dirty="0" smtClean="0"/>
          </a:p>
        </p:txBody>
      </p:sp>
    </p:spTree>
    <p:extLst>
      <p:ext uri="{BB962C8B-B14F-4D97-AF65-F5344CB8AC3E}">
        <p14:creationId xmlns:p14="http://schemas.microsoft.com/office/powerpoint/2010/main" val="3727662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style>
          <a:lnRef idx="1">
            <a:schemeClr val="accent2"/>
          </a:lnRef>
          <a:fillRef idx="2">
            <a:schemeClr val="accent2"/>
          </a:fillRef>
          <a:effectRef idx="1">
            <a:schemeClr val="accent2"/>
          </a:effectRef>
          <a:fontRef idx="minor">
            <a:schemeClr val="dk1"/>
          </a:fontRef>
        </p:style>
        <p:txBody>
          <a:bodyPr>
            <a:normAutofit/>
          </a:bodyPr>
          <a:lstStyle/>
          <a:p>
            <a:r>
              <a:rPr lang="ar-SA" sz="3600" dirty="0" smtClean="0"/>
              <a:t>كلية النبلاء للعلوم والتكنولوجيا</a:t>
            </a:r>
            <a:br>
              <a:rPr lang="ar-SA" sz="3600" dirty="0" smtClean="0"/>
            </a:br>
            <a:r>
              <a:rPr lang="ar-SA" sz="3600" dirty="0" smtClean="0"/>
              <a:t>برنامج العلوم الإدارية</a:t>
            </a:r>
            <a:br>
              <a:rPr lang="ar-SA" sz="3600" dirty="0" smtClean="0"/>
            </a:br>
            <a:r>
              <a:rPr lang="ar-SA" sz="3600" dirty="0" smtClean="0"/>
              <a:t>المستوى الثالث</a:t>
            </a:r>
            <a:r>
              <a:rPr lang="ar-SA" sz="3600" dirty="0"/>
              <a:t/>
            </a:r>
            <a:br>
              <a:rPr lang="ar-SA" sz="3600" dirty="0"/>
            </a:br>
            <a:r>
              <a:rPr lang="ar-SA" sz="3600" dirty="0" smtClean="0"/>
              <a:t/>
            </a:r>
            <a:br>
              <a:rPr lang="ar-SA" sz="3600" dirty="0" smtClean="0"/>
            </a:br>
            <a:r>
              <a:rPr lang="ar-SA" sz="3600" dirty="0" smtClean="0"/>
              <a:t>المحاضرة</a:t>
            </a:r>
            <a:br>
              <a:rPr lang="ar-SA" sz="3600" dirty="0" smtClean="0"/>
            </a:br>
            <a:r>
              <a:rPr lang="ar-SA" sz="3600" dirty="0"/>
              <a:t/>
            </a:r>
            <a:br>
              <a:rPr lang="ar-SA" sz="3600" dirty="0"/>
            </a:br>
            <a:r>
              <a:rPr lang="ar-SA" sz="3600" dirty="0" smtClean="0"/>
              <a:t>( 3 )</a:t>
            </a:r>
            <a:endParaRPr lang="en-US" sz="3600" dirty="0"/>
          </a:p>
        </p:txBody>
      </p:sp>
    </p:spTree>
    <p:extLst>
      <p:ext uri="{BB962C8B-B14F-4D97-AF65-F5344CB8AC3E}">
        <p14:creationId xmlns:p14="http://schemas.microsoft.com/office/powerpoint/2010/main" val="3137200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style>
          <a:lnRef idx="3">
            <a:schemeClr val="lt1"/>
          </a:lnRef>
          <a:fillRef idx="1">
            <a:schemeClr val="accent2"/>
          </a:fillRef>
          <a:effectRef idx="1">
            <a:schemeClr val="accent2"/>
          </a:effectRef>
          <a:fontRef idx="minor">
            <a:schemeClr val="lt1"/>
          </a:fontRef>
        </p:style>
        <p:txBody>
          <a:bodyPr/>
          <a:lstStyle/>
          <a:p>
            <a:pPr marL="0" indent="0" algn="ctr">
              <a:buNone/>
            </a:pPr>
            <a:endParaRPr lang="ar-SA" dirty="0" smtClean="0"/>
          </a:p>
          <a:p>
            <a:pPr marL="0" indent="0" algn="ctr">
              <a:buNone/>
            </a:pPr>
            <a:endParaRPr lang="ar-SA" dirty="0"/>
          </a:p>
          <a:p>
            <a:pPr marL="0" indent="0" algn="ctr">
              <a:buNone/>
            </a:pPr>
            <a:endParaRPr lang="ar-SA" dirty="0" smtClean="0"/>
          </a:p>
          <a:p>
            <a:pPr marL="0" indent="0" algn="ctr">
              <a:buNone/>
            </a:pPr>
            <a:endParaRPr lang="en-US" dirty="0"/>
          </a:p>
        </p:txBody>
      </p:sp>
      <p:sp>
        <p:nvSpPr>
          <p:cNvPr id="4" name="Flowchart: Preparation 3"/>
          <p:cNvSpPr/>
          <p:nvPr/>
        </p:nvSpPr>
        <p:spPr>
          <a:xfrm>
            <a:off x="1524000" y="2209800"/>
            <a:ext cx="5867400" cy="3200400"/>
          </a:xfrm>
          <a:prstGeom prst="flowChartPrepara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sz="3600" dirty="0" smtClean="0"/>
              <a:t>النظرية الإقتصادية للمشروع</a:t>
            </a:r>
            <a:endParaRPr lang="en-US" sz="3600" dirty="0"/>
          </a:p>
        </p:txBody>
      </p:sp>
    </p:spTree>
    <p:extLst>
      <p:ext uri="{BB962C8B-B14F-4D97-AF65-F5344CB8AC3E}">
        <p14:creationId xmlns:p14="http://schemas.microsoft.com/office/powerpoint/2010/main" val="3300879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a:ln/>
        </p:spPr>
        <p:style>
          <a:lnRef idx="1">
            <a:schemeClr val="accent1"/>
          </a:lnRef>
          <a:fillRef idx="2">
            <a:schemeClr val="accent1"/>
          </a:fillRef>
          <a:effectRef idx="1">
            <a:schemeClr val="accent1"/>
          </a:effectRef>
          <a:fontRef idx="minor">
            <a:schemeClr val="dk1"/>
          </a:fontRef>
        </p:style>
        <p:txBody>
          <a:bodyPr/>
          <a:lstStyle/>
          <a:p>
            <a:pPr algn="r">
              <a:buNone/>
            </a:pPr>
            <a:endParaRPr lang="en-US" dirty="0" smtClean="0"/>
          </a:p>
          <a:p>
            <a:pPr algn="r">
              <a:buNone/>
            </a:pPr>
            <a:r>
              <a:rPr lang="ar-SA" sz="2800" dirty="0" smtClean="0"/>
              <a:t>النظرية الإقتصادية للمشروع :</a:t>
            </a:r>
          </a:p>
          <a:p>
            <a:pPr algn="r">
              <a:buNone/>
            </a:pPr>
            <a:r>
              <a:rPr lang="ar-SA" sz="2800" dirty="0" smtClean="0"/>
              <a:t>اولاً: القرارات</a:t>
            </a:r>
          </a:p>
          <a:p>
            <a:pPr algn="r">
              <a:buNone/>
            </a:pPr>
            <a:r>
              <a:rPr lang="ar-SA" sz="2400" dirty="0" smtClean="0"/>
              <a:t>القرارات الداخلية للمشروع وهيكلة التنظيمي</a:t>
            </a:r>
          </a:p>
          <a:p>
            <a:pPr algn="r">
              <a:buNone/>
            </a:pPr>
            <a:r>
              <a:rPr lang="ar-SA" sz="2400" dirty="0" smtClean="0"/>
              <a:t>1/ قرار المدخل / المخرج</a:t>
            </a:r>
          </a:p>
          <a:p>
            <a:pPr algn="r">
              <a:buNone/>
            </a:pPr>
            <a:r>
              <a:rPr lang="ar-SA" sz="2400" dirty="0" smtClean="0"/>
              <a:t>2/ قرار حجم الإنتاج</a:t>
            </a:r>
          </a:p>
          <a:p>
            <a:pPr algn="r">
              <a:buNone/>
            </a:pPr>
            <a:r>
              <a:rPr lang="ar-SA" sz="2400" dirty="0" smtClean="0"/>
              <a:t>3/ قرار التسعير</a:t>
            </a:r>
          </a:p>
          <a:p>
            <a:pPr algn="r">
              <a:buNone/>
            </a:pPr>
            <a:r>
              <a:rPr lang="ar-SA" sz="2400" dirty="0" smtClean="0"/>
              <a:t>4/ قرار مدخلات الإنتاج</a:t>
            </a:r>
          </a:p>
          <a:p>
            <a:pPr algn="r">
              <a:buNone/>
            </a:pPr>
            <a:r>
              <a:rPr lang="ar-SA" sz="2800" dirty="0" smtClean="0"/>
              <a:t>ثانياً : القيود</a:t>
            </a:r>
          </a:p>
          <a:p>
            <a:pPr algn="r">
              <a:buNone/>
            </a:pPr>
            <a:r>
              <a:rPr lang="ar-SA" sz="2400" dirty="0" smtClean="0"/>
              <a:t>تنقسم تلك القيود إلى مجموعتين رئيسيتين :</a:t>
            </a:r>
          </a:p>
          <a:p>
            <a:pPr algn="r">
              <a:buNone/>
            </a:pPr>
            <a:r>
              <a:rPr lang="ar-SA" sz="2800" dirty="0" smtClean="0"/>
              <a:t>1/ قيود الإنتاج</a:t>
            </a:r>
          </a:p>
        </p:txBody>
      </p:sp>
    </p:spTree>
    <p:extLst>
      <p:ext uri="{BB962C8B-B14F-4D97-AF65-F5344CB8AC3E}">
        <p14:creationId xmlns:p14="http://schemas.microsoft.com/office/powerpoint/2010/main" val="3290763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534400" cy="6019800"/>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algn="r">
              <a:buNone/>
            </a:pPr>
            <a:r>
              <a:rPr lang="ar-SA" sz="2800" dirty="0" smtClean="0"/>
              <a:t>2/ القيود السوقية</a:t>
            </a:r>
          </a:p>
          <a:p>
            <a:pPr algn="r">
              <a:buNone/>
            </a:pPr>
            <a:r>
              <a:rPr lang="ar-SA" sz="2400" dirty="0" smtClean="0"/>
              <a:t>أ/ ايرادات المنتج الذي يخضع لسعر السوق </a:t>
            </a:r>
          </a:p>
          <a:p>
            <a:pPr algn="r">
              <a:buNone/>
            </a:pPr>
            <a:r>
              <a:rPr lang="ar-SA" sz="2400" dirty="0" smtClean="0"/>
              <a:t>ب/ ايرادات المنتج صانع السعر</a:t>
            </a:r>
          </a:p>
          <a:p>
            <a:pPr algn="r">
              <a:buNone/>
            </a:pPr>
            <a:r>
              <a:rPr lang="ar-SA" sz="2800" dirty="0" smtClean="0"/>
              <a:t>ثالثاً : معاير القرار</a:t>
            </a:r>
          </a:p>
          <a:p>
            <a:pPr algn="r">
              <a:buNone/>
            </a:pPr>
            <a:r>
              <a:rPr lang="ar-SA" sz="2400" dirty="0" smtClean="0"/>
              <a:t>*تستطيع المنشأة ان تفاضل بين عدد من بدائل القرارفي حدود القيود المفروضة عليها.أي أن المنشأة سوف تتبع أي بديل وتفاضل بين البدائل المتاحة بما يحقق لها أقصى قدر ممكن من الأرباح.</a:t>
            </a:r>
          </a:p>
          <a:p>
            <a:pPr algn="r">
              <a:buNone/>
            </a:pPr>
            <a:r>
              <a:rPr lang="ar-SA" sz="2800" dirty="0" smtClean="0"/>
              <a:t>تعريف الربح :</a:t>
            </a:r>
          </a:p>
          <a:p>
            <a:pPr algn="r">
              <a:buNone/>
            </a:pPr>
            <a:r>
              <a:rPr lang="ar-SA" sz="2400" dirty="0" smtClean="0"/>
              <a:t>يعرف الربح بأنة ذلك الفائض من ايرادات المنشاة على كافة تكاليف الفرصة المضاعفة </a:t>
            </a:r>
          </a:p>
          <a:p>
            <a:pPr algn="r">
              <a:buNone/>
            </a:pPr>
            <a:r>
              <a:rPr lang="ar-SA" sz="2400" dirty="0" smtClean="0"/>
              <a:t>أ/ بعض المدفوعات اللى المساهمين قد تعكس تكلفة الفرصة المضاعفة لرأس المال على الرغم من فئة المساهمين تمثل أصحاب رأس المال.</a:t>
            </a:r>
          </a:p>
          <a:p>
            <a:pPr algn="r">
              <a:buNone/>
            </a:pPr>
            <a:r>
              <a:rPr lang="ar-SA" sz="2400" dirty="0" smtClean="0"/>
              <a:t>ب/ يمثل الربح بالنسبة للمنشأة ما يمكن الحصول علية بلأستثمار في مجال آخر </a:t>
            </a:r>
          </a:p>
          <a:p>
            <a:pPr algn="r">
              <a:buNone/>
            </a:pPr>
            <a:r>
              <a:rPr lang="ar-SA" sz="2400" dirty="0" smtClean="0"/>
              <a:t>ج/ عادة ما تمثل الأرباح الزائدة التي تحققها المنشأة الإيراداتنتيجة الموارد المتاحة للمنشأة  </a:t>
            </a:r>
          </a:p>
        </p:txBody>
      </p:sp>
    </p:spTree>
    <p:extLst>
      <p:ext uri="{BB962C8B-B14F-4D97-AF65-F5344CB8AC3E}">
        <p14:creationId xmlns:p14="http://schemas.microsoft.com/office/powerpoint/2010/main" val="871675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style>
          <a:lnRef idx="1">
            <a:schemeClr val="accent2"/>
          </a:lnRef>
          <a:fillRef idx="2">
            <a:schemeClr val="accent2"/>
          </a:fillRef>
          <a:effectRef idx="1">
            <a:schemeClr val="accent2"/>
          </a:effectRef>
          <a:fontRef idx="minor">
            <a:schemeClr val="dk1"/>
          </a:fontRef>
        </p:style>
        <p:txBody>
          <a:bodyPr>
            <a:normAutofit/>
          </a:bodyPr>
          <a:lstStyle/>
          <a:p>
            <a:pPr algn="r">
              <a:buNone/>
            </a:pPr>
            <a:endParaRPr lang="ar-SA" sz="2800" dirty="0" smtClean="0"/>
          </a:p>
          <a:p>
            <a:pPr algn="r">
              <a:buNone/>
            </a:pPr>
            <a:r>
              <a:rPr lang="ar-SA" sz="2000" dirty="0" smtClean="0"/>
              <a:t>رابعاً : عملية إتخاذ القرارات</a:t>
            </a:r>
          </a:p>
          <a:p>
            <a:pPr algn="r">
              <a:buNone/>
            </a:pPr>
            <a:r>
              <a:rPr lang="ar-SA" sz="1800" dirty="0" smtClean="0"/>
              <a:t>هناك ثلاث فروض يجب ان تأخذها المنشأة في الحسبان عند إتخاذ القرارات :</a:t>
            </a:r>
          </a:p>
          <a:p>
            <a:pPr algn="r">
              <a:buNone/>
            </a:pPr>
            <a:r>
              <a:rPr lang="ar-SA" sz="1800" dirty="0" smtClean="0"/>
              <a:t>1/ ان المنشأة تنتج منتج واحد </a:t>
            </a:r>
          </a:p>
          <a:p>
            <a:pPr algn="r">
              <a:buNone/>
            </a:pPr>
            <a:r>
              <a:rPr lang="ar-SA" sz="1800" dirty="0" smtClean="0"/>
              <a:t>2/ ان المنشاة تسعى إلى تحقيق أقصى قدرة من الأرباح</a:t>
            </a:r>
          </a:p>
          <a:p>
            <a:pPr algn="r">
              <a:buNone/>
            </a:pPr>
            <a:r>
              <a:rPr lang="ar-SA" sz="1800" dirty="0" smtClean="0"/>
              <a:t>ج/ انه يتوفر للمنشاة المعلومات الكاملة عند التكاليف والإيرادات </a:t>
            </a:r>
          </a:p>
          <a:p>
            <a:pPr algn="r">
              <a:buNone/>
            </a:pPr>
            <a:r>
              <a:rPr lang="ar-SA" sz="2000" dirty="0" smtClean="0"/>
              <a:t>القرارات الهامة التي تتخذها المنشاة هي :</a:t>
            </a:r>
          </a:p>
          <a:p>
            <a:pPr algn="r">
              <a:buNone/>
            </a:pPr>
            <a:r>
              <a:rPr lang="ar-SA" sz="2000" dirty="0" smtClean="0"/>
              <a:t>1/ </a:t>
            </a:r>
            <a:r>
              <a:rPr lang="ar-SA" sz="1800" dirty="0" smtClean="0"/>
              <a:t>قرار حجم الإنتاج</a:t>
            </a:r>
          </a:p>
          <a:p>
            <a:pPr algn="r">
              <a:buNone/>
            </a:pPr>
            <a:endParaRPr lang="en-US" sz="2000" dirty="0"/>
          </a:p>
        </p:txBody>
      </p:sp>
      <p:cxnSp>
        <p:nvCxnSpPr>
          <p:cNvPr id="5" name="Straight Arrow Connector 4"/>
          <p:cNvCxnSpPr/>
          <p:nvPr/>
        </p:nvCxnSpPr>
        <p:spPr>
          <a:xfrm>
            <a:off x="1143000" y="5867400"/>
            <a:ext cx="434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381000" y="4343400"/>
            <a:ext cx="3048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143000" y="3124200"/>
            <a:ext cx="3200400" cy="2743200"/>
          </a:xfrm>
          <a:prstGeom prst="line">
            <a:avLst/>
          </a:prstGeom>
        </p:spPr>
        <p:style>
          <a:lnRef idx="1">
            <a:schemeClr val="accent1"/>
          </a:lnRef>
          <a:fillRef idx="0">
            <a:schemeClr val="accent1"/>
          </a:fillRef>
          <a:effectRef idx="0">
            <a:schemeClr val="accent1"/>
          </a:effectRef>
          <a:fontRef idx="minor">
            <a:schemeClr val="tx1"/>
          </a:fontRef>
        </p:style>
      </p:cxnSp>
      <p:sp>
        <p:nvSpPr>
          <p:cNvPr id="24" name="Freeform 23"/>
          <p:cNvSpPr/>
          <p:nvPr/>
        </p:nvSpPr>
        <p:spPr>
          <a:xfrm>
            <a:off x="1768415" y="2932981"/>
            <a:ext cx="1710906" cy="2191110"/>
          </a:xfrm>
          <a:custGeom>
            <a:avLst/>
            <a:gdLst>
              <a:gd name="connsiteX0" fmla="*/ 1466491 w 1710906"/>
              <a:gd name="connsiteY0" fmla="*/ 0 h 2191110"/>
              <a:gd name="connsiteX1" fmla="*/ 1466491 w 1710906"/>
              <a:gd name="connsiteY1" fmla="*/ 1759789 h 2191110"/>
              <a:gd name="connsiteX2" fmla="*/ 0 w 1710906"/>
              <a:gd name="connsiteY2" fmla="*/ 2191110 h 2191110"/>
              <a:gd name="connsiteX3" fmla="*/ 0 w 1710906"/>
              <a:gd name="connsiteY3" fmla="*/ 2191110 h 2191110"/>
            </a:gdLst>
            <a:ahLst/>
            <a:cxnLst>
              <a:cxn ang="0">
                <a:pos x="connsiteX0" y="connsiteY0"/>
              </a:cxn>
              <a:cxn ang="0">
                <a:pos x="connsiteX1" y="connsiteY1"/>
              </a:cxn>
              <a:cxn ang="0">
                <a:pos x="connsiteX2" y="connsiteY2"/>
              </a:cxn>
              <a:cxn ang="0">
                <a:pos x="connsiteX3" y="connsiteY3"/>
              </a:cxn>
            </a:cxnLst>
            <a:rect l="l" t="t" r="r" b="b"/>
            <a:pathLst>
              <a:path w="1710906" h="2191110">
                <a:moveTo>
                  <a:pt x="1466491" y="0"/>
                </a:moveTo>
                <a:cubicBezTo>
                  <a:pt x="1588698" y="697302"/>
                  <a:pt x="1710906" y="1394604"/>
                  <a:pt x="1466491" y="1759789"/>
                </a:cubicBezTo>
                <a:cubicBezTo>
                  <a:pt x="1222076" y="2124974"/>
                  <a:pt x="0" y="2191110"/>
                  <a:pt x="0" y="2191110"/>
                </a:cubicBezTo>
                <a:lnTo>
                  <a:pt x="0" y="219111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6" name="Straight Connector 25"/>
          <p:cNvCxnSpPr/>
          <p:nvPr/>
        </p:nvCxnSpPr>
        <p:spPr>
          <a:xfrm rot="5400000">
            <a:off x="2590800" y="5334000"/>
            <a:ext cx="106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1295400" y="4953000"/>
            <a:ext cx="18288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495800" y="5410200"/>
            <a:ext cx="838200" cy="261610"/>
          </a:xfrm>
          <a:prstGeom prst="rect">
            <a:avLst/>
          </a:prstGeom>
          <a:noFill/>
        </p:spPr>
        <p:txBody>
          <a:bodyPr wrap="square" rtlCol="0">
            <a:spAutoFit/>
          </a:bodyPr>
          <a:lstStyle/>
          <a:p>
            <a:r>
              <a:rPr lang="ar-SA" sz="1100" dirty="0" smtClean="0"/>
              <a:t>الإيراد الحدي</a:t>
            </a:r>
            <a:endParaRPr lang="en-US" sz="1100" dirty="0"/>
          </a:p>
        </p:txBody>
      </p:sp>
      <p:sp>
        <p:nvSpPr>
          <p:cNvPr id="31" name="TextBox 30"/>
          <p:cNvSpPr txBox="1"/>
          <p:nvPr/>
        </p:nvSpPr>
        <p:spPr>
          <a:xfrm>
            <a:off x="4800600" y="5943600"/>
            <a:ext cx="470000" cy="261610"/>
          </a:xfrm>
          <a:prstGeom prst="rect">
            <a:avLst/>
          </a:prstGeom>
          <a:noFill/>
        </p:spPr>
        <p:txBody>
          <a:bodyPr wrap="none" rtlCol="0">
            <a:spAutoFit/>
          </a:bodyPr>
          <a:lstStyle/>
          <a:p>
            <a:r>
              <a:rPr lang="ar-SA" sz="1100" dirty="0" smtClean="0"/>
              <a:t>الإنتاج</a:t>
            </a:r>
            <a:endParaRPr lang="en-US" sz="1100" dirty="0"/>
          </a:p>
        </p:txBody>
      </p:sp>
      <p:sp>
        <p:nvSpPr>
          <p:cNvPr id="32" name="TextBox 31"/>
          <p:cNvSpPr txBox="1"/>
          <p:nvPr/>
        </p:nvSpPr>
        <p:spPr>
          <a:xfrm>
            <a:off x="2971800" y="5943600"/>
            <a:ext cx="348172" cy="261610"/>
          </a:xfrm>
          <a:prstGeom prst="rect">
            <a:avLst/>
          </a:prstGeom>
          <a:noFill/>
        </p:spPr>
        <p:txBody>
          <a:bodyPr wrap="none" rtlCol="0">
            <a:spAutoFit/>
          </a:bodyPr>
          <a:lstStyle/>
          <a:p>
            <a:r>
              <a:rPr lang="ar-SA" sz="1100" dirty="0" smtClean="0"/>
              <a:t>ك1</a:t>
            </a:r>
            <a:endParaRPr lang="en-US" sz="1100" dirty="0"/>
          </a:p>
        </p:txBody>
      </p:sp>
      <p:sp>
        <p:nvSpPr>
          <p:cNvPr id="33" name="TextBox 32"/>
          <p:cNvSpPr txBox="1"/>
          <p:nvPr/>
        </p:nvSpPr>
        <p:spPr>
          <a:xfrm>
            <a:off x="2057400" y="5943600"/>
            <a:ext cx="348172" cy="261610"/>
          </a:xfrm>
          <a:prstGeom prst="rect">
            <a:avLst/>
          </a:prstGeom>
          <a:noFill/>
        </p:spPr>
        <p:txBody>
          <a:bodyPr wrap="none" rtlCol="0">
            <a:spAutoFit/>
          </a:bodyPr>
          <a:lstStyle/>
          <a:p>
            <a:r>
              <a:rPr lang="ar-SA" sz="1100" dirty="0" smtClean="0"/>
              <a:t>ك2</a:t>
            </a:r>
            <a:endParaRPr lang="en-US" sz="1100" dirty="0"/>
          </a:p>
        </p:txBody>
      </p:sp>
      <p:sp>
        <p:nvSpPr>
          <p:cNvPr id="34" name="TextBox 33"/>
          <p:cNvSpPr txBox="1"/>
          <p:nvPr/>
        </p:nvSpPr>
        <p:spPr>
          <a:xfrm>
            <a:off x="685800" y="5791200"/>
            <a:ext cx="413896" cy="261610"/>
          </a:xfrm>
          <a:prstGeom prst="rect">
            <a:avLst/>
          </a:prstGeom>
          <a:noFill/>
        </p:spPr>
        <p:txBody>
          <a:bodyPr wrap="none" rtlCol="0">
            <a:spAutoFit/>
          </a:bodyPr>
          <a:lstStyle/>
          <a:p>
            <a:r>
              <a:rPr lang="ar-SA" sz="1100" dirty="0" smtClean="0"/>
              <a:t>صفر</a:t>
            </a:r>
            <a:endParaRPr lang="en-US" sz="1100" dirty="0"/>
          </a:p>
        </p:txBody>
      </p:sp>
      <p:sp>
        <p:nvSpPr>
          <p:cNvPr id="35" name="TextBox 34"/>
          <p:cNvSpPr txBox="1"/>
          <p:nvPr/>
        </p:nvSpPr>
        <p:spPr>
          <a:xfrm>
            <a:off x="228600" y="3200400"/>
            <a:ext cx="840295" cy="430887"/>
          </a:xfrm>
          <a:prstGeom prst="rect">
            <a:avLst/>
          </a:prstGeom>
          <a:noFill/>
        </p:spPr>
        <p:txBody>
          <a:bodyPr wrap="none" rtlCol="0">
            <a:spAutoFit/>
          </a:bodyPr>
          <a:lstStyle/>
          <a:p>
            <a:r>
              <a:rPr lang="ar-SA" sz="1100" dirty="0" smtClean="0"/>
              <a:t>التكلفة الحدية </a:t>
            </a:r>
          </a:p>
          <a:p>
            <a:r>
              <a:rPr lang="ar-SA" sz="1100" dirty="0" smtClean="0"/>
              <a:t>والإيراد الحدي</a:t>
            </a:r>
            <a:endParaRPr lang="en-US" sz="1100" dirty="0"/>
          </a:p>
        </p:txBody>
      </p:sp>
      <p:sp>
        <p:nvSpPr>
          <p:cNvPr id="36" name="TextBox 35"/>
          <p:cNvSpPr txBox="1"/>
          <p:nvPr/>
        </p:nvSpPr>
        <p:spPr>
          <a:xfrm>
            <a:off x="3352800" y="2971800"/>
            <a:ext cx="760144" cy="261610"/>
          </a:xfrm>
          <a:prstGeom prst="rect">
            <a:avLst/>
          </a:prstGeom>
          <a:noFill/>
        </p:spPr>
        <p:txBody>
          <a:bodyPr wrap="none" rtlCol="0">
            <a:spAutoFit/>
          </a:bodyPr>
          <a:lstStyle/>
          <a:p>
            <a:r>
              <a:rPr lang="ar-SA" sz="1100" dirty="0" smtClean="0"/>
              <a:t>التكلفة الحدية</a:t>
            </a:r>
            <a:endParaRPr lang="en-US" sz="1100" dirty="0"/>
          </a:p>
        </p:txBody>
      </p:sp>
    </p:spTree>
    <p:extLst>
      <p:ext uri="{BB962C8B-B14F-4D97-AF65-F5344CB8AC3E}">
        <p14:creationId xmlns:p14="http://schemas.microsoft.com/office/powerpoint/2010/main" val="3054409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style>
          <a:lnRef idx="1">
            <a:schemeClr val="accent2"/>
          </a:lnRef>
          <a:fillRef idx="2">
            <a:schemeClr val="accent2"/>
          </a:fillRef>
          <a:effectRef idx="1">
            <a:schemeClr val="accent2"/>
          </a:effectRef>
          <a:fontRef idx="minor">
            <a:schemeClr val="dk1"/>
          </a:fontRef>
        </p:style>
        <p:txBody>
          <a:bodyPr>
            <a:normAutofit/>
          </a:bodyPr>
          <a:lstStyle/>
          <a:p>
            <a:pPr algn="r">
              <a:buNone/>
            </a:pPr>
            <a:endParaRPr lang="en-US" sz="1100" dirty="0">
              <a:solidFill>
                <a:schemeClr val="accent2"/>
              </a:solidFill>
            </a:endParaRPr>
          </a:p>
        </p:txBody>
      </p:sp>
      <p:cxnSp>
        <p:nvCxnSpPr>
          <p:cNvPr id="7" name="Straight Arrow Connector 6"/>
          <p:cNvCxnSpPr/>
          <p:nvPr/>
        </p:nvCxnSpPr>
        <p:spPr>
          <a:xfrm rot="5400000" flipH="1" flipV="1">
            <a:off x="342900" y="3086100"/>
            <a:ext cx="403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362200" y="5105400"/>
            <a:ext cx="5562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4114800" y="2447260"/>
            <a:ext cx="2690037" cy="2656368"/>
          </a:xfrm>
          <a:custGeom>
            <a:avLst/>
            <a:gdLst>
              <a:gd name="connsiteX0" fmla="*/ 0 w 2690037"/>
              <a:gd name="connsiteY0" fmla="*/ 2656368 h 2656368"/>
              <a:gd name="connsiteX1" fmla="*/ 499730 w 2690037"/>
              <a:gd name="connsiteY1" fmla="*/ 497959 h 2656368"/>
              <a:gd name="connsiteX2" fmla="*/ 1605516 w 2690037"/>
              <a:gd name="connsiteY2" fmla="*/ 359735 h 2656368"/>
              <a:gd name="connsiteX3" fmla="*/ 2690037 w 2690037"/>
              <a:gd name="connsiteY3" fmla="*/ 2656368 h 2656368"/>
            </a:gdLst>
            <a:ahLst/>
            <a:cxnLst>
              <a:cxn ang="0">
                <a:pos x="connsiteX0" y="connsiteY0"/>
              </a:cxn>
              <a:cxn ang="0">
                <a:pos x="connsiteX1" y="connsiteY1"/>
              </a:cxn>
              <a:cxn ang="0">
                <a:pos x="connsiteX2" y="connsiteY2"/>
              </a:cxn>
              <a:cxn ang="0">
                <a:pos x="connsiteX3" y="connsiteY3"/>
              </a:cxn>
            </a:cxnLst>
            <a:rect l="l" t="t" r="r" b="b"/>
            <a:pathLst>
              <a:path w="2690037" h="2656368">
                <a:moveTo>
                  <a:pt x="0" y="2656368"/>
                </a:moveTo>
                <a:cubicBezTo>
                  <a:pt x="116072" y="1768549"/>
                  <a:pt x="232144" y="880731"/>
                  <a:pt x="499730" y="497959"/>
                </a:cubicBezTo>
                <a:cubicBezTo>
                  <a:pt x="767316" y="115187"/>
                  <a:pt x="1240465" y="0"/>
                  <a:pt x="1605516" y="359735"/>
                </a:cubicBezTo>
                <a:cubicBezTo>
                  <a:pt x="1970567" y="719470"/>
                  <a:pt x="2330302" y="1687919"/>
                  <a:pt x="2690037" y="2656368"/>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4" name="Straight Connector 13"/>
          <p:cNvCxnSpPr/>
          <p:nvPr/>
        </p:nvCxnSpPr>
        <p:spPr>
          <a:xfrm>
            <a:off x="2362200" y="3124200"/>
            <a:ext cx="54102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2362200" y="304800"/>
            <a:ext cx="4191000" cy="2833577"/>
          </a:xfrm>
          <a:custGeom>
            <a:avLst/>
            <a:gdLst>
              <a:gd name="connsiteX0" fmla="*/ 0 w 4228214"/>
              <a:gd name="connsiteY0" fmla="*/ 2604977 h 2604977"/>
              <a:gd name="connsiteX1" fmla="*/ 3317358 w 4228214"/>
              <a:gd name="connsiteY1" fmla="*/ 1010093 h 2604977"/>
              <a:gd name="connsiteX2" fmla="*/ 4146698 w 4228214"/>
              <a:gd name="connsiteY2" fmla="*/ 393404 h 2604977"/>
              <a:gd name="connsiteX3" fmla="*/ 3806456 w 4228214"/>
              <a:gd name="connsiteY3" fmla="*/ 0 h 2604977"/>
            </a:gdLst>
            <a:ahLst/>
            <a:cxnLst>
              <a:cxn ang="0">
                <a:pos x="connsiteX0" y="connsiteY0"/>
              </a:cxn>
              <a:cxn ang="0">
                <a:pos x="connsiteX1" y="connsiteY1"/>
              </a:cxn>
              <a:cxn ang="0">
                <a:pos x="connsiteX2" y="connsiteY2"/>
              </a:cxn>
              <a:cxn ang="0">
                <a:pos x="connsiteX3" y="connsiteY3"/>
              </a:cxn>
            </a:cxnLst>
            <a:rect l="l" t="t" r="r" b="b"/>
            <a:pathLst>
              <a:path w="4228214" h="2604977">
                <a:moveTo>
                  <a:pt x="0" y="2604977"/>
                </a:moveTo>
                <a:cubicBezTo>
                  <a:pt x="1313121" y="1991832"/>
                  <a:pt x="2626242" y="1378688"/>
                  <a:pt x="3317358" y="1010093"/>
                </a:cubicBezTo>
                <a:cubicBezTo>
                  <a:pt x="4008474" y="641498"/>
                  <a:pt x="4065182" y="561753"/>
                  <a:pt x="4146698" y="393404"/>
                </a:cubicBezTo>
                <a:cubicBezTo>
                  <a:pt x="4228214" y="225055"/>
                  <a:pt x="4017335" y="112527"/>
                  <a:pt x="3806456" y="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Freeform 18"/>
          <p:cNvSpPr/>
          <p:nvPr/>
        </p:nvSpPr>
        <p:spPr>
          <a:xfrm>
            <a:off x="2360428" y="765545"/>
            <a:ext cx="4391246" cy="4348715"/>
          </a:xfrm>
          <a:custGeom>
            <a:avLst/>
            <a:gdLst>
              <a:gd name="connsiteX0" fmla="*/ 0 w 4391246"/>
              <a:gd name="connsiteY0" fmla="*/ 4348715 h 4348715"/>
              <a:gd name="connsiteX1" fmla="*/ 2583712 w 4391246"/>
              <a:gd name="connsiteY1" fmla="*/ 563525 h 4348715"/>
              <a:gd name="connsiteX2" fmla="*/ 4391246 w 4391246"/>
              <a:gd name="connsiteY2" fmla="*/ 967562 h 4348715"/>
            </a:gdLst>
            <a:ahLst/>
            <a:cxnLst>
              <a:cxn ang="0">
                <a:pos x="connsiteX0" y="connsiteY0"/>
              </a:cxn>
              <a:cxn ang="0">
                <a:pos x="connsiteX1" y="connsiteY1"/>
              </a:cxn>
              <a:cxn ang="0">
                <a:pos x="connsiteX2" y="connsiteY2"/>
              </a:cxn>
            </a:cxnLst>
            <a:rect l="l" t="t" r="r" b="b"/>
            <a:pathLst>
              <a:path w="4391246" h="4348715">
                <a:moveTo>
                  <a:pt x="0" y="4348715"/>
                </a:moveTo>
                <a:cubicBezTo>
                  <a:pt x="925919" y="2737883"/>
                  <a:pt x="1851838" y="1127051"/>
                  <a:pt x="2583712" y="563525"/>
                </a:cubicBezTo>
                <a:cubicBezTo>
                  <a:pt x="3315586" y="0"/>
                  <a:pt x="3853416" y="483781"/>
                  <a:pt x="4391246" y="967562"/>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1" name="Straight Connector 20"/>
          <p:cNvCxnSpPr/>
          <p:nvPr/>
        </p:nvCxnSpPr>
        <p:spPr>
          <a:xfrm rot="16200000" flipH="1">
            <a:off x="3086100" y="2857500"/>
            <a:ext cx="4419600" cy="76200"/>
          </a:xfrm>
          <a:prstGeom prst="line">
            <a:avLst/>
          </a:prstGeom>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p:nvCxnSpPr>
        <p:spPr>
          <a:xfrm rot="16200000" flipH="1">
            <a:off x="2705100" y="3695700"/>
            <a:ext cx="2743200" cy="76200"/>
          </a:xfrm>
          <a:prstGeom prst="line">
            <a:avLst/>
          </a:prstGeom>
        </p:spPr>
        <p:style>
          <a:lnRef idx="2">
            <a:schemeClr val="accent2"/>
          </a:lnRef>
          <a:fillRef idx="0">
            <a:schemeClr val="accent2"/>
          </a:fillRef>
          <a:effectRef idx="1">
            <a:schemeClr val="accent2"/>
          </a:effectRef>
          <a:fontRef idx="minor">
            <a:schemeClr val="tx1"/>
          </a:fontRef>
        </p:style>
      </p:cxnSp>
      <p:sp>
        <p:nvSpPr>
          <p:cNvPr id="27" name="TextBox 26"/>
          <p:cNvSpPr txBox="1"/>
          <p:nvPr/>
        </p:nvSpPr>
        <p:spPr>
          <a:xfrm>
            <a:off x="4648200" y="2286000"/>
            <a:ext cx="213520" cy="261610"/>
          </a:xfrm>
          <a:prstGeom prst="rect">
            <a:avLst/>
          </a:prstGeom>
          <a:noFill/>
        </p:spPr>
        <p:txBody>
          <a:bodyPr wrap="none" rtlCol="0">
            <a:spAutoFit/>
          </a:bodyPr>
          <a:lstStyle/>
          <a:p>
            <a:r>
              <a:rPr lang="ar-SA" sz="1100" dirty="0" smtClean="0"/>
              <a:t>أ</a:t>
            </a:r>
            <a:endParaRPr lang="en-US" sz="1100" dirty="0"/>
          </a:p>
        </p:txBody>
      </p:sp>
      <p:sp>
        <p:nvSpPr>
          <p:cNvPr id="28" name="TextBox 27"/>
          <p:cNvSpPr txBox="1"/>
          <p:nvPr/>
        </p:nvSpPr>
        <p:spPr>
          <a:xfrm>
            <a:off x="5638800" y="2209800"/>
            <a:ext cx="285656" cy="261610"/>
          </a:xfrm>
          <a:prstGeom prst="rect">
            <a:avLst/>
          </a:prstGeom>
          <a:noFill/>
        </p:spPr>
        <p:txBody>
          <a:bodyPr wrap="none" rtlCol="0">
            <a:spAutoFit/>
          </a:bodyPr>
          <a:lstStyle/>
          <a:p>
            <a:r>
              <a:rPr lang="ar-SA" sz="1100" dirty="0" smtClean="0"/>
              <a:t>ب</a:t>
            </a:r>
            <a:endParaRPr lang="en-US" sz="1100" dirty="0"/>
          </a:p>
        </p:txBody>
      </p:sp>
      <p:sp>
        <p:nvSpPr>
          <p:cNvPr id="29" name="TextBox 28"/>
          <p:cNvSpPr txBox="1"/>
          <p:nvPr/>
        </p:nvSpPr>
        <p:spPr>
          <a:xfrm>
            <a:off x="6019800" y="533400"/>
            <a:ext cx="213520" cy="261610"/>
          </a:xfrm>
          <a:prstGeom prst="rect">
            <a:avLst/>
          </a:prstGeom>
          <a:noFill/>
        </p:spPr>
        <p:txBody>
          <a:bodyPr wrap="none" rtlCol="0">
            <a:spAutoFit/>
          </a:bodyPr>
          <a:lstStyle/>
          <a:p>
            <a:r>
              <a:rPr lang="ar-SA" sz="1100" dirty="0" smtClean="0"/>
              <a:t>أ</a:t>
            </a:r>
            <a:endParaRPr lang="en-US" sz="1100" dirty="0"/>
          </a:p>
        </p:txBody>
      </p:sp>
      <p:cxnSp>
        <p:nvCxnSpPr>
          <p:cNvPr id="31" name="Straight Connector 30"/>
          <p:cNvCxnSpPr/>
          <p:nvPr/>
        </p:nvCxnSpPr>
        <p:spPr>
          <a:xfrm rot="10800000" flipV="1">
            <a:off x="4419600" y="914400"/>
            <a:ext cx="1676400" cy="45720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191000" y="990600"/>
            <a:ext cx="285656" cy="261610"/>
          </a:xfrm>
          <a:prstGeom prst="rect">
            <a:avLst/>
          </a:prstGeom>
          <a:noFill/>
        </p:spPr>
        <p:txBody>
          <a:bodyPr wrap="none" rtlCol="0">
            <a:spAutoFit/>
          </a:bodyPr>
          <a:lstStyle/>
          <a:p>
            <a:r>
              <a:rPr lang="ar-SA" sz="1100" dirty="0" smtClean="0"/>
              <a:t>ب</a:t>
            </a:r>
            <a:endParaRPr lang="en-US" sz="1100" dirty="0"/>
          </a:p>
        </p:txBody>
      </p:sp>
      <p:sp>
        <p:nvSpPr>
          <p:cNvPr id="33" name="TextBox 32"/>
          <p:cNvSpPr txBox="1"/>
          <p:nvPr/>
        </p:nvSpPr>
        <p:spPr>
          <a:xfrm>
            <a:off x="6553200" y="1752600"/>
            <a:ext cx="418704" cy="261610"/>
          </a:xfrm>
          <a:prstGeom prst="rect">
            <a:avLst/>
          </a:prstGeom>
          <a:noFill/>
        </p:spPr>
        <p:txBody>
          <a:bodyPr wrap="none" rtlCol="0">
            <a:spAutoFit/>
          </a:bodyPr>
          <a:lstStyle/>
          <a:p>
            <a:r>
              <a:rPr lang="ar-SA" sz="1100" dirty="0" smtClean="0"/>
              <a:t>الربح</a:t>
            </a:r>
            <a:endParaRPr lang="en-US" sz="1100" dirty="0"/>
          </a:p>
        </p:txBody>
      </p:sp>
      <p:sp>
        <p:nvSpPr>
          <p:cNvPr id="34" name="TextBox 33"/>
          <p:cNvSpPr txBox="1"/>
          <p:nvPr/>
        </p:nvSpPr>
        <p:spPr>
          <a:xfrm>
            <a:off x="7848600" y="2971800"/>
            <a:ext cx="833883" cy="261610"/>
          </a:xfrm>
          <a:prstGeom prst="rect">
            <a:avLst/>
          </a:prstGeom>
          <a:noFill/>
        </p:spPr>
        <p:txBody>
          <a:bodyPr wrap="none" rtlCol="0">
            <a:spAutoFit/>
          </a:bodyPr>
          <a:lstStyle/>
          <a:p>
            <a:r>
              <a:rPr lang="ar-SA" sz="1100" dirty="0" smtClean="0"/>
              <a:t>التكاليف الثابتة</a:t>
            </a:r>
            <a:endParaRPr lang="en-US" sz="1100" dirty="0"/>
          </a:p>
        </p:txBody>
      </p:sp>
      <p:sp>
        <p:nvSpPr>
          <p:cNvPr id="35" name="TextBox 34"/>
          <p:cNvSpPr txBox="1"/>
          <p:nvPr/>
        </p:nvSpPr>
        <p:spPr>
          <a:xfrm>
            <a:off x="6553200" y="457200"/>
            <a:ext cx="801823" cy="261610"/>
          </a:xfrm>
          <a:prstGeom prst="rect">
            <a:avLst/>
          </a:prstGeom>
          <a:noFill/>
        </p:spPr>
        <p:txBody>
          <a:bodyPr wrap="none" rtlCol="0">
            <a:spAutoFit/>
          </a:bodyPr>
          <a:lstStyle/>
          <a:p>
            <a:r>
              <a:rPr lang="ar-SA" sz="1100" dirty="0" smtClean="0"/>
              <a:t>التكاليف الكلية</a:t>
            </a:r>
            <a:endParaRPr lang="en-US" sz="1100" dirty="0"/>
          </a:p>
        </p:txBody>
      </p:sp>
      <p:sp>
        <p:nvSpPr>
          <p:cNvPr id="36" name="TextBox 35"/>
          <p:cNvSpPr txBox="1"/>
          <p:nvPr/>
        </p:nvSpPr>
        <p:spPr>
          <a:xfrm>
            <a:off x="7772400" y="4800600"/>
            <a:ext cx="437940" cy="261610"/>
          </a:xfrm>
          <a:prstGeom prst="rect">
            <a:avLst/>
          </a:prstGeom>
          <a:noFill/>
        </p:spPr>
        <p:txBody>
          <a:bodyPr wrap="none" rtlCol="0">
            <a:spAutoFit/>
          </a:bodyPr>
          <a:lstStyle/>
          <a:p>
            <a:r>
              <a:rPr lang="ar-SA" sz="1100" dirty="0" smtClean="0"/>
              <a:t>الكمية</a:t>
            </a:r>
            <a:endParaRPr lang="en-US" sz="1100" dirty="0"/>
          </a:p>
        </p:txBody>
      </p:sp>
      <p:sp>
        <p:nvSpPr>
          <p:cNvPr id="37" name="TextBox 36"/>
          <p:cNvSpPr txBox="1"/>
          <p:nvPr/>
        </p:nvSpPr>
        <p:spPr>
          <a:xfrm>
            <a:off x="1295400" y="1219200"/>
            <a:ext cx="1051891" cy="261610"/>
          </a:xfrm>
          <a:prstGeom prst="rect">
            <a:avLst/>
          </a:prstGeom>
          <a:noFill/>
        </p:spPr>
        <p:txBody>
          <a:bodyPr wrap="none" rtlCol="0">
            <a:spAutoFit/>
          </a:bodyPr>
          <a:lstStyle/>
          <a:p>
            <a:r>
              <a:rPr lang="ar-SA" sz="1100" dirty="0" smtClean="0"/>
              <a:t>التكاليف والإيرادات</a:t>
            </a:r>
            <a:endParaRPr lang="en-US" sz="1100" dirty="0"/>
          </a:p>
        </p:txBody>
      </p:sp>
      <p:sp>
        <p:nvSpPr>
          <p:cNvPr id="38" name="TextBox 37"/>
          <p:cNvSpPr txBox="1"/>
          <p:nvPr/>
        </p:nvSpPr>
        <p:spPr>
          <a:xfrm>
            <a:off x="3962400" y="5181600"/>
            <a:ext cx="348172" cy="261610"/>
          </a:xfrm>
          <a:prstGeom prst="rect">
            <a:avLst/>
          </a:prstGeom>
          <a:noFill/>
        </p:spPr>
        <p:txBody>
          <a:bodyPr wrap="none" rtlCol="0">
            <a:spAutoFit/>
          </a:bodyPr>
          <a:lstStyle/>
          <a:p>
            <a:r>
              <a:rPr lang="ar-SA" sz="1100" dirty="0" smtClean="0"/>
              <a:t>ك1</a:t>
            </a:r>
            <a:endParaRPr lang="en-US" sz="1100" dirty="0"/>
          </a:p>
        </p:txBody>
      </p:sp>
      <p:sp>
        <p:nvSpPr>
          <p:cNvPr id="39" name="TextBox 38"/>
          <p:cNvSpPr txBox="1"/>
          <p:nvPr/>
        </p:nvSpPr>
        <p:spPr>
          <a:xfrm>
            <a:off x="5181600" y="5181600"/>
            <a:ext cx="348172" cy="261610"/>
          </a:xfrm>
          <a:prstGeom prst="rect">
            <a:avLst/>
          </a:prstGeom>
          <a:noFill/>
        </p:spPr>
        <p:txBody>
          <a:bodyPr wrap="none" rtlCol="0">
            <a:spAutoFit/>
          </a:bodyPr>
          <a:lstStyle/>
          <a:p>
            <a:r>
              <a:rPr lang="ar-SA" sz="1100" dirty="0" smtClean="0"/>
              <a:t>ك2</a:t>
            </a:r>
            <a:endParaRPr lang="en-US" sz="1100" dirty="0"/>
          </a:p>
        </p:txBody>
      </p:sp>
      <p:sp>
        <p:nvSpPr>
          <p:cNvPr id="40" name="TextBox 39"/>
          <p:cNvSpPr txBox="1"/>
          <p:nvPr/>
        </p:nvSpPr>
        <p:spPr>
          <a:xfrm>
            <a:off x="7315200" y="5181600"/>
            <a:ext cx="348172" cy="261610"/>
          </a:xfrm>
          <a:prstGeom prst="rect">
            <a:avLst/>
          </a:prstGeom>
          <a:noFill/>
        </p:spPr>
        <p:txBody>
          <a:bodyPr wrap="none" rtlCol="0">
            <a:spAutoFit/>
          </a:bodyPr>
          <a:lstStyle/>
          <a:p>
            <a:r>
              <a:rPr lang="ar-SA" sz="1100" dirty="0" smtClean="0"/>
              <a:t>ك3</a:t>
            </a:r>
            <a:endParaRPr lang="en-US" sz="1100" dirty="0"/>
          </a:p>
        </p:txBody>
      </p:sp>
      <p:sp>
        <p:nvSpPr>
          <p:cNvPr id="41" name="TextBox 40"/>
          <p:cNvSpPr txBox="1"/>
          <p:nvPr/>
        </p:nvSpPr>
        <p:spPr>
          <a:xfrm>
            <a:off x="7620000" y="2133600"/>
            <a:ext cx="734496" cy="261610"/>
          </a:xfrm>
          <a:prstGeom prst="rect">
            <a:avLst/>
          </a:prstGeom>
          <a:noFill/>
        </p:spPr>
        <p:txBody>
          <a:bodyPr wrap="none" rtlCol="0">
            <a:spAutoFit/>
          </a:bodyPr>
          <a:lstStyle/>
          <a:p>
            <a:r>
              <a:rPr lang="ar-SA" sz="1100" dirty="0" smtClean="0"/>
              <a:t>الإيراد الكلي</a:t>
            </a:r>
            <a:endParaRPr lang="en-US" sz="1100" dirty="0"/>
          </a:p>
        </p:txBody>
      </p:sp>
      <p:sp>
        <p:nvSpPr>
          <p:cNvPr id="42" name="TextBox 41"/>
          <p:cNvSpPr txBox="1"/>
          <p:nvPr/>
        </p:nvSpPr>
        <p:spPr>
          <a:xfrm>
            <a:off x="1981200" y="5105400"/>
            <a:ext cx="413896" cy="261610"/>
          </a:xfrm>
          <a:prstGeom prst="rect">
            <a:avLst/>
          </a:prstGeom>
          <a:noFill/>
        </p:spPr>
        <p:txBody>
          <a:bodyPr wrap="none" rtlCol="0">
            <a:spAutoFit/>
          </a:bodyPr>
          <a:lstStyle/>
          <a:p>
            <a:r>
              <a:rPr lang="ar-SA" sz="1100" dirty="0" smtClean="0"/>
              <a:t>صفر</a:t>
            </a:r>
            <a:endParaRPr lang="en-US" sz="1100" dirty="0"/>
          </a:p>
        </p:txBody>
      </p:sp>
    </p:spTree>
    <p:extLst>
      <p:ext uri="{BB962C8B-B14F-4D97-AF65-F5344CB8AC3E}">
        <p14:creationId xmlns:p14="http://schemas.microsoft.com/office/powerpoint/2010/main" val="4041254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style>
          <a:lnRef idx="1">
            <a:schemeClr val="accent2"/>
          </a:lnRef>
          <a:fillRef idx="2">
            <a:schemeClr val="accent2"/>
          </a:fillRef>
          <a:effectRef idx="1">
            <a:schemeClr val="accent2"/>
          </a:effectRef>
          <a:fontRef idx="minor">
            <a:schemeClr val="dk1"/>
          </a:fontRef>
        </p:style>
        <p:txBody>
          <a:bodyPr>
            <a:normAutofit/>
          </a:bodyPr>
          <a:lstStyle/>
          <a:p>
            <a:pPr algn="r">
              <a:buNone/>
            </a:pPr>
            <a:endParaRPr lang="ar-SA" sz="2400" dirty="0" smtClean="0"/>
          </a:p>
          <a:p>
            <a:pPr algn="r">
              <a:buNone/>
            </a:pPr>
            <a:r>
              <a:rPr lang="ar-SA" sz="2400" dirty="0" smtClean="0"/>
              <a:t>تحليل التعادل</a:t>
            </a:r>
          </a:p>
          <a:p>
            <a:pPr algn="r">
              <a:buNone/>
            </a:pPr>
            <a:endParaRPr lang="en-US" sz="2400" dirty="0"/>
          </a:p>
        </p:txBody>
      </p:sp>
      <p:cxnSp>
        <p:nvCxnSpPr>
          <p:cNvPr id="5" name="Straight Arrow Connector 4"/>
          <p:cNvCxnSpPr/>
          <p:nvPr/>
        </p:nvCxnSpPr>
        <p:spPr>
          <a:xfrm>
            <a:off x="1295400" y="5410200"/>
            <a:ext cx="5715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800100" y="3314700"/>
            <a:ext cx="419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295400" y="4267200"/>
            <a:ext cx="5029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1295400" y="2667000"/>
            <a:ext cx="4648200" cy="2743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1295400" y="3352800"/>
            <a:ext cx="50292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314700" y="4533900"/>
            <a:ext cx="16764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914400" y="5410200"/>
            <a:ext cx="413896" cy="261610"/>
          </a:xfrm>
          <a:prstGeom prst="rect">
            <a:avLst/>
          </a:prstGeom>
          <a:noFill/>
        </p:spPr>
        <p:txBody>
          <a:bodyPr wrap="none" rtlCol="0">
            <a:spAutoFit/>
          </a:bodyPr>
          <a:lstStyle/>
          <a:p>
            <a:r>
              <a:rPr lang="ar-SA" sz="1100" dirty="0" smtClean="0"/>
              <a:t>صفر</a:t>
            </a:r>
            <a:endParaRPr lang="en-US" sz="1100" dirty="0"/>
          </a:p>
        </p:txBody>
      </p:sp>
      <p:sp>
        <p:nvSpPr>
          <p:cNvPr id="34" name="TextBox 33"/>
          <p:cNvSpPr txBox="1"/>
          <p:nvPr/>
        </p:nvSpPr>
        <p:spPr>
          <a:xfrm>
            <a:off x="4038600" y="5562600"/>
            <a:ext cx="348172" cy="261610"/>
          </a:xfrm>
          <a:prstGeom prst="rect">
            <a:avLst/>
          </a:prstGeom>
          <a:noFill/>
        </p:spPr>
        <p:txBody>
          <a:bodyPr wrap="none" rtlCol="0">
            <a:spAutoFit/>
          </a:bodyPr>
          <a:lstStyle/>
          <a:p>
            <a:r>
              <a:rPr lang="ar-SA" sz="1100" dirty="0" smtClean="0"/>
              <a:t>ك1</a:t>
            </a:r>
            <a:endParaRPr lang="en-US" sz="1100" dirty="0"/>
          </a:p>
        </p:txBody>
      </p:sp>
      <p:sp>
        <p:nvSpPr>
          <p:cNvPr id="35" name="TextBox 34"/>
          <p:cNvSpPr txBox="1"/>
          <p:nvPr/>
        </p:nvSpPr>
        <p:spPr>
          <a:xfrm>
            <a:off x="838200" y="1447800"/>
            <a:ext cx="356188" cy="261610"/>
          </a:xfrm>
          <a:prstGeom prst="rect">
            <a:avLst/>
          </a:prstGeom>
          <a:noFill/>
        </p:spPr>
        <p:txBody>
          <a:bodyPr wrap="none" rtlCol="0">
            <a:spAutoFit/>
          </a:bodyPr>
          <a:lstStyle/>
          <a:p>
            <a:r>
              <a:rPr lang="ar-SA" sz="1100" dirty="0" smtClean="0"/>
              <a:t>د.ك</a:t>
            </a:r>
            <a:endParaRPr lang="en-US" sz="1100" dirty="0"/>
          </a:p>
        </p:txBody>
      </p:sp>
      <p:sp>
        <p:nvSpPr>
          <p:cNvPr id="36" name="TextBox 35"/>
          <p:cNvSpPr txBox="1"/>
          <p:nvPr/>
        </p:nvSpPr>
        <p:spPr>
          <a:xfrm>
            <a:off x="2209800" y="3352800"/>
            <a:ext cx="527709" cy="261610"/>
          </a:xfrm>
          <a:prstGeom prst="rect">
            <a:avLst/>
          </a:prstGeom>
          <a:noFill/>
        </p:spPr>
        <p:txBody>
          <a:bodyPr wrap="none" rtlCol="0">
            <a:spAutoFit/>
          </a:bodyPr>
          <a:lstStyle/>
          <a:p>
            <a:r>
              <a:rPr lang="ar-SA" sz="1100" dirty="0" smtClean="0"/>
              <a:t>الخسائر</a:t>
            </a:r>
            <a:endParaRPr lang="en-US" sz="1100" dirty="0"/>
          </a:p>
        </p:txBody>
      </p:sp>
      <p:sp>
        <p:nvSpPr>
          <p:cNvPr id="37" name="TextBox 36"/>
          <p:cNvSpPr txBox="1"/>
          <p:nvPr/>
        </p:nvSpPr>
        <p:spPr>
          <a:xfrm>
            <a:off x="4724400" y="2819400"/>
            <a:ext cx="505267" cy="261610"/>
          </a:xfrm>
          <a:prstGeom prst="rect">
            <a:avLst/>
          </a:prstGeom>
          <a:noFill/>
        </p:spPr>
        <p:txBody>
          <a:bodyPr wrap="none" rtlCol="0">
            <a:spAutoFit/>
          </a:bodyPr>
          <a:lstStyle/>
          <a:p>
            <a:r>
              <a:rPr lang="ar-SA" sz="1100" dirty="0" smtClean="0"/>
              <a:t>الأرباح</a:t>
            </a:r>
            <a:endParaRPr lang="en-US" sz="1100" dirty="0"/>
          </a:p>
        </p:txBody>
      </p:sp>
      <p:sp>
        <p:nvSpPr>
          <p:cNvPr id="38" name="TextBox 37"/>
          <p:cNvSpPr txBox="1"/>
          <p:nvPr/>
        </p:nvSpPr>
        <p:spPr>
          <a:xfrm>
            <a:off x="6019800" y="2438400"/>
            <a:ext cx="864339" cy="261610"/>
          </a:xfrm>
          <a:prstGeom prst="rect">
            <a:avLst/>
          </a:prstGeom>
          <a:noFill/>
        </p:spPr>
        <p:txBody>
          <a:bodyPr wrap="none" rtlCol="0">
            <a:spAutoFit/>
          </a:bodyPr>
          <a:lstStyle/>
          <a:p>
            <a:r>
              <a:rPr lang="ar-SA" sz="1100" dirty="0" smtClean="0"/>
              <a:t>الإيرادات الكلية</a:t>
            </a:r>
            <a:endParaRPr lang="en-US" sz="1100" dirty="0"/>
          </a:p>
        </p:txBody>
      </p:sp>
      <p:sp>
        <p:nvSpPr>
          <p:cNvPr id="39" name="TextBox 38"/>
          <p:cNvSpPr txBox="1"/>
          <p:nvPr/>
        </p:nvSpPr>
        <p:spPr>
          <a:xfrm>
            <a:off x="6477000" y="3200400"/>
            <a:ext cx="801823" cy="261610"/>
          </a:xfrm>
          <a:prstGeom prst="rect">
            <a:avLst/>
          </a:prstGeom>
          <a:noFill/>
        </p:spPr>
        <p:txBody>
          <a:bodyPr wrap="none" rtlCol="0">
            <a:spAutoFit/>
          </a:bodyPr>
          <a:lstStyle/>
          <a:p>
            <a:r>
              <a:rPr lang="ar-SA" sz="1100" dirty="0" smtClean="0"/>
              <a:t>التكاليف الكلية</a:t>
            </a:r>
            <a:endParaRPr lang="en-US" sz="1100" dirty="0"/>
          </a:p>
        </p:txBody>
      </p:sp>
      <p:sp>
        <p:nvSpPr>
          <p:cNvPr id="40" name="TextBox 39"/>
          <p:cNvSpPr txBox="1"/>
          <p:nvPr/>
        </p:nvSpPr>
        <p:spPr>
          <a:xfrm>
            <a:off x="6400800" y="4114800"/>
            <a:ext cx="833883" cy="261610"/>
          </a:xfrm>
          <a:prstGeom prst="rect">
            <a:avLst/>
          </a:prstGeom>
          <a:noFill/>
        </p:spPr>
        <p:txBody>
          <a:bodyPr wrap="none" rtlCol="0">
            <a:spAutoFit/>
          </a:bodyPr>
          <a:lstStyle/>
          <a:p>
            <a:r>
              <a:rPr lang="ar-SA" sz="1100" dirty="0" smtClean="0"/>
              <a:t>التكاليف الثابتة</a:t>
            </a:r>
            <a:endParaRPr lang="en-US" sz="1100" dirty="0"/>
          </a:p>
        </p:txBody>
      </p:sp>
      <p:sp>
        <p:nvSpPr>
          <p:cNvPr id="41" name="TextBox 40"/>
          <p:cNvSpPr txBox="1"/>
          <p:nvPr/>
        </p:nvSpPr>
        <p:spPr>
          <a:xfrm>
            <a:off x="7086600" y="5334000"/>
            <a:ext cx="437940" cy="261610"/>
          </a:xfrm>
          <a:prstGeom prst="rect">
            <a:avLst/>
          </a:prstGeom>
          <a:noFill/>
        </p:spPr>
        <p:txBody>
          <a:bodyPr wrap="none" rtlCol="0">
            <a:spAutoFit/>
          </a:bodyPr>
          <a:lstStyle/>
          <a:p>
            <a:r>
              <a:rPr lang="ar-SA" sz="1100" dirty="0" smtClean="0"/>
              <a:t>الكمية</a:t>
            </a:r>
            <a:endParaRPr lang="en-US" sz="1100" dirty="0"/>
          </a:p>
        </p:txBody>
      </p:sp>
    </p:spTree>
    <p:extLst>
      <p:ext uri="{BB962C8B-B14F-4D97-AF65-F5344CB8AC3E}">
        <p14:creationId xmlns:p14="http://schemas.microsoft.com/office/powerpoint/2010/main" val="2024056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style>
          <a:lnRef idx="1">
            <a:schemeClr val="accent2"/>
          </a:lnRef>
          <a:fillRef idx="2">
            <a:schemeClr val="accent2"/>
          </a:fillRef>
          <a:effectRef idx="1">
            <a:schemeClr val="accent2"/>
          </a:effectRef>
          <a:fontRef idx="minor">
            <a:schemeClr val="dk1"/>
          </a:fontRef>
        </p:style>
        <p:txBody>
          <a:bodyPr>
            <a:normAutofit/>
          </a:bodyPr>
          <a:lstStyle/>
          <a:p>
            <a:pPr algn="r">
              <a:buNone/>
            </a:pPr>
            <a:endParaRPr lang="ar-SA" sz="2000" dirty="0" smtClean="0"/>
          </a:p>
          <a:p>
            <a:pPr algn="r">
              <a:buNone/>
            </a:pPr>
            <a:r>
              <a:rPr lang="ar-SA" sz="2400" dirty="0" smtClean="0"/>
              <a:t>قرار التسعير :</a:t>
            </a:r>
          </a:p>
          <a:p>
            <a:pPr algn="r">
              <a:buNone/>
            </a:pPr>
            <a:r>
              <a:rPr lang="ar-SA" sz="2000" dirty="0" smtClean="0"/>
              <a:t>التكاليف والإيرادات</a:t>
            </a:r>
            <a:endParaRPr lang="en-US" sz="2000" dirty="0" smtClean="0"/>
          </a:p>
          <a:p>
            <a:pPr algn="r">
              <a:buNone/>
            </a:pPr>
            <a:endParaRPr lang="en-US" sz="2000" dirty="0"/>
          </a:p>
        </p:txBody>
      </p:sp>
      <p:cxnSp>
        <p:nvCxnSpPr>
          <p:cNvPr id="5" name="Straight Arrow Connector 4"/>
          <p:cNvCxnSpPr/>
          <p:nvPr/>
        </p:nvCxnSpPr>
        <p:spPr>
          <a:xfrm rot="5400000" flipH="1" flipV="1">
            <a:off x="-685800" y="3733800"/>
            <a:ext cx="3505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066800" y="5486400"/>
            <a:ext cx="3124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5334000" y="5410200"/>
            <a:ext cx="3505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flipH="1" flipV="1">
            <a:off x="3619500" y="3695700"/>
            <a:ext cx="3429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334000" y="3733800"/>
            <a:ext cx="1295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5791200" y="4572000"/>
            <a:ext cx="1676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4991100" y="3162300"/>
            <a:ext cx="2819400" cy="213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334000" y="2819400"/>
            <a:ext cx="2971800" cy="2133600"/>
          </a:xfrm>
          <a:prstGeom prst="line">
            <a:avLst/>
          </a:prstGeom>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5867400" y="2667000"/>
            <a:ext cx="1520456" cy="2177903"/>
          </a:xfrm>
          <a:custGeom>
            <a:avLst/>
            <a:gdLst>
              <a:gd name="connsiteX0" fmla="*/ 0 w 1520456"/>
              <a:gd name="connsiteY0" fmla="*/ 2030819 h 2177903"/>
              <a:gd name="connsiteX1" fmla="*/ 786809 w 1520456"/>
              <a:gd name="connsiteY1" fmla="*/ 1839433 h 2177903"/>
              <a:gd name="connsiteX2" fmla="*/ 1520456 w 1520456"/>
              <a:gd name="connsiteY2" fmla="*/ 0 h 2177903"/>
            </a:gdLst>
            <a:ahLst/>
            <a:cxnLst>
              <a:cxn ang="0">
                <a:pos x="connsiteX0" y="connsiteY0"/>
              </a:cxn>
              <a:cxn ang="0">
                <a:pos x="connsiteX1" y="connsiteY1"/>
              </a:cxn>
              <a:cxn ang="0">
                <a:pos x="connsiteX2" y="connsiteY2"/>
              </a:cxn>
            </a:cxnLst>
            <a:rect l="l" t="t" r="r" b="b"/>
            <a:pathLst>
              <a:path w="1520456" h="2177903">
                <a:moveTo>
                  <a:pt x="0" y="2030819"/>
                </a:moveTo>
                <a:cubicBezTo>
                  <a:pt x="266700" y="2104361"/>
                  <a:pt x="533400" y="2177903"/>
                  <a:pt x="786809" y="1839433"/>
                </a:cubicBezTo>
                <a:cubicBezTo>
                  <a:pt x="1040218" y="1500963"/>
                  <a:pt x="1280337" y="750481"/>
                  <a:pt x="1520456" y="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4" name="Straight Connector 23"/>
          <p:cNvCxnSpPr/>
          <p:nvPr/>
        </p:nvCxnSpPr>
        <p:spPr>
          <a:xfrm>
            <a:off x="1066800" y="4343400"/>
            <a:ext cx="2895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1257300" y="4914900"/>
            <a:ext cx="1143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8" name="Freeform 27"/>
          <p:cNvSpPr/>
          <p:nvPr/>
        </p:nvSpPr>
        <p:spPr>
          <a:xfrm>
            <a:off x="1295400" y="3200400"/>
            <a:ext cx="990600" cy="1295400"/>
          </a:xfrm>
          <a:custGeom>
            <a:avLst/>
            <a:gdLst>
              <a:gd name="connsiteX0" fmla="*/ 0 w 925032"/>
              <a:gd name="connsiteY0" fmla="*/ 1403498 h 1403498"/>
              <a:gd name="connsiteX1" fmla="*/ 563525 w 925032"/>
              <a:gd name="connsiteY1" fmla="*/ 1158949 h 1403498"/>
              <a:gd name="connsiteX2" fmla="*/ 925032 w 925032"/>
              <a:gd name="connsiteY2" fmla="*/ 0 h 1403498"/>
              <a:gd name="connsiteX3" fmla="*/ 925032 w 925032"/>
              <a:gd name="connsiteY3" fmla="*/ 0 h 1403498"/>
            </a:gdLst>
            <a:ahLst/>
            <a:cxnLst>
              <a:cxn ang="0">
                <a:pos x="connsiteX0" y="connsiteY0"/>
              </a:cxn>
              <a:cxn ang="0">
                <a:pos x="connsiteX1" y="connsiteY1"/>
              </a:cxn>
              <a:cxn ang="0">
                <a:pos x="connsiteX2" y="connsiteY2"/>
              </a:cxn>
              <a:cxn ang="0">
                <a:pos x="connsiteX3" y="connsiteY3"/>
              </a:cxn>
            </a:cxnLst>
            <a:rect l="l" t="t" r="r" b="b"/>
            <a:pathLst>
              <a:path w="925032" h="1403498">
                <a:moveTo>
                  <a:pt x="0" y="1403498"/>
                </a:moveTo>
                <a:cubicBezTo>
                  <a:pt x="204676" y="1398181"/>
                  <a:pt x="409353" y="1392865"/>
                  <a:pt x="563525" y="1158949"/>
                </a:cubicBezTo>
                <a:cubicBezTo>
                  <a:pt x="717697" y="925033"/>
                  <a:pt x="925032" y="0"/>
                  <a:pt x="925032" y="0"/>
                </a:cubicBezTo>
                <a:lnTo>
                  <a:pt x="925032"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 name="TextBox 28"/>
          <p:cNvSpPr txBox="1"/>
          <p:nvPr/>
        </p:nvSpPr>
        <p:spPr>
          <a:xfrm>
            <a:off x="2209800" y="2895600"/>
            <a:ext cx="760144" cy="261610"/>
          </a:xfrm>
          <a:prstGeom prst="rect">
            <a:avLst/>
          </a:prstGeom>
          <a:noFill/>
        </p:spPr>
        <p:txBody>
          <a:bodyPr wrap="none" rtlCol="0">
            <a:spAutoFit/>
          </a:bodyPr>
          <a:lstStyle/>
          <a:p>
            <a:r>
              <a:rPr lang="ar-SA" sz="1100" dirty="0" smtClean="0"/>
              <a:t>التكلفة الحدية</a:t>
            </a:r>
            <a:endParaRPr lang="en-US" sz="1100" dirty="0"/>
          </a:p>
        </p:txBody>
      </p:sp>
      <p:sp>
        <p:nvSpPr>
          <p:cNvPr id="30" name="TextBox 29"/>
          <p:cNvSpPr txBox="1"/>
          <p:nvPr/>
        </p:nvSpPr>
        <p:spPr>
          <a:xfrm>
            <a:off x="2133600" y="4876800"/>
            <a:ext cx="1627369" cy="261610"/>
          </a:xfrm>
          <a:prstGeom prst="rect">
            <a:avLst/>
          </a:prstGeom>
          <a:noFill/>
        </p:spPr>
        <p:txBody>
          <a:bodyPr wrap="none" rtlCol="0">
            <a:spAutoFit/>
          </a:bodyPr>
          <a:lstStyle/>
          <a:p>
            <a:r>
              <a:rPr lang="ar-SA" sz="1100" dirty="0" smtClean="0"/>
              <a:t>الإيراد الحدي = الإيراد المتوسط</a:t>
            </a:r>
            <a:endParaRPr lang="en-US" sz="1100" dirty="0"/>
          </a:p>
        </p:txBody>
      </p:sp>
      <p:sp>
        <p:nvSpPr>
          <p:cNvPr id="31" name="TextBox 30"/>
          <p:cNvSpPr txBox="1"/>
          <p:nvPr/>
        </p:nvSpPr>
        <p:spPr>
          <a:xfrm>
            <a:off x="3810000" y="5638800"/>
            <a:ext cx="437940" cy="261610"/>
          </a:xfrm>
          <a:prstGeom prst="rect">
            <a:avLst/>
          </a:prstGeom>
          <a:noFill/>
        </p:spPr>
        <p:txBody>
          <a:bodyPr wrap="none" rtlCol="0">
            <a:spAutoFit/>
          </a:bodyPr>
          <a:lstStyle/>
          <a:p>
            <a:r>
              <a:rPr lang="ar-SA" sz="1100" dirty="0" smtClean="0"/>
              <a:t>الكمية</a:t>
            </a:r>
            <a:endParaRPr lang="en-US" sz="1100" dirty="0"/>
          </a:p>
        </p:txBody>
      </p:sp>
      <p:sp>
        <p:nvSpPr>
          <p:cNvPr id="33" name="TextBox 32"/>
          <p:cNvSpPr txBox="1"/>
          <p:nvPr/>
        </p:nvSpPr>
        <p:spPr>
          <a:xfrm>
            <a:off x="685800" y="5486400"/>
            <a:ext cx="413896" cy="261610"/>
          </a:xfrm>
          <a:prstGeom prst="rect">
            <a:avLst/>
          </a:prstGeom>
          <a:noFill/>
        </p:spPr>
        <p:txBody>
          <a:bodyPr wrap="none" rtlCol="0">
            <a:spAutoFit/>
          </a:bodyPr>
          <a:lstStyle/>
          <a:p>
            <a:r>
              <a:rPr lang="ar-SA" sz="1100" dirty="0" smtClean="0"/>
              <a:t>صفر</a:t>
            </a:r>
            <a:endParaRPr lang="en-US" sz="1100" dirty="0"/>
          </a:p>
        </p:txBody>
      </p:sp>
      <p:sp>
        <p:nvSpPr>
          <p:cNvPr id="34" name="TextBox 33"/>
          <p:cNvSpPr txBox="1"/>
          <p:nvPr/>
        </p:nvSpPr>
        <p:spPr>
          <a:xfrm>
            <a:off x="0" y="2209800"/>
            <a:ext cx="1051891" cy="261610"/>
          </a:xfrm>
          <a:prstGeom prst="rect">
            <a:avLst/>
          </a:prstGeom>
          <a:noFill/>
        </p:spPr>
        <p:txBody>
          <a:bodyPr wrap="none" rtlCol="0">
            <a:spAutoFit/>
          </a:bodyPr>
          <a:lstStyle/>
          <a:p>
            <a:r>
              <a:rPr lang="ar-SA" sz="1100" dirty="0" smtClean="0"/>
              <a:t>التكاليف والإيرادات</a:t>
            </a:r>
            <a:endParaRPr lang="en-US" sz="1100" dirty="0"/>
          </a:p>
        </p:txBody>
      </p:sp>
      <p:sp>
        <p:nvSpPr>
          <p:cNvPr id="35" name="TextBox 34"/>
          <p:cNvSpPr txBox="1"/>
          <p:nvPr/>
        </p:nvSpPr>
        <p:spPr>
          <a:xfrm>
            <a:off x="685800" y="4267200"/>
            <a:ext cx="340158" cy="261610"/>
          </a:xfrm>
          <a:prstGeom prst="rect">
            <a:avLst/>
          </a:prstGeom>
          <a:noFill/>
        </p:spPr>
        <p:txBody>
          <a:bodyPr wrap="none" rtlCol="0">
            <a:spAutoFit/>
          </a:bodyPr>
          <a:lstStyle/>
          <a:p>
            <a:r>
              <a:rPr lang="ar-SA" sz="1100" dirty="0" smtClean="0"/>
              <a:t>ع1</a:t>
            </a:r>
            <a:endParaRPr lang="en-US" sz="1100" dirty="0"/>
          </a:p>
        </p:txBody>
      </p:sp>
      <p:sp>
        <p:nvSpPr>
          <p:cNvPr id="36" name="TextBox 35"/>
          <p:cNvSpPr txBox="1"/>
          <p:nvPr/>
        </p:nvSpPr>
        <p:spPr>
          <a:xfrm>
            <a:off x="4953000" y="3657600"/>
            <a:ext cx="340158" cy="261610"/>
          </a:xfrm>
          <a:prstGeom prst="rect">
            <a:avLst/>
          </a:prstGeom>
          <a:noFill/>
        </p:spPr>
        <p:txBody>
          <a:bodyPr wrap="none" rtlCol="0">
            <a:spAutoFit/>
          </a:bodyPr>
          <a:lstStyle/>
          <a:p>
            <a:r>
              <a:rPr lang="ar-SA" sz="1100" dirty="0" smtClean="0"/>
              <a:t>ع2</a:t>
            </a:r>
            <a:endParaRPr lang="en-US" sz="1100" dirty="0"/>
          </a:p>
        </p:txBody>
      </p:sp>
      <p:sp>
        <p:nvSpPr>
          <p:cNvPr id="38" name="TextBox 37"/>
          <p:cNvSpPr txBox="1"/>
          <p:nvPr/>
        </p:nvSpPr>
        <p:spPr>
          <a:xfrm>
            <a:off x="4343400" y="2133600"/>
            <a:ext cx="1051891" cy="261610"/>
          </a:xfrm>
          <a:prstGeom prst="rect">
            <a:avLst/>
          </a:prstGeom>
          <a:noFill/>
        </p:spPr>
        <p:txBody>
          <a:bodyPr wrap="none" rtlCol="0">
            <a:spAutoFit/>
          </a:bodyPr>
          <a:lstStyle/>
          <a:p>
            <a:r>
              <a:rPr lang="ar-SA" sz="1100" dirty="0" smtClean="0"/>
              <a:t>التكاليف والإيرادات</a:t>
            </a:r>
            <a:endParaRPr lang="en-US" sz="1100" dirty="0"/>
          </a:p>
        </p:txBody>
      </p:sp>
      <p:sp>
        <p:nvSpPr>
          <p:cNvPr id="39" name="TextBox 38"/>
          <p:cNvSpPr txBox="1"/>
          <p:nvPr/>
        </p:nvSpPr>
        <p:spPr>
          <a:xfrm>
            <a:off x="4876800" y="5410200"/>
            <a:ext cx="413896" cy="261610"/>
          </a:xfrm>
          <a:prstGeom prst="rect">
            <a:avLst/>
          </a:prstGeom>
          <a:noFill/>
        </p:spPr>
        <p:txBody>
          <a:bodyPr wrap="none" rtlCol="0">
            <a:spAutoFit/>
          </a:bodyPr>
          <a:lstStyle/>
          <a:p>
            <a:r>
              <a:rPr lang="ar-SA" sz="1100" dirty="0" smtClean="0"/>
              <a:t>صفر</a:t>
            </a:r>
            <a:endParaRPr lang="en-US" sz="1100" dirty="0"/>
          </a:p>
        </p:txBody>
      </p:sp>
      <p:sp>
        <p:nvSpPr>
          <p:cNvPr id="40" name="TextBox 39"/>
          <p:cNvSpPr txBox="1"/>
          <p:nvPr/>
        </p:nvSpPr>
        <p:spPr>
          <a:xfrm>
            <a:off x="7620000" y="4114800"/>
            <a:ext cx="873957" cy="261610"/>
          </a:xfrm>
          <a:prstGeom prst="rect">
            <a:avLst/>
          </a:prstGeom>
          <a:noFill/>
        </p:spPr>
        <p:txBody>
          <a:bodyPr wrap="none" rtlCol="0">
            <a:spAutoFit/>
          </a:bodyPr>
          <a:lstStyle/>
          <a:p>
            <a:r>
              <a:rPr lang="ar-SA" sz="1100" dirty="0" smtClean="0"/>
              <a:t>الإيراد المتوسط</a:t>
            </a:r>
            <a:endParaRPr lang="en-US" sz="1100" dirty="0"/>
          </a:p>
        </p:txBody>
      </p:sp>
      <p:sp>
        <p:nvSpPr>
          <p:cNvPr id="41" name="TextBox 40"/>
          <p:cNvSpPr txBox="1"/>
          <p:nvPr/>
        </p:nvSpPr>
        <p:spPr>
          <a:xfrm>
            <a:off x="7086600" y="4724400"/>
            <a:ext cx="779381" cy="261610"/>
          </a:xfrm>
          <a:prstGeom prst="rect">
            <a:avLst/>
          </a:prstGeom>
          <a:noFill/>
        </p:spPr>
        <p:txBody>
          <a:bodyPr wrap="none" rtlCol="0">
            <a:spAutoFit/>
          </a:bodyPr>
          <a:lstStyle/>
          <a:p>
            <a:r>
              <a:rPr lang="ar-SA" sz="1100" dirty="0" smtClean="0"/>
              <a:t>الإيراد الحدي</a:t>
            </a:r>
            <a:endParaRPr lang="en-US" sz="1100" dirty="0"/>
          </a:p>
        </p:txBody>
      </p:sp>
      <p:sp>
        <p:nvSpPr>
          <p:cNvPr id="42" name="TextBox 41"/>
          <p:cNvSpPr txBox="1"/>
          <p:nvPr/>
        </p:nvSpPr>
        <p:spPr>
          <a:xfrm>
            <a:off x="7467600" y="5638800"/>
            <a:ext cx="437940" cy="261610"/>
          </a:xfrm>
          <a:prstGeom prst="rect">
            <a:avLst/>
          </a:prstGeom>
          <a:noFill/>
        </p:spPr>
        <p:txBody>
          <a:bodyPr wrap="none" rtlCol="0">
            <a:spAutoFit/>
          </a:bodyPr>
          <a:lstStyle/>
          <a:p>
            <a:r>
              <a:rPr lang="ar-SA" sz="1100" dirty="0" smtClean="0"/>
              <a:t>الكمية</a:t>
            </a:r>
            <a:endParaRPr lang="en-US" sz="1100" dirty="0"/>
          </a:p>
        </p:txBody>
      </p:sp>
    </p:spTree>
    <p:extLst>
      <p:ext uri="{BB962C8B-B14F-4D97-AF65-F5344CB8AC3E}">
        <p14:creationId xmlns:p14="http://schemas.microsoft.com/office/powerpoint/2010/main" val="10674015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443</Words>
  <Application>Microsoft Office PowerPoint</Application>
  <PresentationFormat>On-screen Show (4:3)</PresentationFormat>
  <Paragraphs>104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كلية النبلاء للعلوم والتكنولوجيا برنامج العلوم الإدارية المستوى الثالث  المحاضرة  ( 3 )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Aisha</dc:creator>
  <cp:lastModifiedBy>Aisha</cp:lastModifiedBy>
  <cp:revision>5</cp:revision>
  <dcterms:created xsi:type="dcterms:W3CDTF">2021-05-26T09:48:02Z</dcterms:created>
  <dcterms:modified xsi:type="dcterms:W3CDTF">2021-05-30T15:16:55Z</dcterms:modified>
</cp:coreProperties>
</file>