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A3FDD-9387-4FDF-8935-C41101655FCC}" type="datetimeFigureOut">
              <a:rPr lang="en-US" smtClean="0"/>
              <a:t>5/30/2021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178060-3559-4649-A7F2-0A686A3B3845}" type="slidenum">
              <a:rPr lang="en-US" smtClean="0"/>
              <a:t>‹#›</a:t>
            </a:fld>
            <a:endParaRPr lang="en-US"/>
          </a:p>
        </p:txBody>
      </p:sp>
    </p:spTree>
    <p:extLst>
      <p:ext uri="{BB962C8B-B14F-4D97-AF65-F5344CB8AC3E}">
        <p14:creationId xmlns:p14="http://schemas.microsoft.com/office/powerpoint/2010/main" val="2984698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178060-3559-4649-A7F2-0A686A3B3845}" type="slidenum">
              <a:rPr lang="en-US" smtClean="0"/>
              <a:t>14</a:t>
            </a:fld>
            <a:endParaRPr lang="en-US"/>
          </a:p>
        </p:txBody>
      </p:sp>
    </p:spTree>
    <p:extLst>
      <p:ext uri="{BB962C8B-B14F-4D97-AF65-F5344CB8AC3E}">
        <p14:creationId xmlns:p14="http://schemas.microsoft.com/office/powerpoint/2010/main" val="2069856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7AE20A-365D-4162-8F1A-F35F45152CC8}"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2937351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AE20A-365D-4162-8F1A-F35F45152CC8}"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2559772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AE20A-365D-4162-8F1A-F35F45152CC8}"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232763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AE20A-365D-4162-8F1A-F35F45152CC8}"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250354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7AE20A-365D-4162-8F1A-F35F45152CC8}"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908867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7AE20A-365D-4162-8F1A-F35F45152CC8}"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446402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7AE20A-365D-4162-8F1A-F35F45152CC8}"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412598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7AE20A-365D-4162-8F1A-F35F45152CC8}"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301675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AE20A-365D-4162-8F1A-F35F45152CC8}"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386932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AE20A-365D-4162-8F1A-F35F45152CC8}"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3162710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AE20A-365D-4162-8F1A-F35F45152CC8}"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5ABD0-A927-4F97-A91A-FD0FD6ACA7F8}" type="slidenum">
              <a:rPr lang="en-US" smtClean="0"/>
              <a:t>‹#›</a:t>
            </a:fld>
            <a:endParaRPr lang="en-US"/>
          </a:p>
        </p:txBody>
      </p:sp>
    </p:spTree>
    <p:extLst>
      <p:ext uri="{BB962C8B-B14F-4D97-AF65-F5344CB8AC3E}">
        <p14:creationId xmlns:p14="http://schemas.microsoft.com/office/powerpoint/2010/main" val="3830872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AE20A-365D-4162-8F1A-F35F45152CC8}"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F5ABD0-A927-4F97-A91A-FD0FD6ACA7F8}" type="slidenum">
              <a:rPr lang="en-US" smtClean="0"/>
              <a:t>‹#›</a:t>
            </a:fld>
            <a:endParaRPr lang="en-US"/>
          </a:p>
        </p:txBody>
      </p:sp>
    </p:spTree>
    <p:extLst>
      <p:ext uri="{BB962C8B-B14F-4D97-AF65-F5344CB8AC3E}">
        <p14:creationId xmlns:p14="http://schemas.microsoft.com/office/powerpoint/2010/main" val="3204400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658441" y="1600200"/>
            <a:ext cx="5827118" cy="4525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3848809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381000"/>
            <a:ext cx="7924800" cy="5334000"/>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800" dirty="0" smtClean="0"/>
              <a:t>ثالثاً : مرونة الطلب السعرية وايرادات المشروع</a:t>
            </a:r>
          </a:p>
          <a:p>
            <a:pPr marL="0" indent="0" algn="r">
              <a:buNone/>
            </a:pPr>
            <a:endParaRPr lang="en-US" sz="2400" dirty="0" smtClean="0"/>
          </a:p>
          <a:p>
            <a:pPr marL="0" indent="0" algn="r">
              <a:buNone/>
            </a:pPr>
            <a:r>
              <a:rPr lang="ar-SA" sz="2400" dirty="0" smtClean="0"/>
              <a:t>مرونة </a:t>
            </a:r>
            <a:r>
              <a:rPr lang="ar-SA" sz="2400" dirty="0"/>
              <a:t>الطلب السعرية تقيس التغير النسبي في الكمية المطلوبة من السلعة في وحدة الزمن والذي ينتج من تغير معين في سعر </a:t>
            </a:r>
            <a:r>
              <a:rPr lang="ar-SA" sz="2400" dirty="0" smtClean="0"/>
              <a:t>السلعة .</a:t>
            </a:r>
          </a:p>
          <a:p>
            <a:pPr marL="0" indent="0" algn="r">
              <a:buNone/>
            </a:pPr>
            <a:endParaRPr lang="ar-SA" sz="2800" dirty="0"/>
          </a:p>
          <a:p>
            <a:pPr marL="0" indent="0" algn="ctr">
              <a:buNone/>
            </a:pPr>
            <a:r>
              <a:rPr lang="ar-SA" sz="2400" dirty="0" smtClean="0"/>
              <a:t>النسبة المئوية للتغير في الكمية المطلوبة </a:t>
            </a:r>
          </a:p>
          <a:p>
            <a:pPr marL="0" indent="0" algn="ctr">
              <a:buNone/>
            </a:pPr>
            <a:r>
              <a:rPr lang="ar-SA" sz="2400" dirty="0" smtClean="0"/>
              <a:t>النسبة المئوية للتغير في السعر</a:t>
            </a:r>
          </a:p>
          <a:p>
            <a:pPr marL="0" indent="0" algn="r">
              <a:buNone/>
            </a:pPr>
            <a:endParaRPr lang="ar-SA" sz="2400" dirty="0"/>
          </a:p>
          <a:p>
            <a:pPr marL="0" indent="0" algn="r">
              <a:buNone/>
            </a:pPr>
            <a:endParaRPr lang="en-US" sz="2400" dirty="0"/>
          </a:p>
        </p:txBody>
      </p:sp>
      <p:cxnSp>
        <p:nvCxnSpPr>
          <p:cNvPr id="5" name="Straight Connector 4"/>
          <p:cNvCxnSpPr/>
          <p:nvPr/>
        </p:nvCxnSpPr>
        <p:spPr>
          <a:xfrm flipH="1">
            <a:off x="2286000" y="3048000"/>
            <a:ext cx="47244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35445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9200" y="130951"/>
            <a:ext cx="7010400" cy="5965049"/>
          </a:xfrm>
        </p:spPr>
        <p:style>
          <a:lnRef idx="1">
            <a:schemeClr val="accent4"/>
          </a:lnRef>
          <a:fillRef idx="2">
            <a:schemeClr val="accent4"/>
          </a:fillRef>
          <a:effectRef idx="1">
            <a:schemeClr val="accent4"/>
          </a:effectRef>
          <a:fontRef idx="minor">
            <a:schemeClr val="dk1"/>
          </a:fontRef>
        </p:style>
        <p:txBody>
          <a:bodyPr>
            <a:normAutofit/>
          </a:bodyPr>
          <a:lstStyle/>
          <a:p>
            <a:pPr algn="r">
              <a:buNone/>
            </a:pPr>
            <a:r>
              <a:rPr lang="ar-SA" sz="2800" dirty="0" smtClean="0"/>
              <a:t> </a:t>
            </a:r>
            <a:r>
              <a:rPr lang="ar-SA" sz="2400" dirty="0" smtClean="0"/>
              <a:t>وجبرياً يمكن التعبير عن المرونة كما يلي :</a:t>
            </a:r>
          </a:p>
          <a:p>
            <a:pPr>
              <a:buNone/>
            </a:pPr>
            <a:endParaRPr lang="ar-SA" sz="2800" dirty="0" smtClean="0"/>
          </a:p>
          <a:p>
            <a:pPr algn="r">
              <a:buNone/>
            </a:pPr>
            <a:r>
              <a:rPr lang="en-US" sz="2800" dirty="0" smtClean="0"/>
              <a:t> EP=</a:t>
            </a:r>
            <a:r>
              <a:rPr lang="ar-SA" sz="2800" dirty="0" smtClean="0"/>
              <a:t>                                            </a:t>
            </a:r>
            <a:r>
              <a:rPr lang="en-US" sz="2800" dirty="0" smtClean="0"/>
              <a:t>                    </a:t>
            </a:r>
            <a:r>
              <a:rPr lang="ar-SA" sz="2800" dirty="0" smtClean="0"/>
              <a:t> </a:t>
            </a:r>
          </a:p>
          <a:p>
            <a:pPr algn="r">
              <a:buNone/>
            </a:pPr>
            <a:endParaRPr lang="ar-SA" sz="2800" dirty="0" smtClean="0"/>
          </a:p>
          <a:p>
            <a:pPr algn="r">
              <a:buNone/>
            </a:pPr>
            <a:r>
              <a:rPr lang="ar-SA" sz="2800" dirty="0" smtClean="0"/>
              <a:t>مثال : </a:t>
            </a:r>
            <a:r>
              <a:rPr lang="ar-SA" sz="2400" dirty="0" smtClean="0"/>
              <a:t>إذا انخفض سعر الكرسي الخشبي من 10 دنانير إلى 8 دنانير ونتيجة لذلك زادت الكمية المطلوبة من 50 كرسياً إلى 70 كرسياً يومياً فإن معامل مرونة الطلب على الكرسي الخشبي هو :</a:t>
            </a:r>
            <a:endParaRPr lang="en-US" sz="2400" dirty="0" smtClean="0"/>
          </a:p>
          <a:p>
            <a:pPr algn="ctr">
              <a:buNone/>
            </a:pPr>
            <a:r>
              <a:rPr lang="en-US" sz="2400" dirty="0" smtClean="0"/>
              <a:t>70 – 50   * 10    =   200</a:t>
            </a:r>
          </a:p>
          <a:p>
            <a:pPr algn="ctr">
              <a:buNone/>
            </a:pPr>
            <a:r>
              <a:rPr lang="en-US" sz="2400" dirty="0" smtClean="0"/>
              <a:t>8 – 10     50         100</a:t>
            </a:r>
          </a:p>
          <a:p>
            <a:pPr algn="ctr">
              <a:buNone/>
            </a:pPr>
            <a:endParaRPr lang="en-US" sz="2400" dirty="0"/>
          </a:p>
          <a:p>
            <a:pPr algn="ctr">
              <a:buNone/>
            </a:pPr>
            <a:r>
              <a:rPr lang="en-US" sz="2400" dirty="0" smtClean="0"/>
              <a:t>= 2</a:t>
            </a:r>
            <a:endParaRPr lang="ar-SA" sz="2400" dirty="0" smtClean="0"/>
          </a:p>
        </p:txBody>
      </p:sp>
      <p:pic>
        <p:nvPicPr>
          <p:cNvPr id="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67000" y="1066800"/>
            <a:ext cx="1000132" cy="785817"/>
          </a:xfrm>
          <a:prstGeom prst="rect">
            <a:avLst/>
          </a:prstGeom>
          <a:noFill/>
        </p:spPr>
      </p:pic>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10000" y="1110550"/>
            <a:ext cx="1143009" cy="785818"/>
          </a:xfrm>
          <a:prstGeom prst="rect">
            <a:avLst/>
          </a:prstGeom>
          <a:noFill/>
        </p:spPr>
      </p:pic>
      <p:sp>
        <p:nvSpPr>
          <p:cNvPr id="2051"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34000" y="1102518"/>
            <a:ext cx="873131" cy="714380"/>
          </a:xfrm>
          <a:prstGeom prst="rect">
            <a:avLst/>
          </a:prstGeom>
          <a:noFill/>
        </p:spPr>
      </p:pic>
      <p:sp>
        <p:nvSpPr>
          <p:cNvPr id="2054" name="Rectangle 6"/>
          <p:cNvSpPr>
            <a:spLocks noChangeArrowheads="1"/>
          </p:cNvSpPr>
          <p:nvPr/>
        </p:nvSpPr>
        <p:spPr bwMode="auto">
          <a:xfrm>
            <a:off x="0" y="819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7" name="Straight Connector 6"/>
          <p:cNvCxnSpPr/>
          <p:nvPr/>
        </p:nvCxnSpPr>
        <p:spPr>
          <a:xfrm>
            <a:off x="5181600" y="1066800"/>
            <a:ext cx="0" cy="67662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6324600" y="1110550"/>
            <a:ext cx="0" cy="676628"/>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flipH="1">
            <a:off x="3352800" y="3810000"/>
            <a:ext cx="1028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48200" y="38100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5562600" y="3810000"/>
            <a:ext cx="45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2107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57199"/>
            <a:ext cx="8001000" cy="4876801"/>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800" dirty="0" smtClean="0"/>
              <a:t> انواع مرونة الطلب السعرية :</a:t>
            </a:r>
          </a:p>
          <a:p>
            <a:pPr marL="0" indent="0" algn="ctr">
              <a:buNone/>
            </a:pPr>
            <a:endParaRPr lang="ar-SA" sz="2800" dirty="0"/>
          </a:p>
          <a:p>
            <a:pPr marL="0" indent="0" algn="ctr">
              <a:buNone/>
            </a:pPr>
            <a:endParaRPr lang="ar-SA" sz="2800" dirty="0" smtClean="0"/>
          </a:p>
          <a:p>
            <a:pPr marL="0" indent="0" algn="ctr">
              <a:buNone/>
            </a:pP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643003166"/>
              </p:ext>
            </p:extLst>
          </p:nvPr>
        </p:nvGraphicFramePr>
        <p:xfrm>
          <a:off x="1524000" y="1351280"/>
          <a:ext cx="6096000" cy="2763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ar-SA" dirty="0" smtClean="0"/>
                        <a:t>معامل المرونة</a:t>
                      </a:r>
                      <a:endParaRPr lang="en-US" dirty="0"/>
                    </a:p>
                  </a:txBody>
                  <a:tcPr/>
                </a:tc>
                <a:tc>
                  <a:txBody>
                    <a:bodyPr/>
                    <a:lstStyle/>
                    <a:p>
                      <a:pPr algn="ctr"/>
                      <a:r>
                        <a:rPr lang="ar-SA" dirty="0" smtClean="0"/>
                        <a:t>التغير النسبي للأسعار والكميات</a:t>
                      </a:r>
                      <a:endParaRPr lang="en-US" dirty="0"/>
                    </a:p>
                  </a:txBody>
                  <a:tcPr/>
                </a:tc>
                <a:tc>
                  <a:txBody>
                    <a:bodyPr/>
                    <a:lstStyle/>
                    <a:p>
                      <a:pPr algn="ctr"/>
                      <a:r>
                        <a:rPr lang="ar-SA" dirty="0" smtClean="0"/>
                        <a:t>انواع المرونة</a:t>
                      </a:r>
                      <a:endParaRPr lang="en-US" dirty="0"/>
                    </a:p>
                  </a:txBody>
                  <a:tcPr/>
                </a:tc>
              </a:tr>
              <a:tr h="370840">
                <a:tc>
                  <a:txBody>
                    <a:bodyPr/>
                    <a:lstStyle/>
                    <a:p>
                      <a:pPr algn="ctr"/>
                      <a:r>
                        <a:rPr lang="en-US" dirty="0" smtClean="0"/>
                        <a:t>Ed › 1</a:t>
                      </a:r>
                      <a:endParaRPr lang="en-US" dirty="0"/>
                    </a:p>
                  </a:txBody>
                  <a:tcPr/>
                </a:tc>
                <a:tc>
                  <a:txBody>
                    <a:bodyPr/>
                    <a:lstStyle/>
                    <a:p>
                      <a:pPr algn="ctr"/>
                      <a:r>
                        <a:rPr lang="ar-SA" dirty="0" smtClean="0"/>
                        <a:t>%</a:t>
                      </a:r>
                      <a:r>
                        <a:rPr lang="en-US" dirty="0" smtClean="0"/>
                        <a:t>∆Q</a:t>
                      </a:r>
                      <a:r>
                        <a:rPr lang="ar-SA" dirty="0" smtClean="0"/>
                        <a:t> </a:t>
                      </a:r>
                      <a:r>
                        <a:rPr lang="en-US" dirty="0" smtClean="0"/>
                        <a:t>d</a:t>
                      </a:r>
                      <a:r>
                        <a:rPr lang="en-US" baseline="0" dirty="0" smtClean="0"/>
                        <a:t> › % ∆p</a:t>
                      </a:r>
                      <a:r>
                        <a:rPr lang="ar-SA" dirty="0" smtClean="0"/>
                        <a:t>   </a:t>
                      </a:r>
                      <a:endParaRPr lang="en-US" dirty="0"/>
                    </a:p>
                  </a:txBody>
                  <a:tcPr/>
                </a:tc>
                <a:tc>
                  <a:txBody>
                    <a:bodyPr/>
                    <a:lstStyle/>
                    <a:p>
                      <a:pPr algn="ctr"/>
                      <a:r>
                        <a:rPr lang="ar-SA" dirty="0" smtClean="0"/>
                        <a:t>طلب مرن</a:t>
                      </a:r>
                      <a:endParaRPr lang="en-US" dirty="0"/>
                    </a:p>
                  </a:txBody>
                  <a:tcPr/>
                </a:tc>
              </a:tr>
              <a:tr h="370840">
                <a:tc>
                  <a:txBody>
                    <a:bodyPr/>
                    <a:lstStyle/>
                    <a:p>
                      <a:pPr algn="ctr"/>
                      <a:r>
                        <a:rPr lang="en-US" dirty="0" smtClean="0"/>
                        <a:t>Ed ‹ 1</a:t>
                      </a:r>
                      <a:endParaRPr lang="en-US" dirty="0"/>
                    </a:p>
                  </a:txBody>
                  <a:tcPr/>
                </a:tc>
                <a:tc>
                  <a:txBody>
                    <a:bodyPr/>
                    <a:lstStyle/>
                    <a:p>
                      <a:pPr algn="ctr"/>
                      <a:r>
                        <a:rPr lang="en-US" dirty="0" smtClean="0"/>
                        <a:t>%∆ </a:t>
                      </a:r>
                      <a:r>
                        <a:rPr lang="en-US" dirty="0" err="1" smtClean="0"/>
                        <a:t>Qd</a:t>
                      </a:r>
                      <a:r>
                        <a:rPr lang="en-US" dirty="0" smtClean="0"/>
                        <a:t> ‹ </a:t>
                      </a:r>
                      <a:r>
                        <a:rPr lang="en-US" baseline="0" dirty="0" smtClean="0"/>
                        <a:t>% ∆p</a:t>
                      </a:r>
                      <a:r>
                        <a:rPr lang="ar-SA" dirty="0" smtClean="0"/>
                        <a:t> </a:t>
                      </a:r>
                      <a:endParaRPr lang="en-US" dirty="0"/>
                    </a:p>
                  </a:txBody>
                  <a:tcPr/>
                </a:tc>
                <a:tc>
                  <a:txBody>
                    <a:bodyPr/>
                    <a:lstStyle/>
                    <a:p>
                      <a:pPr algn="ctr"/>
                      <a:r>
                        <a:rPr lang="ar-SA" dirty="0" smtClean="0"/>
                        <a:t>طلب غير مرن</a:t>
                      </a:r>
                      <a:endParaRPr lang="en-US" dirty="0"/>
                    </a:p>
                  </a:txBody>
                  <a:tcPr/>
                </a:tc>
              </a:tr>
              <a:tr h="370840">
                <a:tc>
                  <a:txBody>
                    <a:bodyPr/>
                    <a:lstStyle/>
                    <a:p>
                      <a:pPr algn="ctr"/>
                      <a:r>
                        <a:rPr lang="en-US" dirty="0" smtClean="0"/>
                        <a:t>Ed = 1</a:t>
                      </a:r>
                      <a:endParaRPr lang="en-US" dirty="0"/>
                    </a:p>
                  </a:txBody>
                  <a:tcPr/>
                </a:tc>
                <a:tc>
                  <a:txBody>
                    <a:bodyPr/>
                    <a:lstStyle/>
                    <a:p>
                      <a:pPr algn="ctr"/>
                      <a:r>
                        <a:rPr lang="en-US" dirty="0" smtClean="0"/>
                        <a:t>%∆ </a:t>
                      </a:r>
                      <a:r>
                        <a:rPr lang="en-US" dirty="0" err="1" smtClean="0"/>
                        <a:t>Qd</a:t>
                      </a:r>
                      <a:r>
                        <a:rPr lang="en-US" dirty="0" smtClean="0"/>
                        <a:t> ₌ </a:t>
                      </a:r>
                      <a:r>
                        <a:rPr lang="en-US" baseline="0" dirty="0" smtClean="0"/>
                        <a:t>% ∆p</a:t>
                      </a:r>
                      <a:r>
                        <a:rPr lang="ar-SA" dirty="0" smtClean="0"/>
                        <a:t> </a:t>
                      </a:r>
                      <a:endParaRPr lang="en-US" dirty="0"/>
                    </a:p>
                  </a:txBody>
                  <a:tcPr/>
                </a:tc>
                <a:tc>
                  <a:txBody>
                    <a:bodyPr/>
                    <a:lstStyle/>
                    <a:p>
                      <a:pPr algn="ctr"/>
                      <a:r>
                        <a:rPr lang="ar-SA" dirty="0" smtClean="0"/>
                        <a:t>طلب احادي المرونة</a:t>
                      </a:r>
                      <a:endParaRPr lang="en-US" dirty="0"/>
                    </a:p>
                  </a:txBody>
                  <a:tcPr/>
                </a:tc>
              </a:tr>
              <a:tr h="370840">
                <a:tc>
                  <a:txBody>
                    <a:bodyPr/>
                    <a:lstStyle/>
                    <a:p>
                      <a:pPr algn="ctr"/>
                      <a:r>
                        <a:rPr lang="en-US" dirty="0" smtClean="0"/>
                        <a:t>Ed = 0</a:t>
                      </a:r>
                      <a:endParaRPr lang="en-US" dirty="0"/>
                    </a:p>
                  </a:txBody>
                  <a:tcPr/>
                </a:tc>
                <a:tc>
                  <a:txBody>
                    <a:bodyPr/>
                    <a:lstStyle/>
                    <a:p>
                      <a:pPr algn="ctr"/>
                      <a:r>
                        <a:rPr lang="en-US" dirty="0" smtClean="0"/>
                        <a:t>%∆ </a:t>
                      </a:r>
                      <a:r>
                        <a:rPr lang="en-US" dirty="0" err="1" smtClean="0"/>
                        <a:t>Qd</a:t>
                      </a:r>
                      <a:r>
                        <a:rPr lang="en-US" dirty="0" smtClean="0"/>
                        <a:t> ₌ 0</a:t>
                      </a:r>
                      <a:endParaRPr lang="en-US" dirty="0"/>
                    </a:p>
                  </a:txBody>
                  <a:tcPr/>
                </a:tc>
                <a:tc>
                  <a:txBody>
                    <a:bodyPr/>
                    <a:lstStyle/>
                    <a:p>
                      <a:pPr algn="ctr"/>
                      <a:r>
                        <a:rPr lang="ar-SA" dirty="0" smtClean="0"/>
                        <a:t>طلب عديم المرونة </a:t>
                      </a:r>
                      <a:endParaRPr lang="en-US" dirty="0"/>
                    </a:p>
                  </a:txBody>
                  <a:tcPr/>
                </a:tc>
              </a:tr>
              <a:tr h="5943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Ed = ꝏ</a:t>
                      </a:r>
                    </a:p>
                    <a:p>
                      <a:pPr algn="ctr"/>
                      <a:r>
                        <a:rPr lang="en-US" dirty="0" smtClean="0"/>
                        <a:t> </a:t>
                      </a:r>
                      <a:endParaRPr lang="en-US" dirty="0"/>
                    </a:p>
                  </a:txBody>
                  <a:tcPr/>
                </a:tc>
                <a:tc>
                  <a:txBody>
                    <a:bodyPr/>
                    <a:lstStyle/>
                    <a:p>
                      <a:pPr algn="ctr"/>
                      <a:r>
                        <a:rPr lang="en-US" dirty="0" smtClean="0"/>
                        <a:t>%∆ </a:t>
                      </a:r>
                      <a:r>
                        <a:rPr lang="en-US" dirty="0" err="1" smtClean="0"/>
                        <a:t>Qd</a:t>
                      </a:r>
                      <a:r>
                        <a:rPr lang="en-US" dirty="0" smtClean="0"/>
                        <a:t> ₌ ꝏ</a:t>
                      </a:r>
                      <a:endParaRPr lang="en-US" dirty="0"/>
                    </a:p>
                  </a:txBody>
                  <a:tcPr/>
                </a:tc>
                <a:tc>
                  <a:txBody>
                    <a:bodyPr/>
                    <a:lstStyle/>
                    <a:p>
                      <a:pPr algn="ctr"/>
                      <a:r>
                        <a:rPr lang="ar-SA" dirty="0" smtClean="0"/>
                        <a:t>طلب لانهائي المرونة</a:t>
                      </a:r>
                      <a:endParaRPr lang="en-US" dirty="0"/>
                    </a:p>
                  </a:txBody>
                  <a:tcPr/>
                </a:tc>
              </a:tr>
            </a:tbl>
          </a:graphicData>
        </a:graphic>
      </p:graphicFrame>
    </p:spTree>
    <p:extLst>
      <p:ext uri="{BB962C8B-B14F-4D97-AF65-F5344CB8AC3E}">
        <p14:creationId xmlns:p14="http://schemas.microsoft.com/office/powerpoint/2010/main" val="9397786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800" dirty="0" smtClean="0"/>
              <a:t>مرونة الطلب التقاطعية :</a:t>
            </a:r>
          </a:p>
          <a:p>
            <a:pPr marL="0" indent="0" algn="r">
              <a:buNone/>
            </a:pPr>
            <a:r>
              <a:rPr lang="ar-SA" sz="2400" dirty="0" smtClean="0"/>
              <a:t>وهي تبين حساسية او استجابة الكمية المطلوبة من إحدى السلعتين للتغير الذي قد يحدث في سعر الثانية .</a:t>
            </a:r>
          </a:p>
          <a:p>
            <a:pPr marL="0" indent="0" algn="r">
              <a:buNone/>
            </a:pPr>
            <a:endParaRPr lang="ar-SA" sz="2400" dirty="0"/>
          </a:p>
          <a:p>
            <a:pPr marL="0" indent="0" algn="ctr">
              <a:buNone/>
            </a:pPr>
            <a:r>
              <a:rPr lang="ar-SA" sz="2400" dirty="0" smtClean="0"/>
              <a:t>ꭓ نسبة التغير في الكمية المطلوبة من السلعة</a:t>
            </a:r>
            <a:endParaRPr lang="en-US" sz="2400" dirty="0" smtClean="0"/>
          </a:p>
          <a:p>
            <a:pPr marL="0" indent="0" algn="ctr">
              <a:buNone/>
            </a:pPr>
            <a:r>
              <a:rPr lang="en-US" sz="2400" dirty="0" smtClean="0"/>
              <a:t> </a:t>
            </a:r>
          </a:p>
          <a:p>
            <a:pPr marL="0" indent="0" algn="ctr">
              <a:buNone/>
            </a:pPr>
            <a:r>
              <a:rPr lang="en-US" sz="2400" dirty="0" smtClean="0"/>
              <a:t>y </a:t>
            </a:r>
            <a:r>
              <a:rPr lang="ar-SA" sz="2400" dirty="0" smtClean="0"/>
              <a:t>نسبة التغيرفي سعر السلعة</a:t>
            </a:r>
            <a:endParaRPr lang="en-US" sz="2400" dirty="0" smtClean="0"/>
          </a:p>
          <a:p>
            <a:pPr marL="0" indent="0" algn="ctr">
              <a:buNone/>
            </a:pPr>
            <a:endParaRPr lang="en-US" sz="2400" dirty="0"/>
          </a:p>
          <a:p>
            <a:pPr marL="0" indent="0" algn="ctr">
              <a:buNone/>
            </a:pPr>
            <a:endParaRPr lang="en-US" sz="2400" dirty="0" smtClean="0"/>
          </a:p>
          <a:p>
            <a:pPr marL="0" indent="0" algn="ctr">
              <a:buNone/>
            </a:pPr>
            <a:r>
              <a:rPr lang="en-US" sz="2400" dirty="0" err="1" smtClean="0"/>
              <a:t>Exy</a:t>
            </a:r>
            <a:r>
              <a:rPr lang="en-US" sz="2400" dirty="0" smtClean="0"/>
              <a:t> = %∆</a:t>
            </a:r>
            <a:r>
              <a:rPr lang="en-US" sz="2400" dirty="0" err="1" smtClean="0"/>
              <a:t>Qx</a:t>
            </a:r>
            <a:endParaRPr lang="en-US" sz="2400" dirty="0" smtClean="0"/>
          </a:p>
          <a:p>
            <a:pPr marL="0" indent="0" algn="ctr">
              <a:buNone/>
            </a:pPr>
            <a:r>
              <a:rPr lang="en-US" sz="2400" dirty="0" smtClean="0"/>
              <a:t>         %∆</a:t>
            </a:r>
            <a:r>
              <a:rPr lang="en-US" sz="2400" dirty="0" err="1" smtClean="0"/>
              <a:t>py</a:t>
            </a:r>
            <a:endParaRPr lang="en-US" sz="2400" dirty="0"/>
          </a:p>
        </p:txBody>
      </p:sp>
      <p:cxnSp>
        <p:nvCxnSpPr>
          <p:cNvPr id="5" name="Straight Connector 4"/>
          <p:cNvCxnSpPr/>
          <p:nvPr/>
        </p:nvCxnSpPr>
        <p:spPr>
          <a:xfrm flipH="1">
            <a:off x="2438400" y="2895600"/>
            <a:ext cx="4191000"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H="1">
            <a:off x="4419600" y="4840406"/>
            <a:ext cx="9906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1686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7772400" cy="5943599"/>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800" dirty="0" smtClean="0"/>
              <a:t>مثال : </a:t>
            </a:r>
            <a:r>
              <a:rPr lang="ar-SA" sz="2400" dirty="0" smtClean="0"/>
              <a:t>افترض أن سعر الموز قد ارتفع بنسبة 10% وانه نتيجة لذلك قد زادت الكمية التي يشتريها المستهلكون من البطيخ بنسبة 30 % ومن هذه المعلومات نستنتج ان مرونة الطلب التقاطعية بين الموز والبطيخ هي :</a:t>
            </a:r>
          </a:p>
          <a:p>
            <a:pPr marL="0" indent="0" algn="r">
              <a:buNone/>
            </a:pPr>
            <a:endParaRPr lang="ar-SA" sz="2400" dirty="0"/>
          </a:p>
          <a:p>
            <a:pPr marL="0" indent="0" algn="ctr">
              <a:buNone/>
            </a:pPr>
            <a:r>
              <a:rPr lang="en-US" sz="2800" dirty="0" err="1"/>
              <a:t>Exy</a:t>
            </a:r>
            <a:r>
              <a:rPr lang="en-US" sz="2800" dirty="0"/>
              <a:t> = %∆</a:t>
            </a:r>
            <a:r>
              <a:rPr lang="en-US" sz="2800" dirty="0" err="1" smtClean="0"/>
              <a:t>Qx</a:t>
            </a:r>
            <a:r>
              <a:rPr lang="en-US" sz="2800" dirty="0" smtClean="0"/>
              <a:t>                       </a:t>
            </a:r>
            <a:endParaRPr lang="en-US" sz="2800" dirty="0"/>
          </a:p>
          <a:p>
            <a:pPr marL="0" indent="0" algn="ctr">
              <a:buNone/>
            </a:pPr>
            <a:r>
              <a:rPr lang="ar-SA" sz="2800" dirty="0" smtClean="0"/>
              <a:t>       </a:t>
            </a:r>
            <a:r>
              <a:rPr lang="en-US" sz="2800" dirty="0" smtClean="0"/>
              <a:t> </a:t>
            </a:r>
            <a:r>
              <a:rPr lang="en-US" sz="2800" dirty="0"/>
              <a:t>%∆</a:t>
            </a:r>
            <a:r>
              <a:rPr lang="en-US" sz="2800" dirty="0" err="1" smtClean="0"/>
              <a:t>py</a:t>
            </a:r>
            <a:endParaRPr lang="ar-SA" sz="2800" dirty="0" smtClean="0"/>
          </a:p>
          <a:p>
            <a:pPr marL="0" indent="0" algn="ctr">
              <a:buNone/>
            </a:pPr>
            <a:endParaRPr lang="ar-SA" sz="2800" dirty="0"/>
          </a:p>
          <a:p>
            <a:pPr marL="0" indent="0" algn="ctr">
              <a:buNone/>
            </a:pPr>
            <a:r>
              <a:rPr lang="ar-SA" sz="2800" dirty="0" smtClean="0"/>
              <a:t>30 </a:t>
            </a:r>
            <a:r>
              <a:rPr lang="en-US" sz="2800" dirty="0" smtClean="0"/>
              <a:t>             </a:t>
            </a:r>
            <a:endParaRPr lang="ar-SA" sz="2800" dirty="0" smtClean="0"/>
          </a:p>
          <a:p>
            <a:pPr marL="0" indent="0" algn="ctr">
              <a:buNone/>
            </a:pPr>
            <a:r>
              <a:rPr lang="ar-SA" sz="2800" dirty="0" smtClean="0"/>
              <a:t>10</a:t>
            </a:r>
            <a:endParaRPr lang="en-US" sz="2800" dirty="0" smtClean="0"/>
          </a:p>
          <a:p>
            <a:pPr marL="0" indent="0" algn="ctr">
              <a:buNone/>
            </a:pPr>
            <a:endParaRPr lang="en-US" sz="2800" dirty="0"/>
          </a:p>
          <a:p>
            <a:pPr marL="0" indent="0" algn="ctr">
              <a:buNone/>
            </a:pPr>
            <a:r>
              <a:rPr lang="en-US" sz="2800" dirty="0" smtClean="0"/>
              <a:t>=3</a:t>
            </a:r>
          </a:p>
        </p:txBody>
      </p:sp>
      <p:cxnSp>
        <p:nvCxnSpPr>
          <p:cNvPr id="5" name="Straight Connector 4"/>
          <p:cNvCxnSpPr/>
          <p:nvPr/>
        </p:nvCxnSpPr>
        <p:spPr>
          <a:xfrm flipH="1">
            <a:off x="4495800" y="2667000"/>
            <a:ext cx="990600" cy="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a:off x="4267200" y="4191000"/>
            <a:ext cx="6096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72789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lgn="r">
              <a:buNone/>
            </a:pPr>
            <a:endParaRPr lang="ar-SA" sz="2400" dirty="0" smtClean="0"/>
          </a:p>
          <a:p>
            <a:pPr marL="0" indent="0" algn="r">
              <a:buNone/>
            </a:pPr>
            <a:r>
              <a:rPr lang="ar-SA" sz="2400" dirty="0" smtClean="0"/>
              <a:t>ان مرونة الطلب التقاطعية تفيد في تقييم ما إذا كانت السلعتان بديلتان او مكملتان اومستقلتين . ويترتب على قياس مرونة الطلب التقاطعية ثلاث نتائج هامة :</a:t>
            </a:r>
          </a:p>
          <a:p>
            <a:pPr marL="0" indent="0" algn="r">
              <a:buNone/>
            </a:pPr>
            <a:r>
              <a:rPr lang="ar-SA" sz="2400" dirty="0" smtClean="0"/>
              <a:t>1/ في حالة السلع البديلة تكون العلاقة طردية (موجبة)</a:t>
            </a:r>
          </a:p>
          <a:p>
            <a:pPr marL="0" indent="0" algn="r">
              <a:buNone/>
            </a:pPr>
            <a:r>
              <a:rPr lang="ar-SA" sz="2400" dirty="0" smtClean="0"/>
              <a:t>2/ تكون المرونة سلبية عندما تكون العلاقة بين السلع تكاملية </a:t>
            </a:r>
          </a:p>
          <a:p>
            <a:pPr marL="0" indent="0" algn="r">
              <a:buNone/>
            </a:pPr>
            <a:r>
              <a:rPr lang="ar-SA" sz="2400" dirty="0" smtClean="0"/>
              <a:t>3/ اما إذا كان تغير السعر لسلعة ما لا يؤثر في مبيعات سلعة اخرى فإن مرونة الطلب التقاطعية تكون صفر وفي هذه الحالة تكون السلعتان مستقلتين احدهما عن الأخر .</a:t>
            </a:r>
          </a:p>
          <a:p>
            <a:pPr marL="0" indent="0" algn="r">
              <a:buNone/>
            </a:pPr>
            <a:r>
              <a:rPr lang="ar-SA" sz="2800" dirty="0" smtClean="0"/>
              <a:t> مرونة الطلب الدخلية :</a:t>
            </a:r>
          </a:p>
          <a:p>
            <a:pPr marL="0" indent="0" algn="r">
              <a:buNone/>
            </a:pPr>
            <a:r>
              <a:rPr lang="ar-SA" sz="2400" dirty="0" smtClean="0"/>
              <a:t>وهي تقيس نسبة التغير في الكميات المطلوبة من السلعة إلى نسبة التغير في دخل الفرد .</a:t>
            </a:r>
          </a:p>
          <a:p>
            <a:pPr marL="0" indent="0" algn="ctr">
              <a:buNone/>
            </a:pPr>
            <a:r>
              <a:rPr lang="ar-SA" sz="2400" dirty="0" smtClean="0"/>
              <a:t>النسبة المئوية للتغير في الكمية المطلوبة من السلعة </a:t>
            </a:r>
          </a:p>
          <a:p>
            <a:pPr marL="0" indent="0" algn="ctr">
              <a:buNone/>
            </a:pPr>
            <a:endParaRPr lang="ar-SA" sz="2400" dirty="0" smtClean="0"/>
          </a:p>
          <a:p>
            <a:pPr marL="0" indent="0" algn="ctr">
              <a:buNone/>
            </a:pPr>
            <a:r>
              <a:rPr lang="ar-SA" sz="2400" dirty="0" smtClean="0"/>
              <a:t>النسبة المئوية للتغير في الدخل</a:t>
            </a:r>
          </a:p>
          <a:p>
            <a:pPr marL="0" indent="0" algn="ctr">
              <a:buNone/>
            </a:pPr>
            <a:r>
              <a:rPr lang="ar-SA" sz="2800" dirty="0" smtClean="0"/>
              <a:t> </a:t>
            </a:r>
          </a:p>
        </p:txBody>
      </p:sp>
      <p:cxnSp>
        <p:nvCxnSpPr>
          <p:cNvPr id="5" name="Straight Connector 4"/>
          <p:cNvCxnSpPr/>
          <p:nvPr/>
        </p:nvCxnSpPr>
        <p:spPr>
          <a:xfrm flipH="1" flipV="1">
            <a:off x="2133600" y="5105400"/>
            <a:ext cx="4953000" cy="7620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15542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style>
          <a:lnRef idx="1">
            <a:schemeClr val="accent4"/>
          </a:lnRef>
          <a:fillRef idx="2">
            <a:schemeClr val="accent4"/>
          </a:fillRef>
          <a:effectRef idx="1">
            <a:schemeClr val="accent4"/>
          </a:effectRef>
          <a:fontRef idx="minor">
            <a:schemeClr val="dk1"/>
          </a:fontRef>
        </p:style>
        <p:txBody>
          <a:bodyPr/>
          <a:lstStyle/>
          <a:p>
            <a:pPr marL="0" indent="0" algn="ctr">
              <a:buNone/>
            </a:pPr>
            <a:endParaRPr lang="ar-SA" dirty="0" smtClean="0"/>
          </a:p>
          <a:p>
            <a:pPr marL="0" indent="0" algn="ctr">
              <a:buNone/>
            </a:pPr>
            <a:r>
              <a:rPr lang="en-US" sz="2400" dirty="0" err="1" smtClean="0"/>
              <a:t>Em</a:t>
            </a:r>
            <a:r>
              <a:rPr lang="en-US" sz="2400" dirty="0" smtClean="0"/>
              <a:t> = %∆</a:t>
            </a:r>
            <a:r>
              <a:rPr lang="en-US" sz="2400" dirty="0" err="1" smtClean="0"/>
              <a:t>Qd</a:t>
            </a:r>
            <a:endParaRPr lang="en-US" sz="2400" dirty="0" smtClean="0"/>
          </a:p>
          <a:p>
            <a:pPr marL="0" indent="0" algn="ctr">
              <a:buNone/>
            </a:pPr>
            <a:r>
              <a:rPr lang="en-US" sz="2400" dirty="0" smtClean="0"/>
              <a:t>           %∆m</a:t>
            </a:r>
          </a:p>
          <a:p>
            <a:pPr marL="0" indent="0" algn="r">
              <a:buNone/>
            </a:pPr>
            <a:endParaRPr lang="ar-SA" sz="2400" dirty="0" smtClean="0"/>
          </a:p>
          <a:p>
            <a:pPr marL="0" indent="0" algn="r">
              <a:buNone/>
            </a:pPr>
            <a:r>
              <a:rPr lang="ar-SA" sz="2400" dirty="0" smtClean="0"/>
              <a:t>مثال : إذا زاد دخل مستهلك معين بنسبة 10% وبالتالي زادت الكمية التي يشتريها من البلح بنسبة 25% فإن معامل مرونة الدخل هو :</a:t>
            </a:r>
          </a:p>
          <a:p>
            <a:pPr marL="0" indent="0" algn="r">
              <a:buNone/>
            </a:pPr>
            <a:endParaRPr lang="ar-SA" sz="2400" dirty="0"/>
          </a:p>
          <a:p>
            <a:pPr marL="0" indent="0" algn="ctr">
              <a:buNone/>
            </a:pPr>
            <a:r>
              <a:rPr lang="ar-SA" sz="2400" dirty="0" smtClean="0"/>
              <a:t>25</a:t>
            </a:r>
          </a:p>
          <a:p>
            <a:pPr marL="0" indent="0" algn="ctr">
              <a:buNone/>
            </a:pPr>
            <a:r>
              <a:rPr lang="ar-SA" sz="2400" dirty="0" smtClean="0"/>
              <a:t>10</a:t>
            </a:r>
          </a:p>
          <a:p>
            <a:pPr marL="0" indent="0" algn="ctr">
              <a:buNone/>
            </a:pPr>
            <a:r>
              <a:rPr lang="ar-SA" sz="2400" dirty="0" smtClean="0"/>
              <a:t>2.5=</a:t>
            </a:r>
            <a:r>
              <a:rPr lang="en-US" sz="2400" dirty="0" smtClean="0"/>
              <a:t> </a:t>
            </a:r>
            <a:endParaRPr lang="ar-SA" sz="2400" dirty="0" smtClean="0"/>
          </a:p>
          <a:p>
            <a:pPr marL="0" indent="0" algn="r">
              <a:buNone/>
            </a:pPr>
            <a:r>
              <a:rPr lang="ar-SA" sz="2400" dirty="0" smtClean="0"/>
              <a:t>إذا كانت إشارة معامل مرونة الطلب الدخلية موجبة هذا يدل على ان السلعة عادية اما إذا كانت اشاره معامل مرونة الطلب الدخلية سالبه هذا يدل على ان السلعة رديئة.</a:t>
            </a:r>
            <a:endParaRPr lang="en-US" sz="2400" dirty="0"/>
          </a:p>
        </p:txBody>
      </p:sp>
      <p:cxnSp>
        <p:nvCxnSpPr>
          <p:cNvPr id="5" name="Straight Connector 4"/>
          <p:cNvCxnSpPr/>
          <p:nvPr/>
        </p:nvCxnSpPr>
        <p:spPr>
          <a:xfrm flipH="1">
            <a:off x="4419600" y="1219200"/>
            <a:ext cx="1066800"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H="1">
            <a:off x="4419600" y="3733800"/>
            <a:ext cx="3810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26093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4"/>
          </a:lnRef>
          <a:fillRef idx="2">
            <a:schemeClr val="accent4"/>
          </a:fillRef>
          <a:effectRef idx="1">
            <a:schemeClr val="accent4"/>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smtClean="0"/>
              <a:t/>
            </a:r>
            <a:br>
              <a:rPr lang="ar-SA" sz="3600" smtClean="0"/>
            </a:br>
            <a:r>
              <a:rPr lang="ar-SA" sz="3600" smtClean="0"/>
              <a:t>المحاضرة</a:t>
            </a:r>
            <a:r>
              <a:rPr lang="ar-SA" sz="3600" dirty="0" smtClean="0"/>
              <a:t/>
            </a:r>
            <a:br>
              <a:rPr lang="ar-SA" sz="3600" dirty="0" smtClean="0"/>
            </a:br>
            <a:r>
              <a:rPr lang="ar-SA" sz="3600" dirty="0"/>
              <a:t/>
            </a:r>
            <a:br>
              <a:rPr lang="ar-SA" sz="3600" dirty="0"/>
            </a:br>
            <a:r>
              <a:rPr lang="ar-SA" sz="3600" smtClean="0"/>
              <a:t>( 5 </a:t>
            </a:r>
            <a:r>
              <a:rPr lang="ar-SA" sz="3600" dirty="0" smtClean="0"/>
              <a:t>)</a:t>
            </a:r>
            <a:endParaRPr lang="en-US" sz="3600" dirty="0"/>
          </a:p>
        </p:txBody>
      </p:sp>
    </p:spTree>
    <p:extLst>
      <p:ext uri="{BB962C8B-B14F-4D97-AF65-F5344CB8AC3E}">
        <p14:creationId xmlns:p14="http://schemas.microsoft.com/office/powerpoint/2010/main" val="373442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81000"/>
            <a:ext cx="7696200" cy="5745163"/>
          </a:xfrm>
        </p:spPr>
        <p:style>
          <a:lnRef idx="3">
            <a:schemeClr val="lt1"/>
          </a:lnRef>
          <a:fillRef idx="1">
            <a:schemeClr val="accent4"/>
          </a:fillRef>
          <a:effectRef idx="1">
            <a:schemeClr val="accent4"/>
          </a:effectRef>
          <a:fontRef idx="minor">
            <a:schemeClr val="lt1"/>
          </a:fontRef>
        </p:style>
        <p:txBody>
          <a:bodyPr/>
          <a:lstStyle/>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endParaRPr lang="ar-SA" dirty="0"/>
          </a:p>
          <a:p>
            <a:pPr marL="0" indent="0" algn="ctr">
              <a:buNone/>
            </a:pPr>
            <a:endParaRPr lang="en-US" dirty="0"/>
          </a:p>
        </p:txBody>
      </p:sp>
      <p:sp>
        <p:nvSpPr>
          <p:cNvPr id="5" name="Flowchart: Preparation 4"/>
          <p:cNvSpPr/>
          <p:nvPr/>
        </p:nvSpPr>
        <p:spPr>
          <a:xfrm>
            <a:off x="2209800" y="2133600"/>
            <a:ext cx="4876800" cy="2286000"/>
          </a:xfrm>
          <a:prstGeom prst="flowChartPreparati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SA" sz="2800" dirty="0" smtClean="0"/>
              <a:t>ادارة الطلب وايرادات المنشأة</a:t>
            </a:r>
            <a:endParaRPr lang="en-US" sz="2800" dirty="0"/>
          </a:p>
        </p:txBody>
      </p:sp>
    </p:spTree>
    <p:extLst>
      <p:ext uri="{BB962C8B-B14F-4D97-AF65-F5344CB8AC3E}">
        <p14:creationId xmlns:p14="http://schemas.microsoft.com/office/powerpoint/2010/main" val="2529819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style>
          <a:lnRef idx="1">
            <a:schemeClr val="accent4"/>
          </a:lnRef>
          <a:fillRef idx="2">
            <a:schemeClr val="accent4"/>
          </a:fillRef>
          <a:effectRef idx="1">
            <a:schemeClr val="accent4"/>
          </a:effectRef>
          <a:fontRef idx="minor">
            <a:schemeClr val="dk1"/>
          </a:fontRef>
        </p:style>
        <p:txBody>
          <a:bodyPr/>
          <a:lstStyle/>
          <a:p>
            <a:pPr marL="0" indent="0" algn="r">
              <a:buNone/>
            </a:pPr>
            <a:r>
              <a:rPr lang="ar-SA" sz="2800" dirty="0" smtClean="0"/>
              <a:t>أولاً : تحليل الطلب </a:t>
            </a:r>
          </a:p>
          <a:p>
            <a:pPr marL="0" indent="0" algn="r">
              <a:buNone/>
            </a:pPr>
            <a:r>
              <a:rPr lang="ar-SA" sz="2400" dirty="0" smtClean="0"/>
              <a:t> يهدف تحليل الطلب الى البحث عن القوى التي تحدد المبيعات وقياس هذه القوى </a:t>
            </a:r>
          </a:p>
          <a:p>
            <a:pPr marL="0" indent="0" algn="r">
              <a:buNone/>
            </a:pPr>
            <a:r>
              <a:rPr lang="ar-SA" sz="2400" dirty="0" smtClean="0"/>
              <a:t>يهدف تحليل الطلب الى :</a:t>
            </a:r>
          </a:p>
          <a:p>
            <a:pPr marL="0" indent="0" algn="r">
              <a:buNone/>
            </a:pPr>
            <a:r>
              <a:rPr lang="ar-SA" sz="2400" dirty="0" smtClean="0"/>
              <a:t>1/ التنبؤ بالمبيعات </a:t>
            </a:r>
          </a:p>
          <a:p>
            <a:pPr marL="0" indent="0" algn="r">
              <a:buNone/>
            </a:pPr>
            <a:r>
              <a:rPr lang="ar-SA" sz="2400" dirty="0" smtClean="0"/>
              <a:t>2/ معالجة الطلب </a:t>
            </a:r>
          </a:p>
          <a:p>
            <a:pPr marL="0" indent="0" algn="r">
              <a:buNone/>
            </a:pPr>
            <a:r>
              <a:rPr lang="ar-SA" sz="2400" dirty="0" smtClean="0"/>
              <a:t>ويستخدم التنبؤ بالمبيعات ومعالجة الطلب في تخطيط الأرباح</a:t>
            </a:r>
          </a:p>
          <a:p>
            <a:pPr marL="0" indent="0" algn="r">
              <a:buNone/>
            </a:pPr>
            <a:r>
              <a:rPr lang="ar-SA" sz="2400" dirty="0" smtClean="0"/>
              <a:t>1/ التنبؤ بالمبيعات:</a:t>
            </a:r>
          </a:p>
          <a:p>
            <a:pPr marL="0" indent="0" algn="r">
              <a:buNone/>
            </a:pPr>
            <a:r>
              <a:rPr lang="ar-SA" sz="2400" dirty="0" smtClean="0"/>
              <a:t>أ/ قصيرة الأجل </a:t>
            </a:r>
          </a:p>
          <a:p>
            <a:pPr marL="0" indent="0" algn="r">
              <a:buNone/>
            </a:pPr>
            <a:r>
              <a:rPr lang="ar-SA" sz="2400" dirty="0" smtClean="0"/>
              <a:t>ب/ طويل الأجل</a:t>
            </a:r>
          </a:p>
          <a:p>
            <a:pPr marL="0" indent="0" algn="r">
              <a:buNone/>
            </a:pPr>
            <a:r>
              <a:rPr lang="ar-SA" sz="2800" dirty="0" smtClean="0"/>
              <a:t>خطوات التنبؤ بالطلب </a:t>
            </a:r>
          </a:p>
          <a:p>
            <a:pPr marL="0" indent="0" algn="r">
              <a:buNone/>
            </a:pPr>
            <a:r>
              <a:rPr lang="ar-SA" sz="2400" dirty="0" smtClean="0"/>
              <a:t>1/دراسة الظروف الإقتصادية العامة</a:t>
            </a:r>
          </a:p>
          <a:p>
            <a:pPr marL="0" indent="0" algn="r">
              <a:buNone/>
            </a:pPr>
            <a:r>
              <a:rPr lang="ar-SA" sz="2400" dirty="0" smtClean="0"/>
              <a:t>2/ تقدير الطلب الإجمالي على السلعة </a:t>
            </a:r>
          </a:p>
          <a:p>
            <a:pPr marL="0" indent="0" algn="r">
              <a:buNone/>
            </a:pPr>
            <a:r>
              <a:rPr lang="ar-SA" sz="2400" dirty="0" smtClean="0"/>
              <a:t>3/ تقدير نصيب المشروع من الاسواق </a:t>
            </a:r>
            <a:endParaRPr lang="en-US" sz="2400" dirty="0"/>
          </a:p>
        </p:txBody>
      </p:sp>
    </p:spTree>
    <p:extLst>
      <p:ext uri="{BB962C8B-B14F-4D97-AF65-F5344CB8AC3E}">
        <p14:creationId xmlns:p14="http://schemas.microsoft.com/office/powerpoint/2010/main" val="933961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pPr marL="0" indent="0" algn="r">
              <a:buNone/>
            </a:pPr>
            <a:r>
              <a:rPr lang="ar-SA" sz="3000" dirty="0" smtClean="0"/>
              <a:t>2/ معالجة الطلب :</a:t>
            </a:r>
          </a:p>
          <a:p>
            <a:pPr marL="0" indent="0" algn="r">
              <a:buNone/>
            </a:pPr>
            <a:r>
              <a:rPr lang="ar-SA" sz="2400" dirty="0" smtClean="0"/>
              <a:t>تنشأ هذه النظرية السلبية الى التنبؤ بالمبيعات من الفشل في التعرف على الإحتمالات الكاملة التي يمكن الإستفادة منها في تحليل الطلب بإستخدامة كمرشد في معالجة الطلب.</a:t>
            </a:r>
          </a:p>
          <a:p>
            <a:pPr marL="0" indent="0" algn="r">
              <a:buNone/>
            </a:pPr>
            <a:r>
              <a:rPr lang="ar-SA" sz="2400" dirty="0" smtClean="0"/>
              <a:t>ولكي تستخدم الدراسات حول الطلب استخداماً ايجابياً وليس سلبياً فإنه يجب على الإدارة ان تعرف المدى الذي تكون فيه المبيعات نتيجة ليس فقط للعوامل الإقتصادية الخارجية ولكن ايضاً لأعمال وإنجازات المشروع نفسه .</a:t>
            </a:r>
          </a:p>
          <a:p>
            <a:pPr marL="0" indent="0" algn="r">
              <a:buNone/>
            </a:pPr>
            <a:endParaRPr lang="ar-SA" sz="2400" dirty="0"/>
          </a:p>
          <a:p>
            <a:pPr marL="0" indent="0" algn="r">
              <a:buNone/>
            </a:pPr>
            <a:r>
              <a:rPr lang="ar-SA" sz="3000" dirty="0" smtClean="0"/>
              <a:t>ثانياً : نظرية الطلب</a:t>
            </a:r>
          </a:p>
          <a:p>
            <a:pPr marL="0" indent="0" algn="r">
              <a:buNone/>
            </a:pPr>
            <a:r>
              <a:rPr lang="ar-SA" sz="2400" dirty="0"/>
              <a:t>يعرف الطلب على سلعة أو خدمة معينة بأنه الكميات المختلفة التي تكون الوحدة الاقتصادية مستعدة وقادرة على شرائهاعندالاسعار المختلفة لهذة السلعة أو الخدمة خلال فترة زمنية محددة .</a:t>
            </a:r>
          </a:p>
          <a:p>
            <a:pPr marL="0" indent="0" algn="r">
              <a:buNone/>
            </a:pPr>
            <a:r>
              <a:rPr lang="ar-SA" sz="2400" dirty="0" smtClean="0"/>
              <a:t>ويمكن كتابة دالة الطلب في صورة دالية كالأتي :</a:t>
            </a:r>
          </a:p>
          <a:p>
            <a:pPr marL="0" indent="0" algn="r">
              <a:buNone/>
            </a:pPr>
            <a:endParaRPr lang="ar-SA" sz="2400" dirty="0" smtClean="0"/>
          </a:p>
          <a:p>
            <a:pPr marL="0" indent="0" algn="r">
              <a:buNone/>
            </a:pPr>
            <a:r>
              <a:rPr lang="ar-SA" sz="2600" dirty="0"/>
              <a:t> </a:t>
            </a:r>
            <a:r>
              <a:rPr lang="en-US" sz="2600" dirty="0" err="1"/>
              <a:t>Qx</a:t>
            </a:r>
            <a:r>
              <a:rPr lang="en-US" sz="2600" dirty="0"/>
              <a:t> = f (</a:t>
            </a:r>
            <a:r>
              <a:rPr lang="en-US" sz="2600" dirty="0" err="1"/>
              <a:t>Px</a:t>
            </a:r>
            <a:r>
              <a:rPr lang="en-US" sz="2600" dirty="0"/>
              <a:t> ,</a:t>
            </a:r>
            <a:r>
              <a:rPr lang="en-US" sz="2600" dirty="0" smtClean="0"/>
              <a:t> </a:t>
            </a:r>
            <a:r>
              <a:rPr lang="en-US" sz="2600" dirty="0"/>
              <a:t>Ps </a:t>
            </a:r>
            <a:r>
              <a:rPr lang="en-US" sz="2600" dirty="0" smtClean="0"/>
              <a:t>, </a:t>
            </a:r>
            <a:r>
              <a:rPr lang="en-US" sz="2600" dirty="0"/>
              <a:t>Pc </a:t>
            </a:r>
            <a:r>
              <a:rPr lang="en-US" sz="2600" dirty="0" smtClean="0"/>
              <a:t>, </a:t>
            </a:r>
            <a:r>
              <a:rPr lang="en-US" sz="2600" dirty="0"/>
              <a:t>M </a:t>
            </a:r>
            <a:r>
              <a:rPr lang="en-US" sz="2600" dirty="0" smtClean="0"/>
              <a:t>, </a:t>
            </a:r>
            <a:r>
              <a:rPr lang="en-US" sz="2600" dirty="0"/>
              <a:t>T </a:t>
            </a:r>
            <a:r>
              <a:rPr lang="en-US" sz="2600" dirty="0" smtClean="0"/>
              <a:t>,…A… </a:t>
            </a:r>
            <a:r>
              <a:rPr lang="en-US" sz="2600" dirty="0"/>
              <a:t>)</a:t>
            </a:r>
            <a:endParaRPr lang="ar-SA" sz="2600" dirty="0"/>
          </a:p>
          <a:p>
            <a:pPr marL="0" indent="0" algn="r">
              <a:buNone/>
            </a:pPr>
            <a:endParaRPr lang="ar-SA" sz="2400" dirty="0" smtClean="0"/>
          </a:p>
          <a:p>
            <a:pPr marL="0" indent="0" algn="r">
              <a:buNone/>
            </a:pPr>
            <a:r>
              <a:rPr lang="ar-SA" sz="2400" dirty="0" smtClean="0"/>
              <a:t> </a:t>
            </a:r>
            <a:endParaRPr lang="en-US" sz="2400" dirty="0"/>
          </a:p>
        </p:txBody>
      </p:sp>
    </p:spTree>
    <p:extLst>
      <p:ext uri="{BB962C8B-B14F-4D97-AF65-F5344CB8AC3E}">
        <p14:creationId xmlns:p14="http://schemas.microsoft.com/office/powerpoint/2010/main" val="1628365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style>
          <a:lnRef idx="1">
            <a:schemeClr val="accent4"/>
          </a:lnRef>
          <a:fillRef idx="2">
            <a:schemeClr val="accent4"/>
          </a:fillRef>
          <a:effectRef idx="1">
            <a:schemeClr val="accent4"/>
          </a:effectRef>
          <a:fontRef idx="minor">
            <a:schemeClr val="dk1"/>
          </a:fontRef>
        </p:style>
        <p:txBody>
          <a:bodyPr/>
          <a:lstStyle/>
          <a:p>
            <a:pPr algn="r">
              <a:buNone/>
            </a:pPr>
            <a:r>
              <a:rPr lang="en-US" sz="2400" dirty="0" err="1" smtClean="0"/>
              <a:t>Qx</a:t>
            </a:r>
            <a:r>
              <a:rPr lang="en-US" dirty="0" smtClean="0"/>
              <a:t>  </a:t>
            </a:r>
            <a:r>
              <a:rPr lang="ar-SA" sz="2400" dirty="0" smtClean="0"/>
              <a:t>الكمية </a:t>
            </a:r>
            <a:r>
              <a:rPr lang="ar-SA" sz="2400" dirty="0"/>
              <a:t>المطلوبة</a:t>
            </a:r>
            <a:endParaRPr lang="en-US" sz="2400" dirty="0"/>
          </a:p>
          <a:p>
            <a:pPr algn="r">
              <a:buNone/>
            </a:pPr>
            <a:r>
              <a:rPr lang="en-US" sz="2400" dirty="0" err="1" smtClean="0"/>
              <a:t>Px</a:t>
            </a:r>
            <a:r>
              <a:rPr lang="en-US" sz="2400" dirty="0" smtClean="0"/>
              <a:t>  </a:t>
            </a:r>
            <a:r>
              <a:rPr lang="ar-SA" sz="2400" dirty="0" smtClean="0"/>
              <a:t> سعر </a:t>
            </a:r>
            <a:r>
              <a:rPr lang="ar-SA" sz="2400" dirty="0"/>
              <a:t>السلعة</a:t>
            </a:r>
            <a:endParaRPr lang="en-US" sz="2400" dirty="0"/>
          </a:p>
          <a:p>
            <a:pPr algn="r">
              <a:buNone/>
            </a:pPr>
            <a:r>
              <a:rPr lang="en-US" sz="2400" dirty="0" smtClean="0"/>
              <a:t>Ps   </a:t>
            </a:r>
            <a:r>
              <a:rPr lang="ar-SA" sz="2400" dirty="0" smtClean="0"/>
              <a:t> سعر </a:t>
            </a:r>
            <a:r>
              <a:rPr lang="ar-SA" sz="2400" dirty="0"/>
              <a:t>السلعة او الخدمة </a:t>
            </a:r>
            <a:r>
              <a:rPr lang="ar-SA" sz="2400" dirty="0" smtClean="0"/>
              <a:t>البديلة</a:t>
            </a:r>
            <a:r>
              <a:rPr lang="en-US" sz="2400" dirty="0" smtClean="0"/>
              <a:t> </a:t>
            </a:r>
            <a:endParaRPr lang="en-US" sz="2400" dirty="0"/>
          </a:p>
          <a:p>
            <a:pPr algn="r">
              <a:buNone/>
            </a:pPr>
            <a:r>
              <a:rPr lang="en-US" sz="2400" dirty="0" smtClean="0"/>
              <a:t>Pc  </a:t>
            </a:r>
            <a:r>
              <a:rPr lang="ar-SA" sz="2400" dirty="0" smtClean="0"/>
              <a:t> سعر </a:t>
            </a:r>
            <a:r>
              <a:rPr lang="ar-SA" sz="2400" dirty="0"/>
              <a:t>السلعة أو الخدمة المكملة</a:t>
            </a:r>
            <a:endParaRPr lang="en-US" sz="2400" dirty="0"/>
          </a:p>
          <a:p>
            <a:pPr algn="r">
              <a:buNone/>
            </a:pPr>
            <a:r>
              <a:rPr lang="en-US" sz="2400" dirty="0" smtClean="0"/>
              <a:t>T </a:t>
            </a:r>
            <a:r>
              <a:rPr lang="ar-SA" sz="2400" dirty="0" smtClean="0"/>
              <a:t>ذوق المستهلك </a:t>
            </a:r>
            <a:r>
              <a:rPr lang="en-US" sz="2400" dirty="0" smtClean="0"/>
              <a:t>   </a:t>
            </a:r>
            <a:endParaRPr lang="ar-SA" sz="2400" dirty="0"/>
          </a:p>
          <a:p>
            <a:pPr algn="r">
              <a:buNone/>
            </a:pPr>
            <a:r>
              <a:rPr lang="en-US" sz="2400" dirty="0" smtClean="0"/>
              <a:t>M </a:t>
            </a:r>
            <a:r>
              <a:rPr lang="ar-SA" sz="2400" dirty="0" smtClean="0"/>
              <a:t>دخل المستهلك </a:t>
            </a:r>
          </a:p>
          <a:p>
            <a:pPr algn="r">
              <a:buNone/>
            </a:pPr>
            <a:r>
              <a:rPr lang="en-US" sz="2400" dirty="0" smtClean="0"/>
              <a:t>A</a:t>
            </a:r>
            <a:r>
              <a:rPr lang="ar-SA" sz="2800" dirty="0" smtClean="0"/>
              <a:t>نفقات الدعاية والإعلان  </a:t>
            </a:r>
          </a:p>
          <a:p>
            <a:pPr algn="r">
              <a:buNone/>
            </a:pPr>
            <a:endParaRPr lang="ar-SA" sz="2800" dirty="0" smtClean="0"/>
          </a:p>
          <a:p>
            <a:pPr algn="r">
              <a:buNone/>
            </a:pPr>
            <a:r>
              <a:rPr lang="ar-SA" sz="2800" dirty="0" smtClean="0"/>
              <a:t>تغير الطلب وتغير الكمية المطلوبة :</a:t>
            </a:r>
          </a:p>
          <a:p>
            <a:pPr algn="r">
              <a:buNone/>
            </a:pPr>
            <a:r>
              <a:rPr lang="ar-SA" sz="2400" dirty="0" smtClean="0"/>
              <a:t>تغير الطلب يعني التغير في احدى العوامل المحددة للطلب من الدخل والذوق واسعار السلع الأخرى وغيره بالزيادة او النقصان ويتبع هذا التغير في منحنى الطلب الى اليمين او اليسار وهذا ما يطلق عليه تغير الطلب بالزيادة او النقص . </a:t>
            </a:r>
            <a:endParaRPr lang="en-US" sz="2400" dirty="0"/>
          </a:p>
        </p:txBody>
      </p:sp>
    </p:spTree>
    <p:extLst>
      <p:ext uri="{BB962C8B-B14F-4D97-AF65-F5344CB8AC3E}">
        <p14:creationId xmlns:p14="http://schemas.microsoft.com/office/powerpoint/2010/main" val="1552429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4"/>
          </a:lnRef>
          <a:fillRef idx="2">
            <a:schemeClr val="accent4"/>
          </a:fillRef>
          <a:effectRef idx="1">
            <a:schemeClr val="accent4"/>
          </a:effectRef>
          <a:fontRef idx="minor">
            <a:schemeClr val="dk1"/>
          </a:fontRef>
        </p:style>
        <p:txBody>
          <a:bodyPr>
            <a:normAutofit fontScale="25000" lnSpcReduction="20000"/>
          </a:bodyPr>
          <a:lstStyle/>
          <a:p>
            <a:pPr marL="0" indent="0" algn="ctr">
              <a:buNone/>
            </a:pPr>
            <a:r>
              <a:rPr lang="ar-SA" sz="2400" dirty="0"/>
              <a:t> </a:t>
            </a:r>
            <a:r>
              <a:rPr lang="ar-SA" sz="2400" dirty="0" smtClean="0"/>
              <a:t>  </a:t>
            </a:r>
          </a:p>
          <a:p>
            <a:pPr marL="0" indent="0" algn="ctr">
              <a:buNone/>
            </a:pPr>
            <a:endParaRPr lang="ar-SA" sz="2400" dirty="0"/>
          </a:p>
          <a:p>
            <a:pPr marL="0" indent="0" algn="ctr">
              <a:buNone/>
            </a:pPr>
            <a:endParaRPr lang="ar-SA" sz="2400" dirty="0" smtClean="0"/>
          </a:p>
          <a:p>
            <a:pPr marL="0" indent="0" algn="r">
              <a:buNone/>
            </a:pPr>
            <a:r>
              <a:rPr lang="ar-SA" sz="9600" dirty="0" smtClean="0"/>
              <a:t>تغير الطلب</a:t>
            </a:r>
          </a:p>
          <a:p>
            <a:pPr marL="0" indent="0" algn="ctr">
              <a:buNone/>
            </a:pPr>
            <a:endParaRPr lang="ar-SA" sz="2400" dirty="0"/>
          </a:p>
          <a:p>
            <a:pPr marL="0" indent="0" algn="ctr">
              <a:buNone/>
            </a:pPr>
            <a:endParaRPr lang="ar-SA" sz="2400" dirty="0" smtClean="0"/>
          </a:p>
          <a:p>
            <a:pPr marL="0" indent="0" algn="ctr">
              <a:buNone/>
            </a:pPr>
            <a:endParaRPr lang="ar-SA" sz="2400" dirty="0"/>
          </a:p>
          <a:p>
            <a:pPr marL="0" indent="0" algn="ctr">
              <a:buNone/>
            </a:pPr>
            <a:endParaRPr lang="ar-SA" sz="2400" dirty="0" smtClean="0"/>
          </a:p>
          <a:p>
            <a:pPr marL="0" indent="0" algn="ctr">
              <a:buNone/>
            </a:pPr>
            <a:endParaRPr lang="ar-SA" sz="2400" dirty="0"/>
          </a:p>
          <a:p>
            <a:pPr marL="0" indent="0" algn="ctr">
              <a:buNone/>
            </a:pPr>
            <a:endParaRPr lang="ar-SA" sz="2400" dirty="0" smtClean="0"/>
          </a:p>
          <a:p>
            <a:pPr marL="0" indent="0" algn="ctr">
              <a:buNone/>
            </a:pPr>
            <a:endParaRPr lang="ar-SA" sz="2400" dirty="0"/>
          </a:p>
          <a:p>
            <a:pPr marL="0" indent="0" algn="ctr">
              <a:buNone/>
            </a:pPr>
            <a:endParaRPr lang="ar-SA" sz="2400" dirty="0" smtClean="0"/>
          </a:p>
          <a:p>
            <a:pPr marL="0" indent="0" algn="ctr">
              <a:buNone/>
            </a:pPr>
            <a:endParaRPr lang="ar-SA" sz="2400" dirty="0"/>
          </a:p>
          <a:p>
            <a:pPr marL="0" indent="0" algn="ctr">
              <a:buNone/>
            </a:pPr>
            <a:endParaRPr lang="ar-SA" sz="2400" dirty="0" smtClean="0"/>
          </a:p>
          <a:p>
            <a:pPr marL="0" indent="0" algn="ctr">
              <a:buNone/>
            </a:pPr>
            <a:endParaRPr lang="ar-SA" sz="2400" dirty="0"/>
          </a:p>
          <a:p>
            <a:pPr marL="0" indent="0" algn="ctr">
              <a:buNone/>
            </a:pPr>
            <a:endParaRPr lang="ar-SA" sz="2400" dirty="0" smtClean="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r>
              <a:rPr lang="en-US" sz="2400" dirty="0"/>
              <a:t>					</a:t>
            </a:r>
          </a:p>
          <a:p>
            <a:pPr>
              <a:buNone/>
            </a:pPr>
            <a:r>
              <a:rPr lang="en-US" sz="2400" dirty="0"/>
              <a:t>					</a:t>
            </a:r>
          </a:p>
          <a:p>
            <a:pPr>
              <a:buNone/>
            </a:pPr>
            <a:endParaRPr lang="en-US" sz="2400" dirty="0"/>
          </a:p>
          <a:p>
            <a:pPr>
              <a:buNone/>
            </a:pPr>
            <a:r>
              <a:rPr lang="en-US" sz="2400" dirty="0"/>
              <a:t>											</a:t>
            </a:r>
          </a:p>
          <a:p>
            <a:pPr>
              <a:buNone/>
            </a:pPr>
            <a:r>
              <a:rPr lang="en-US" sz="2400" dirty="0"/>
              <a:t>           </a:t>
            </a:r>
            <a:endParaRPr lang="en-US" sz="1500" dirty="0"/>
          </a:p>
          <a:p>
            <a:pPr>
              <a:buNone/>
            </a:pPr>
            <a:r>
              <a:rPr lang="en-US" sz="2400" dirty="0"/>
              <a:t>							 											</a:t>
            </a:r>
            <a:r>
              <a:rPr lang="en-US" sz="2400" b="1" dirty="0"/>
              <a:t> </a:t>
            </a:r>
            <a:r>
              <a:rPr lang="en-US" sz="2400" dirty="0"/>
              <a:t>																					 	</a:t>
            </a:r>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endParaRPr lang="en-US" sz="2400" dirty="0"/>
          </a:p>
          <a:p>
            <a:pPr>
              <a:buNone/>
            </a:pPr>
            <a:r>
              <a:rPr lang="en-US" sz="2400" dirty="0"/>
              <a:t>					</a:t>
            </a:r>
          </a:p>
          <a:p>
            <a:pPr>
              <a:buNone/>
            </a:pPr>
            <a:r>
              <a:rPr lang="en-US" sz="2400" dirty="0"/>
              <a:t>					</a:t>
            </a:r>
          </a:p>
          <a:p>
            <a:pPr>
              <a:buNone/>
            </a:pPr>
            <a:endParaRPr lang="en-US" sz="2400" dirty="0"/>
          </a:p>
          <a:p>
            <a:pPr>
              <a:buNone/>
            </a:pPr>
            <a:r>
              <a:rPr lang="en-US" sz="2400" dirty="0"/>
              <a:t>											</a:t>
            </a:r>
          </a:p>
          <a:p>
            <a:pPr>
              <a:buNone/>
            </a:pPr>
            <a:r>
              <a:rPr lang="en-US" sz="2400" dirty="0"/>
              <a:t>           </a:t>
            </a:r>
            <a:endParaRPr lang="en-US" sz="1500" dirty="0"/>
          </a:p>
          <a:p>
            <a:pPr>
              <a:buNone/>
            </a:pPr>
            <a:r>
              <a:rPr lang="en-US" sz="2400" dirty="0"/>
              <a:t>							 											</a:t>
            </a:r>
            <a:r>
              <a:rPr lang="en-US" sz="2400" b="1" dirty="0"/>
              <a:t> </a:t>
            </a:r>
            <a:r>
              <a:rPr lang="en-US" sz="2400" dirty="0"/>
              <a:t>																					 	</a:t>
            </a:r>
          </a:p>
        </p:txBody>
      </p:sp>
      <p:cxnSp>
        <p:nvCxnSpPr>
          <p:cNvPr id="5" name="Straight Arrow Connector 4"/>
          <p:cNvCxnSpPr/>
          <p:nvPr/>
        </p:nvCxnSpPr>
        <p:spPr>
          <a:xfrm flipV="1">
            <a:off x="2057400" y="914400"/>
            <a:ext cx="0" cy="419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057400" y="5105400"/>
            <a:ext cx="5181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667000" y="1905000"/>
            <a:ext cx="2209800"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66933" y="1372954"/>
            <a:ext cx="2057400"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71900" y="914400"/>
            <a:ext cx="1866900" cy="2515035"/>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060778" y="1140023"/>
            <a:ext cx="279244" cy="307777"/>
          </a:xfrm>
          <a:prstGeom prst="rect">
            <a:avLst/>
          </a:prstGeom>
          <a:noFill/>
        </p:spPr>
        <p:txBody>
          <a:bodyPr wrap="none" rtlCol="0">
            <a:spAutoFit/>
          </a:bodyPr>
          <a:lstStyle/>
          <a:p>
            <a:r>
              <a:rPr lang="en-US" sz="1400" dirty="0" smtClean="0"/>
              <a:t>d</a:t>
            </a:r>
            <a:endParaRPr lang="en-US" sz="1400" dirty="0"/>
          </a:p>
        </p:txBody>
      </p:sp>
      <p:sp>
        <p:nvSpPr>
          <p:cNvPr id="4" name="TextBox 3"/>
          <p:cNvSpPr txBox="1"/>
          <p:nvPr/>
        </p:nvSpPr>
        <p:spPr>
          <a:xfrm>
            <a:off x="3586593" y="606623"/>
            <a:ext cx="370614" cy="307777"/>
          </a:xfrm>
          <a:prstGeom prst="rect">
            <a:avLst/>
          </a:prstGeom>
          <a:noFill/>
        </p:spPr>
        <p:txBody>
          <a:bodyPr wrap="none" rtlCol="0">
            <a:spAutoFit/>
          </a:bodyPr>
          <a:lstStyle/>
          <a:p>
            <a:r>
              <a:rPr lang="en-US" sz="1400" dirty="0" smtClean="0"/>
              <a:t>d1</a:t>
            </a:r>
            <a:endParaRPr lang="en-US" sz="1400" dirty="0"/>
          </a:p>
        </p:txBody>
      </p:sp>
      <p:sp>
        <p:nvSpPr>
          <p:cNvPr id="6" name="TextBox 5"/>
          <p:cNvSpPr txBox="1"/>
          <p:nvPr/>
        </p:nvSpPr>
        <p:spPr>
          <a:xfrm>
            <a:off x="2481693" y="1580949"/>
            <a:ext cx="370614" cy="307777"/>
          </a:xfrm>
          <a:prstGeom prst="rect">
            <a:avLst/>
          </a:prstGeom>
          <a:noFill/>
        </p:spPr>
        <p:txBody>
          <a:bodyPr wrap="none" rtlCol="0">
            <a:spAutoFit/>
          </a:bodyPr>
          <a:lstStyle/>
          <a:p>
            <a:r>
              <a:rPr lang="en-US" sz="1400" dirty="0" smtClean="0"/>
              <a:t>d2</a:t>
            </a:r>
            <a:endParaRPr lang="en-US" sz="1400" dirty="0"/>
          </a:p>
        </p:txBody>
      </p:sp>
    </p:spTree>
    <p:extLst>
      <p:ext uri="{BB962C8B-B14F-4D97-AF65-F5344CB8AC3E}">
        <p14:creationId xmlns:p14="http://schemas.microsoft.com/office/powerpoint/2010/main" val="3572930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400" dirty="0" smtClean="0"/>
              <a:t>اما تغير الكمية المطلوبة : فتعني التحرك على نفس منحنى الطلب فعندما يتغير ثمن السلعة مع بقاء العوامل الأخرى على حالها تتغير الكمية المطلوبة زيادة او نقصان</a:t>
            </a:r>
            <a:endParaRPr lang="en-US" sz="2400" dirty="0"/>
          </a:p>
        </p:txBody>
      </p:sp>
      <p:cxnSp>
        <p:nvCxnSpPr>
          <p:cNvPr id="5" name="Straight Arrow Connector 4"/>
          <p:cNvCxnSpPr/>
          <p:nvPr/>
        </p:nvCxnSpPr>
        <p:spPr>
          <a:xfrm flipV="1">
            <a:off x="1676400" y="1447800"/>
            <a:ext cx="0" cy="495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676400" y="6400800"/>
            <a:ext cx="4648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286000" y="2057400"/>
            <a:ext cx="3657600" cy="396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676400" y="3048000"/>
            <a:ext cx="152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3048000"/>
            <a:ext cx="0" cy="3352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676400" y="41910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267200" y="4191000"/>
            <a:ext cx="0" cy="2209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76400" y="5295900"/>
            <a:ext cx="3581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257800" y="5295900"/>
            <a:ext cx="0" cy="110490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258704" y="1749623"/>
            <a:ext cx="279244" cy="307777"/>
          </a:xfrm>
          <a:prstGeom prst="rect">
            <a:avLst/>
          </a:prstGeom>
          <a:noFill/>
        </p:spPr>
        <p:txBody>
          <a:bodyPr wrap="none" rtlCol="0">
            <a:spAutoFit/>
          </a:bodyPr>
          <a:lstStyle/>
          <a:p>
            <a:r>
              <a:rPr lang="en-US" sz="1400" dirty="0" smtClean="0"/>
              <a:t>d</a:t>
            </a:r>
            <a:endParaRPr lang="en-US" sz="1400" dirty="0"/>
          </a:p>
        </p:txBody>
      </p:sp>
      <p:sp>
        <p:nvSpPr>
          <p:cNvPr id="24" name="TextBox 23"/>
          <p:cNvSpPr txBox="1"/>
          <p:nvPr/>
        </p:nvSpPr>
        <p:spPr>
          <a:xfrm>
            <a:off x="1397156" y="4067384"/>
            <a:ext cx="279244" cy="307777"/>
          </a:xfrm>
          <a:prstGeom prst="rect">
            <a:avLst/>
          </a:prstGeom>
          <a:noFill/>
        </p:spPr>
        <p:txBody>
          <a:bodyPr wrap="none" rtlCol="0">
            <a:spAutoFit/>
          </a:bodyPr>
          <a:lstStyle/>
          <a:p>
            <a:r>
              <a:rPr lang="en-US" sz="1400" dirty="0" smtClean="0"/>
              <a:t>p</a:t>
            </a:r>
            <a:endParaRPr lang="en-US" sz="1400" dirty="0"/>
          </a:p>
        </p:txBody>
      </p:sp>
      <p:sp>
        <p:nvSpPr>
          <p:cNvPr id="25" name="TextBox 24"/>
          <p:cNvSpPr txBox="1"/>
          <p:nvPr/>
        </p:nvSpPr>
        <p:spPr>
          <a:xfrm>
            <a:off x="1305786" y="5142011"/>
            <a:ext cx="370614" cy="307777"/>
          </a:xfrm>
          <a:prstGeom prst="rect">
            <a:avLst/>
          </a:prstGeom>
          <a:noFill/>
        </p:spPr>
        <p:txBody>
          <a:bodyPr wrap="none" rtlCol="0">
            <a:spAutoFit/>
          </a:bodyPr>
          <a:lstStyle/>
          <a:p>
            <a:r>
              <a:rPr lang="en-US" sz="1400" dirty="0" smtClean="0"/>
              <a:t>p1</a:t>
            </a:r>
            <a:endParaRPr lang="en-US" sz="1400" dirty="0"/>
          </a:p>
        </p:txBody>
      </p:sp>
      <p:sp>
        <p:nvSpPr>
          <p:cNvPr id="26" name="TextBox 25"/>
          <p:cNvSpPr txBox="1"/>
          <p:nvPr/>
        </p:nvSpPr>
        <p:spPr>
          <a:xfrm>
            <a:off x="1272804" y="2894111"/>
            <a:ext cx="370614" cy="307777"/>
          </a:xfrm>
          <a:prstGeom prst="rect">
            <a:avLst/>
          </a:prstGeom>
          <a:noFill/>
        </p:spPr>
        <p:txBody>
          <a:bodyPr wrap="none" rtlCol="0">
            <a:spAutoFit/>
          </a:bodyPr>
          <a:lstStyle/>
          <a:p>
            <a:r>
              <a:rPr lang="en-US" sz="1400" dirty="0" smtClean="0"/>
              <a:t>p2</a:t>
            </a:r>
            <a:endParaRPr lang="en-US" sz="1400" dirty="0"/>
          </a:p>
        </p:txBody>
      </p:sp>
      <p:sp>
        <p:nvSpPr>
          <p:cNvPr id="27" name="TextBox 26"/>
          <p:cNvSpPr txBox="1"/>
          <p:nvPr/>
        </p:nvSpPr>
        <p:spPr>
          <a:xfrm>
            <a:off x="1337363" y="1428549"/>
            <a:ext cx="279244" cy="307777"/>
          </a:xfrm>
          <a:prstGeom prst="rect">
            <a:avLst/>
          </a:prstGeom>
          <a:noFill/>
        </p:spPr>
        <p:txBody>
          <a:bodyPr wrap="none" rtlCol="0">
            <a:spAutoFit/>
          </a:bodyPr>
          <a:lstStyle/>
          <a:p>
            <a:r>
              <a:rPr lang="en-US" sz="1400" dirty="0" smtClean="0"/>
              <a:t>p</a:t>
            </a:r>
            <a:endParaRPr lang="en-US" sz="1400" dirty="0"/>
          </a:p>
        </p:txBody>
      </p:sp>
      <p:sp>
        <p:nvSpPr>
          <p:cNvPr id="28" name="TextBox 27"/>
          <p:cNvSpPr txBox="1"/>
          <p:nvPr/>
        </p:nvSpPr>
        <p:spPr>
          <a:xfrm>
            <a:off x="4114800" y="6400800"/>
            <a:ext cx="304892" cy="307777"/>
          </a:xfrm>
          <a:prstGeom prst="rect">
            <a:avLst/>
          </a:prstGeom>
          <a:noFill/>
        </p:spPr>
        <p:txBody>
          <a:bodyPr wrap="none" rtlCol="0">
            <a:spAutoFit/>
          </a:bodyPr>
          <a:lstStyle/>
          <a:p>
            <a:r>
              <a:rPr lang="en-US" sz="1400" dirty="0"/>
              <a:t>Q</a:t>
            </a:r>
          </a:p>
        </p:txBody>
      </p:sp>
      <p:sp>
        <p:nvSpPr>
          <p:cNvPr id="29" name="TextBox 28"/>
          <p:cNvSpPr txBox="1"/>
          <p:nvPr/>
        </p:nvSpPr>
        <p:spPr>
          <a:xfrm>
            <a:off x="5059669" y="6400799"/>
            <a:ext cx="396262" cy="307777"/>
          </a:xfrm>
          <a:prstGeom prst="rect">
            <a:avLst/>
          </a:prstGeom>
          <a:noFill/>
        </p:spPr>
        <p:txBody>
          <a:bodyPr wrap="none" rtlCol="0">
            <a:spAutoFit/>
          </a:bodyPr>
          <a:lstStyle/>
          <a:p>
            <a:r>
              <a:rPr lang="en-US" sz="1400" dirty="0" smtClean="0"/>
              <a:t>Q1</a:t>
            </a:r>
            <a:endParaRPr lang="en-US" sz="1400" dirty="0"/>
          </a:p>
        </p:txBody>
      </p:sp>
      <p:sp>
        <p:nvSpPr>
          <p:cNvPr id="30" name="TextBox 29"/>
          <p:cNvSpPr txBox="1"/>
          <p:nvPr/>
        </p:nvSpPr>
        <p:spPr>
          <a:xfrm>
            <a:off x="3008286" y="6400800"/>
            <a:ext cx="396262" cy="307777"/>
          </a:xfrm>
          <a:prstGeom prst="rect">
            <a:avLst/>
          </a:prstGeom>
          <a:noFill/>
        </p:spPr>
        <p:txBody>
          <a:bodyPr wrap="none" rtlCol="0">
            <a:spAutoFit/>
          </a:bodyPr>
          <a:lstStyle/>
          <a:p>
            <a:r>
              <a:rPr lang="en-US" sz="1400" dirty="0" smtClean="0"/>
              <a:t>Q2</a:t>
            </a:r>
            <a:endParaRPr lang="en-US" sz="1400" dirty="0"/>
          </a:p>
        </p:txBody>
      </p:sp>
    </p:spTree>
    <p:extLst>
      <p:ext uri="{BB962C8B-B14F-4D97-AF65-F5344CB8AC3E}">
        <p14:creationId xmlns:p14="http://schemas.microsoft.com/office/powerpoint/2010/main" val="1294202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400" dirty="0" smtClean="0"/>
              <a:t>وقد يأخذ منحنى الطلب الشكل الأتي :</a:t>
            </a:r>
            <a:endParaRPr lang="en-US" sz="2400" dirty="0" smtClean="0"/>
          </a:p>
          <a:p>
            <a:pPr marL="0" indent="0" algn="r">
              <a:buNone/>
            </a:pPr>
            <a:endParaRPr lang="en-US" sz="2400" dirty="0"/>
          </a:p>
        </p:txBody>
      </p:sp>
      <p:cxnSp>
        <p:nvCxnSpPr>
          <p:cNvPr id="5" name="Straight Arrow Connector 4"/>
          <p:cNvCxnSpPr/>
          <p:nvPr/>
        </p:nvCxnSpPr>
        <p:spPr>
          <a:xfrm flipH="1" flipV="1">
            <a:off x="1676400" y="990600"/>
            <a:ext cx="76200" cy="464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752600" y="5486400"/>
            <a:ext cx="4495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714500" y="3429000"/>
            <a:ext cx="27051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19600" y="3429000"/>
            <a:ext cx="0" cy="21336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2374710" y="1514901"/>
            <a:ext cx="3070747" cy="3098104"/>
          </a:xfrm>
          <a:custGeom>
            <a:avLst/>
            <a:gdLst>
              <a:gd name="connsiteX0" fmla="*/ 3070747 w 3070747"/>
              <a:gd name="connsiteY0" fmla="*/ 0 h 3098104"/>
              <a:gd name="connsiteX1" fmla="*/ 3043451 w 3070747"/>
              <a:gd name="connsiteY1" fmla="*/ 218365 h 3098104"/>
              <a:gd name="connsiteX2" fmla="*/ 3016156 w 3070747"/>
              <a:gd name="connsiteY2" fmla="*/ 300251 h 3098104"/>
              <a:gd name="connsiteX3" fmla="*/ 2988860 w 3070747"/>
              <a:gd name="connsiteY3" fmla="*/ 368490 h 3098104"/>
              <a:gd name="connsiteX4" fmla="*/ 2920621 w 3070747"/>
              <a:gd name="connsiteY4" fmla="*/ 491320 h 3098104"/>
              <a:gd name="connsiteX5" fmla="*/ 2879678 w 3070747"/>
              <a:gd name="connsiteY5" fmla="*/ 545911 h 3098104"/>
              <a:gd name="connsiteX6" fmla="*/ 2852383 w 3070747"/>
              <a:gd name="connsiteY6" fmla="*/ 655093 h 3098104"/>
              <a:gd name="connsiteX7" fmla="*/ 2797791 w 3070747"/>
              <a:gd name="connsiteY7" fmla="*/ 736980 h 3098104"/>
              <a:gd name="connsiteX8" fmla="*/ 2770496 w 3070747"/>
              <a:gd name="connsiteY8" fmla="*/ 777923 h 3098104"/>
              <a:gd name="connsiteX9" fmla="*/ 2743200 w 3070747"/>
              <a:gd name="connsiteY9" fmla="*/ 859809 h 3098104"/>
              <a:gd name="connsiteX10" fmla="*/ 2702257 w 3070747"/>
              <a:gd name="connsiteY10" fmla="*/ 941696 h 3098104"/>
              <a:gd name="connsiteX11" fmla="*/ 2674962 w 3070747"/>
              <a:gd name="connsiteY11" fmla="*/ 982639 h 3098104"/>
              <a:gd name="connsiteX12" fmla="*/ 2565780 w 3070747"/>
              <a:gd name="connsiteY12" fmla="*/ 1173708 h 3098104"/>
              <a:gd name="connsiteX13" fmla="*/ 2524836 w 3070747"/>
              <a:gd name="connsiteY13" fmla="*/ 1214651 h 3098104"/>
              <a:gd name="connsiteX14" fmla="*/ 2483893 w 3070747"/>
              <a:gd name="connsiteY14" fmla="*/ 1310186 h 3098104"/>
              <a:gd name="connsiteX15" fmla="*/ 2470245 w 3070747"/>
              <a:gd name="connsiteY15" fmla="*/ 1351129 h 3098104"/>
              <a:gd name="connsiteX16" fmla="*/ 2415654 w 3070747"/>
              <a:gd name="connsiteY16" fmla="*/ 1433015 h 3098104"/>
              <a:gd name="connsiteX17" fmla="*/ 2361063 w 3070747"/>
              <a:gd name="connsiteY17" fmla="*/ 1514902 h 3098104"/>
              <a:gd name="connsiteX18" fmla="*/ 2333768 w 3070747"/>
              <a:gd name="connsiteY18" fmla="*/ 1555845 h 3098104"/>
              <a:gd name="connsiteX19" fmla="*/ 2292824 w 3070747"/>
              <a:gd name="connsiteY19" fmla="*/ 1637732 h 3098104"/>
              <a:gd name="connsiteX20" fmla="*/ 2251881 w 3070747"/>
              <a:gd name="connsiteY20" fmla="*/ 1665027 h 3098104"/>
              <a:gd name="connsiteX21" fmla="*/ 2169994 w 3070747"/>
              <a:gd name="connsiteY21" fmla="*/ 1787857 h 3098104"/>
              <a:gd name="connsiteX22" fmla="*/ 2142699 w 3070747"/>
              <a:gd name="connsiteY22" fmla="*/ 1828800 h 3098104"/>
              <a:gd name="connsiteX23" fmla="*/ 2115403 w 3070747"/>
              <a:gd name="connsiteY23" fmla="*/ 1869744 h 3098104"/>
              <a:gd name="connsiteX24" fmla="*/ 2060812 w 3070747"/>
              <a:gd name="connsiteY24" fmla="*/ 1937983 h 3098104"/>
              <a:gd name="connsiteX25" fmla="*/ 2047165 w 3070747"/>
              <a:gd name="connsiteY25" fmla="*/ 1978926 h 3098104"/>
              <a:gd name="connsiteX26" fmla="*/ 2006221 w 3070747"/>
              <a:gd name="connsiteY26" fmla="*/ 2019869 h 3098104"/>
              <a:gd name="connsiteX27" fmla="*/ 1992574 w 3070747"/>
              <a:gd name="connsiteY27" fmla="*/ 2060812 h 3098104"/>
              <a:gd name="connsiteX28" fmla="*/ 1910687 w 3070747"/>
              <a:gd name="connsiteY28" fmla="*/ 2129051 h 3098104"/>
              <a:gd name="connsiteX29" fmla="*/ 1801505 w 3070747"/>
              <a:gd name="connsiteY29" fmla="*/ 2251881 h 3098104"/>
              <a:gd name="connsiteX30" fmla="*/ 1719618 w 3070747"/>
              <a:gd name="connsiteY30" fmla="*/ 2306472 h 3098104"/>
              <a:gd name="connsiteX31" fmla="*/ 1692323 w 3070747"/>
              <a:gd name="connsiteY31" fmla="*/ 2347415 h 3098104"/>
              <a:gd name="connsiteX32" fmla="*/ 1610436 w 3070747"/>
              <a:gd name="connsiteY32" fmla="*/ 2402006 h 3098104"/>
              <a:gd name="connsiteX33" fmla="*/ 1569493 w 3070747"/>
              <a:gd name="connsiteY33" fmla="*/ 2429302 h 3098104"/>
              <a:gd name="connsiteX34" fmla="*/ 1487606 w 3070747"/>
              <a:gd name="connsiteY34" fmla="*/ 2483893 h 3098104"/>
              <a:gd name="connsiteX35" fmla="*/ 1405720 w 3070747"/>
              <a:gd name="connsiteY35" fmla="*/ 2538484 h 3098104"/>
              <a:gd name="connsiteX36" fmla="*/ 1364777 w 3070747"/>
              <a:gd name="connsiteY36" fmla="*/ 2552132 h 3098104"/>
              <a:gd name="connsiteX37" fmla="*/ 1323833 w 3070747"/>
              <a:gd name="connsiteY37" fmla="*/ 2579427 h 3098104"/>
              <a:gd name="connsiteX38" fmla="*/ 1269242 w 3070747"/>
              <a:gd name="connsiteY38" fmla="*/ 2606723 h 3098104"/>
              <a:gd name="connsiteX39" fmla="*/ 1228299 w 3070747"/>
              <a:gd name="connsiteY39" fmla="*/ 2634018 h 3098104"/>
              <a:gd name="connsiteX40" fmla="*/ 1105469 w 3070747"/>
              <a:gd name="connsiteY40" fmla="*/ 2688609 h 3098104"/>
              <a:gd name="connsiteX41" fmla="*/ 1023583 w 3070747"/>
              <a:gd name="connsiteY41" fmla="*/ 2743200 h 3098104"/>
              <a:gd name="connsiteX42" fmla="*/ 928048 w 3070747"/>
              <a:gd name="connsiteY42" fmla="*/ 2797792 h 3098104"/>
              <a:gd name="connsiteX43" fmla="*/ 873457 w 3070747"/>
              <a:gd name="connsiteY43" fmla="*/ 2825087 h 3098104"/>
              <a:gd name="connsiteX44" fmla="*/ 791571 w 3070747"/>
              <a:gd name="connsiteY44" fmla="*/ 2879678 h 3098104"/>
              <a:gd name="connsiteX45" fmla="*/ 750627 w 3070747"/>
              <a:gd name="connsiteY45" fmla="*/ 2893326 h 3098104"/>
              <a:gd name="connsiteX46" fmla="*/ 668741 w 3070747"/>
              <a:gd name="connsiteY46" fmla="*/ 2947917 h 3098104"/>
              <a:gd name="connsiteX47" fmla="*/ 586854 w 3070747"/>
              <a:gd name="connsiteY47" fmla="*/ 2975212 h 3098104"/>
              <a:gd name="connsiteX48" fmla="*/ 545911 w 3070747"/>
              <a:gd name="connsiteY48" fmla="*/ 2988860 h 3098104"/>
              <a:gd name="connsiteX49" fmla="*/ 504968 w 3070747"/>
              <a:gd name="connsiteY49" fmla="*/ 3002508 h 3098104"/>
              <a:gd name="connsiteX50" fmla="*/ 450377 w 3070747"/>
              <a:gd name="connsiteY50" fmla="*/ 3016156 h 3098104"/>
              <a:gd name="connsiteX51" fmla="*/ 300251 w 3070747"/>
              <a:gd name="connsiteY51" fmla="*/ 3043451 h 3098104"/>
              <a:gd name="connsiteX52" fmla="*/ 204717 w 3070747"/>
              <a:gd name="connsiteY52" fmla="*/ 3057099 h 3098104"/>
              <a:gd name="connsiteX53" fmla="*/ 136478 w 3070747"/>
              <a:gd name="connsiteY53" fmla="*/ 3070747 h 3098104"/>
              <a:gd name="connsiteX54" fmla="*/ 95535 w 3070747"/>
              <a:gd name="connsiteY54" fmla="*/ 3084395 h 3098104"/>
              <a:gd name="connsiteX55" fmla="*/ 0 w 3070747"/>
              <a:gd name="connsiteY55" fmla="*/ 3098042 h 309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70747" h="3098104">
                <a:moveTo>
                  <a:pt x="3070747" y="0"/>
                </a:moveTo>
                <a:cubicBezTo>
                  <a:pt x="3066001" y="47459"/>
                  <a:pt x="3057561" y="161926"/>
                  <a:pt x="3043451" y="218365"/>
                </a:cubicBezTo>
                <a:cubicBezTo>
                  <a:pt x="3036473" y="246278"/>
                  <a:pt x="3026842" y="273537"/>
                  <a:pt x="3016156" y="300251"/>
                </a:cubicBezTo>
                <a:cubicBezTo>
                  <a:pt x="3007057" y="322997"/>
                  <a:pt x="2998810" y="346103"/>
                  <a:pt x="2988860" y="368490"/>
                </a:cubicBezTo>
                <a:cubicBezTo>
                  <a:pt x="2971514" y="407518"/>
                  <a:pt x="2943593" y="456863"/>
                  <a:pt x="2920621" y="491320"/>
                </a:cubicBezTo>
                <a:cubicBezTo>
                  <a:pt x="2908004" y="510246"/>
                  <a:pt x="2893326" y="527714"/>
                  <a:pt x="2879678" y="545911"/>
                </a:cubicBezTo>
                <a:cubicBezTo>
                  <a:pt x="2875898" y="564811"/>
                  <a:pt x="2865496" y="631490"/>
                  <a:pt x="2852383" y="655093"/>
                </a:cubicBezTo>
                <a:cubicBezTo>
                  <a:pt x="2836451" y="683770"/>
                  <a:pt x="2815988" y="709684"/>
                  <a:pt x="2797791" y="736980"/>
                </a:cubicBezTo>
                <a:cubicBezTo>
                  <a:pt x="2788693" y="750628"/>
                  <a:pt x="2775683" y="762362"/>
                  <a:pt x="2770496" y="777923"/>
                </a:cubicBezTo>
                <a:cubicBezTo>
                  <a:pt x="2761397" y="805218"/>
                  <a:pt x="2759159" y="835869"/>
                  <a:pt x="2743200" y="859809"/>
                </a:cubicBezTo>
                <a:cubicBezTo>
                  <a:pt x="2664973" y="977154"/>
                  <a:pt x="2758764" y="828683"/>
                  <a:pt x="2702257" y="941696"/>
                </a:cubicBezTo>
                <a:cubicBezTo>
                  <a:pt x="2694922" y="956367"/>
                  <a:pt x="2682816" y="968239"/>
                  <a:pt x="2674962" y="982639"/>
                </a:cubicBezTo>
                <a:cubicBezTo>
                  <a:pt x="2649274" y="1029733"/>
                  <a:pt x="2607811" y="1131679"/>
                  <a:pt x="2565780" y="1173708"/>
                </a:cubicBezTo>
                <a:lnTo>
                  <a:pt x="2524836" y="1214651"/>
                </a:lnTo>
                <a:cubicBezTo>
                  <a:pt x="2492836" y="1310659"/>
                  <a:pt x="2534480" y="1192152"/>
                  <a:pt x="2483893" y="1310186"/>
                </a:cubicBezTo>
                <a:cubicBezTo>
                  <a:pt x="2478226" y="1323409"/>
                  <a:pt x="2477231" y="1338553"/>
                  <a:pt x="2470245" y="1351129"/>
                </a:cubicBezTo>
                <a:cubicBezTo>
                  <a:pt x="2454313" y="1379806"/>
                  <a:pt x="2433851" y="1405720"/>
                  <a:pt x="2415654" y="1433015"/>
                </a:cubicBezTo>
                <a:lnTo>
                  <a:pt x="2361063" y="1514902"/>
                </a:lnTo>
                <a:cubicBezTo>
                  <a:pt x="2351965" y="1528550"/>
                  <a:pt x="2338955" y="1540284"/>
                  <a:pt x="2333768" y="1555845"/>
                </a:cubicBezTo>
                <a:cubicBezTo>
                  <a:pt x="2322668" y="1589146"/>
                  <a:pt x="2319282" y="1611275"/>
                  <a:pt x="2292824" y="1637732"/>
                </a:cubicBezTo>
                <a:cubicBezTo>
                  <a:pt x="2281226" y="1649330"/>
                  <a:pt x="2265529" y="1655929"/>
                  <a:pt x="2251881" y="1665027"/>
                </a:cubicBezTo>
                <a:lnTo>
                  <a:pt x="2169994" y="1787857"/>
                </a:lnTo>
                <a:lnTo>
                  <a:pt x="2142699" y="1828800"/>
                </a:lnTo>
                <a:lnTo>
                  <a:pt x="2115403" y="1869744"/>
                </a:lnTo>
                <a:cubicBezTo>
                  <a:pt x="2081101" y="1972654"/>
                  <a:pt x="2131362" y="1849795"/>
                  <a:pt x="2060812" y="1937983"/>
                </a:cubicBezTo>
                <a:cubicBezTo>
                  <a:pt x="2051825" y="1949216"/>
                  <a:pt x="2055145" y="1966956"/>
                  <a:pt x="2047165" y="1978926"/>
                </a:cubicBezTo>
                <a:cubicBezTo>
                  <a:pt x="2036459" y="1994985"/>
                  <a:pt x="2019869" y="2006221"/>
                  <a:pt x="2006221" y="2019869"/>
                </a:cubicBezTo>
                <a:cubicBezTo>
                  <a:pt x="2001672" y="2033517"/>
                  <a:pt x="2000554" y="2048842"/>
                  <a:pt x="1992574" y="2060812"/>
                </a:cubicBezTo>
                <a:cubicBezTo>
                  <a:pt x="1971557" y="2092338"/>
                  <a:pt x="1940899" y="2108910"/>
                  <a:pt x="1910687" y="2129051"/>
                </a:cubicBezTo>
                <a:cubicBezTo>
                  <a:pt x="1861979" y="2202113"/>
                  <a:pt x="1894990" y="2158396"/>
                  <a:pt x="1801505" y="2251881"/>
                </a:cubicBezTo>
                <a:cubicBezTo>
                  <a:pt x="1750389" y="2302997"/>
                  <a:pt x="1778872" y="2286721"/>
                  <a:pt x="1719618" y="2306472"/>
                </a:cubicBezTo>
                <a:cubicBezTo>
                  <a:pt x="1710520" y="2320120"/>
                  <a:pt x="1704667" y="2336614"/>
                  <a:pt x="1692323" y="2347415"/>
                </a:cubicBezTo>
                <a:cubicBezTo>
                  <a:pt x="1667635" y="2369017"/>
                  <a:pt x="1637732" y="2383809"/>
                  <a:pt x="1610436" y="2402006"/>
                </a:cubicBezTo>
                <a:cubicBezTo>
                  <a:pt x="1596788" y="2411105"/>
                  <a:pt x="1581091" y="2417704"/>
                  <a:pt x="1569493" y="2429302"/>
                </a:cubicBezTo>
                <a:cubicBezTo>
                  <a:pt x="1518377" y="2480418"/>
                  <a:pt x="1546860" y="2464142"/>
                  <a:pt x="1487606" y="2483893"/>
                </a:cubicBezTo>
                <a:cubicBezTo>
                  <a:pt x="1460311" y="2502090"/>
                  <a:pt x="1436841" y="2528110"/>
                  <a:pt x="1405720" y="2538484"/>
                </a:cubicBezTo>
                <a:cubicBezTo>
                  <a:pt x="1392072" y="2543033"/>
                  <a:pt x="1377644" y="2545698"/>
                  <a:pt x="1364777" y="2552132"/>
                </a:cubicBezTo>
                <a:cubicBezTo>
                  <a:pt x="1350106" y="2559467"/>
                  <a:pt x="1338075" y="2571289"/>
                  <a:pt x="1323833" y="2579427"/>
                </a:cubicBezTo>
                <a:cubicBezTo>
                  <a:pt x="1306169" y="2589521"/>
                  <a:pt x="1286906" y="2596629"/>
                  <a:pt x="1269242" y="2606723"/>
                </a:cubicBezTo>
                <a:cubicBezTo>
                  <a:pt x="1255001" y="2614861"/>
                  <a:pt x="1242970" y="2626683"/>
                  <a:pt x="1228299" y="2634018"/>
                </a:cubicBezTo>
                <a:cubicBezTo>
                  <a:pt x="1146177" y="2675079"/>
                  <a:pt x="1177815" y="2645202"/>
                  <a:pt x="1105469" y="2688609"/>
                </a:cubicBezTo>
                <a:cubicBezTo>
                  <a:pt x="1077339" y="2705487"/>
                  <a:pt x="1052925" y="2728529"/>
                  <a:pt x="1023583" y="2743200"/>
                </a:cubicBezTo>
                <a:cubicBezTo>
                  <a:pt x="858599" y="2825692"/>
                  <a:pt x="1063091" y="2720624"/>
                  <a:pt x="928048" y="2797792"/>
                </a:cubicBezTo>
                <a:cubicBezTo>
                  <a:pt x="910384" y="2807886"/>
                  <a:pt x="890903" y="2814620"/>
                  <a:pt x="873457" y="2825087"/>
                </a:cubicBezTo>
                <a:cubicBezTo>
                  <a:pt x="845327" y="2841965"/>
                  <a:pt x="822693" y="2869304"/>
                  <a:pt x="791571" y="2879678"/>
                </a:cubicBezTo>
                <a:cubicBezTo>
                  <a:pt x="777923" y="2884227"/>
                  <a:pt x="763203" y="2886339"/>
                  <a:pt x="750627" y="2893326"/>
                </a:cubicBezTo>
                <a:cubicBezTo>
                  <a:pt x="721950" y="2909258"/>
                  <a:pt x="699863" y="2937543"/>
                  <a:pt x="668741" y="2947917"/>
                </a:cubicBezTo>
                <a:lnTo>
                  <a:pt x="586854" y="2975212"/>
                </a:lnTo>
                <a:lnTo>
                  <a:pt x="545911" y="2988860"/>
                </a:lnTo>
                <a:cubicBezTo>
                  <a:pt x="532263" y="2993409"/>
                  <a:pt x="518924" y="2999019"/>
                  <a:pt x="504968" y="3002508"/>
                </a:cubicBezTo>
                <a:cubicBezTo>
                  <a:pt x="486771" y="3007057"/>
                  <a:pt x="468687" y="3012087"/>
                  <a:pt x="450377" y="3016156"/>
                </a:cubicBezTo>
                <a:cubicBezTo>
                  <a:pt x="402481" y="3026799"/>
                  <a:pt x="348381" y="3036046"/>
                  <a:pt x="300251" y="3043451"/>
                </a:cubicBezTo>
                <a:cubicBezTo>
                  <a:pt x="268457" y="3048342"/>
                  <a:pt x="236447" y="3051811"/>
                  <a:pt x="204717" y="3057099"/>
                </a:cubicBezTo>
                <a:cubicBezTo>
                  <a:pt x="181836" y="3060913"/>
                  <a:pt x="158982" y="3065121"/>
                  <a:pt x="136478" y="3070747"/>
                </a:cubicBezTo>
                <a:cubicBezTo>
                  <a:pt x="122522" y="3074236"/>
                  <a:pt x="109491" y="3080906"/>
                  <a:pt x="95535" y="3084395"/>
                </a:cubicBezTo>
                <a:cubicBezTo>
                  <a:pt x="33809" y="3099826"/>
                  <a:pt x="44439" y="3098042"/>
                  <a:pt x="0" y="3098042"/>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 name="Straight Connector 19"/>
          <p:cNvCxnSpPr>
            <a:endCxn id="18" idx="9"/>
          </p:cNvCxnSpPr>
          <p:nvPr/>
        </p:nvCxnSpPr>
        <p:spPr>
          <a:xfrm flipV="1">
            <a:off x="1714500" y="2374710"/>
            <a:ext cx="3403410" cy="13989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8" idx="9"/>
          </p:cNvCxnSpPr>
          <p:nvPr/>
        </p:nvCxnSpPr>
        <p:spPr>
          <a:xfrm>
            <a:off x="5117910" y="2374710"/>
            <a:ext cx="139890" cy="318789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97156" y="1052366"/>
            <a:ext cx="279244" cy="307777"/>
          </a:xfrm>
          <a:prstGeom prst="rect">
            <a:avLst/>
          </a:prstGeom>
          <a:noFill/>
        </p:spPr>
        <p:txBody>
          <a:bodyPr wrap="none" rtlCol="0">
            <a:spAutoFit/>
          </a:bodyPr>
          <a:lstStyle/>
          <a:p>
            <a:r>
              <a:rPr lang="en-US" sz="1400" dirty="0" smtClean="0"/>
              <a:t>p</a:t>
            </a:r>
            <a:endParaRPr lang="en-US" sz="1400" dirty="0"/>
          </a:p>
        </p:txBody>
      </p:sp>
      <p:sp>
        <p:nvSpPr>
          <p:cNvPr id="24" name="TextBox 23"/>
          <p:cNvSpPr txBox="1"/>
          <p:nvPr/>
        </p:nvSpPr>
        <p:spPr>
          <a:xfrm>
            <a:off x="1446629" y="3318112"/>
            <a:ext cx="279244" cy="307777"/>
          </a:xfrm>
          <a:prstGeom prst="rect">
            <a:avLst/>
          </a:prstGeom>
          <a:noFill/>
        </p:spPr>
        <p:txBody>
          <a:bodyPr wrap="none" rtlCol="0">
            <a:spAutoFit/>
          </a:bodyPr>
          <a:lstStyle/>
          <a:p>
            <a:r>
              <a:rPr lang="en-US" sz="1400" dirty="0" smtClean="0"/>
              <a:t>p</a:t>
            </a:r>
            <a:endParaRPr lang="en-US" sz="1400" dirty="0"/>
          </a:p>
        </p:txBody>
      </p:sp>
      <p:sp>
        <p:nvSpPr>
          <p:cNvPr id="25" name="TextBox 24"/>
          <p:cNvSpPr txBox="1"/>
          <p:nvPr/>
        </p:nvSpPr>
        <p:spPr>
          <a:xfrm>
            <a:off x="1343886" y="2375061"/>
            <a:ext cx="370614" cy="307777"/>
          </a:xfrm>
          <a:prstGeom prst="rect">
            <a:avLst/>
          </a:prstGeom>
          <a:noFill/>
        </p:spPr>
        <p:txBody>
          <a:bodyPr wrap="none" rtlCol="0">
            <a:spAutoFit/>
          </a:bodyPr>
          <a:lstStyle/>
          <a:p>
            <a:r>
              <a:rPr lang="en-US" sz="1400" dirty="0" smtClean="0"/>
              <a:t>p1</a:t>
            </a:r>
            <a:endParaRPr lang="en-US" sz="1400" dirty="0"/>
          </a:p>
        </p:txBody>
      </p:sp>
      <p:sp>
        <p:nvSpPr>
          <p:cNvPr id="26" name="TextBox 25"/>
          <p:cNvSpPr txBox="1"/>
          <p:nvPr/>
        </p:nvSpPr>
        <p:spPr>
          <a:xfrm>
            <a:off x="5891192" y="5484911"/>
            <a:ext cx="304892" cy="307777"/>
          </a:xfrm>
          <a:prstGeom prst="rect">
            <a:avLst/>
          </a:prstGeom>
          <a:noFill/>
        </p:spPr>
        <p:txBody>
          <a:bodyPr wrap="none" rtlCol="0">
            <a:spAutoFit/>
          </a:bodyPr>
          <a:lstStyle/>
          <a:p>
            <a:r>
              <a:rPr lang="en-US" sz="1400" dirty="0" smtClean="0"/>
              <a:t>Q</a:t>
            </a:r>
            <a:endParaRPr lang="en-US" sz="1400" dirty="0"/>
          </a:p>
        </p:txBody>
      </p:sp>
      <p:sp>
        <p:nvSpPr>
          <p:cNvPr id="27" name="TextBox 26"/>
          <p:cNvSpPr txBox="1"/>
          <p:nvPr/>
        </p:nvSpPr>
        <p:spPr>
          <a:xfrm>
            <a:off x="4221469" y="5562600"/>
            <a:ext cx="396262" cy="307777"/>
          </a:xfrm>
          <a:prstGeom prst="rect">
            <a:avLst/>
          </a:prstGeom>
          <a:noFill/>
        </p:spPr>
        <p:txBody>
          <a:bodyPr wrap="none" rtlCol="0">
            <a:spAutoFit/>
          </a:bodyPr>
          <a:lstStyle/>
          <a:p>
            <a:r>
              <a:rPr lang="en-US" sz="1400" dirty="0" smtClean="0"/>
              <a:t>Q1</a:t>
            </a:r>
            <a:endParaRPr lang="en-US" sz="1400" dirty="0"/>
          </a:p>
        </p:txBody>
      </p:sp>
      <p:sp>
        <p:nvSpPr>
          <p:cNvPr id="28" name="TextBox 27"/>
          <p:cNvSpPr txBox="1"/>
          <p:nvPr/>
        </p:nvSpPr>
        <p:spPr>
          <a:xfrm>
            <a:off x="5105354" y="5580009"/>
            <a:ext cx="304892" cy="307777"/>
          </a:xfrm>
          <a:prstGeom prst="rect">
            <a:avLst/>
          </a:prstGeom>
          <a:noFill/>
        </p:spPr>
        <p:txBody>
          <a:bodyPr wrap="none" rtlCol="0">
            <a:spAutoFit/>
          </a:bodyPr>
          <a:lstStyle/>
          <a:p>
            <a:r>
              <a:rPr lang="en-US" sz="1400" dirty="0" smtClean="0"/>
              <a:t>Q</a:t>
            </a:r>
            <a:endParaRPr lang="en-US" sz="1400" dirty="0"/>
          </a:p>
        </p:txBody>
      </p:sp>
      <p:sp>
        <p:nvSpPr>
          <p:cNvPr id="29" name="TextBox 28"/>
          <p:cNvSpPr txBox="1"/>
          <p:nvPr/>
        </p:nvSpPr>
        <p:spPr>
          <a:xfrm>
            <a:off x="5331512" y="1227076"/>
            <a:ext cx="295274" cy="307777"/>
          </a:xfrm>
          <a:prstGeom prst="rect">
            <a:avLst/>
          </a:prstGeom>
          <a:noFill/>
        </p:spPr>
        <p:txBody>
          <a:bodyPr wrap="none" rtlCol="0">
            <a:spAutoFit/>
          </a:bodyPr>
          <a:lstStyle/>
          <a:p>
            <a:r>
              <a:rPr lang="en-US" sz="1400" dirty="0" smtClean="0"/>
              <a:t>D</a:t>
            </a:r>
            <a:endParaRPr lang="en-US" sz="1400" dirty="0"/>
          </a:p>
        </p:txBody>
      </p:sp>
    </p:spTree>
    <p:extLst>
      <p:ext uri="{BB962C8B-B14F-4D97-AF65-F5344CB8AC3E}">
        <p14:creationId xmlns:p14="http://schemas.microsoft.com/office/powerpoint/2010/main" val="2319804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796</Words>
  <Application>Microsoft Office PowerPoint</Application>
  <PresentationFormat>On-screen Show (4:3)</PresentationFormat>
  <Paragraphs>191</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كلية النبلاء للعلوم والتكنولوجيا برنامج العلوم الإدارية المستوى الثالث  المحاضرة  ( 5 )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7</cp:revision>
  <dcterms:created xsi:type="dcterms:W3CDTF">2021-05-26T10:40:01Z</dcterms:created>
  <dcterms:modified xsi:type="dcterms:W3CDTF">2021-05-30T14:22:23Z</dcterms:modified>
</cp:coreProperties>
</file>