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50"/>
  </p:notesMasterIdLst>
  <p:handoutMasterIdLst>
    <p:handoutMasterId r:id="rId51"/>
  </p:handoutMasterIdLst>
  <p:sldIdLst>
    <p:sldId id="409" r:id="rId2"/>
    <p:sldId id="410" r:id="rId3"/>
    <p:sldId id="374" r:id="rId4"/>
    <p:sldId id="327" r:id="rId5"/>
    <p:sldId id="399" r:id="rId6"/>
    <p:sldId id="375" r:id="rId7"/>
    <p:sldId id="328" r:id="rId8"/>
    <p:sldId id="376" r:id="rId9"/>
    <p:sldId id="389" r:id="rId10"/>
    <p:sldId id="329" r:id="rId11"/>
    <p:sldId id="330" r:id="rId12"/>
    <p:sldId id="377" r:id="rId13"/>
    <p:sldId id="400" r:id="rId14"/>
    <p:sldId id="332" r:id="rId15"/>
    <p:sldId id="398" r:id="rId16"/>
    <p:sldId id="333" r:id="rId17"/>
    <p:sldId id="378" r:id="rId18"/>
    <p:sldId id="404" r:id="rId19"/>
    <p:sldId id="334" r:id="rId20"/>
    <p:sldId id="379" r:id="rId21"/>
    <p:sldId id="391" r:id="rId22"/>
    <p:sldId id="335" r:id="rId23"/>
    <p:sldId id="380" r:id="rId24"/>
    <p:sldId id="381" r:id="rId25"/>
    <p:sldId id="336" r:id="rId26"/>
    <p:sldId id="337" r:id="rId27"/>
    <p:sldId id="397" r:id="rId28"/>
    <p:sldId id="338" r:id="rId29"/>
    <p:sldId id="396" r:id="rId30"/>
    <p:sldId id="382" r:id="rId31"/>
    <p:sldId id="383" r:id="rId32"/>
    <p:sldId id="339" r:id="rId33"/>
    <p:sldId id="340" r:id="rId34"/>
    <p:sldId id="385" r:id="rId35"/>
    <p:sldId id="341" r:id="rId36"/>
    <p:sldId id="342" r:id="rId37"/>
    <p:sldId id="386" r:id="rId38"/>
    <p:sldId id="343" r:id="rId39"/>
    <p:sldId id="387" r:id="rId40"/>
    <p:sldId id="393" r:id="rId41"/>
    <p:sldId id="344" r:id="rId42"/>
    <p:sldId id="345" r:id="rId43"/>
    <p:sldId id="405" r:id="rId44"/>
    <p:sldId id="406" r:id="rId45"/>
    <p:sldId id="407" r:id="rId46"/>
    <p:sldId id="367" r:id="rId47"/>
    <p:sldId id="401" r:id="rId48"/>
    <p:sldId id="402" r:id="rId49"/>
  </p:sldIdLst>
  <p:sldSz cx="9144000" cy="6858000" type="letter"/>
  <p:notesSz cx="6858000" cy="9144000"/>
  <p:defaultTextStyle>
    <a:defPPr>
      <a:defRPr lang="en-CA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7228"/>
    <a:srgbClr val="6E792B"/>
    <a:srgbClr val="76822E"/>
    <a:srgbClr val="4F571F"/>
    <a:srgbClr val="6F6A07"/>
    <a:srgbClr val="827C08"/>
    <a:srgbClr val="A29B0A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Objects="1">
      <p:cViewPr varScale="1">
        <p:scale>
          <a:sx n="64" d="100"/>
          <a:sy n="64" d="100"/>
        </p:scale>
        <p:origin x="-1482" y="-102"/>
      </p:cViewPr>
      <p:guideLst>
        <p:guide orient="horz" pos="19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744"/>
    </p:cViewPr>
  </p:sorterViewPr>
  <p:notesViewPr>
    <p:cSldViewPr snapToObjects="1">
      <p:cViewPr>
        <p:scale>
          <a:sx n="100" d="100"/>
          <a:sy n="100" d="100"/>
        </p:scale>
        <p:origin x="-780" y="21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ahoma" pitchFamily="34" charset="0"/>
                <a:ea typeface="+mn-ea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itchFamily="34" charset="0"/>
                <a:ea typeface="+mn-ea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ahoma" pitchFamily="34" charset="0"/>
                <a:ea typeface="+mn-ea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itchFamily="34" charset="0"/>
              </a:defRPr>
            </a:lvl1pPr>
          </a:lstStyle>
          <a:p>
            <a:fld id="{A1688DAD-B9D7-43A9-A2EC-2C81E969566F}" type="slidenum">
              <a:rPr lang="en-CA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ahoma" pitchFamily="34" charset="0"/>
                <a:ea typeface="+mn-ea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itchFamily="34" charset="0"/>
                <a:ea typeface="+mn-ea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1434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noProof="0" smtClean="0"/>
              <a:t>Click to edit Master text styles</a:t>
            </a:r>
          </a:p>
          <a:p>
            <a:pPr lvl="1"/>
            <a:r>
              <a:rPr lang="en-CA" noProof="0" smtClean="0"/>
              <a:t>Second level</a:t>
            </a:r>
          </a:p>
          <a:p>
            <a:pPr lvl="2"/>
            <a:r>
              <a:rPr lang="en-CA" noProof="0" smtClean="0"/>
              <a:t>Third level</a:t>
            </a:r>
          </a:p>
          <a:p>
            <a:pPr lvl="3"/>
            <a:r>
              <a:rPr lang="en-CA" noProof="0" smtClean="0"/>
              <a:t>Fourth level</a:t>
            </a:r>
          </a:p>
          <a:p>
            <a:pPr lvl="4"/>
            <a:r>
              <a:rPr lang="en-CA" noProof="0" smtClean="0"/>
              <a:t>Fifth level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ahoma" pitchFamily="34" charset="0"/>
                <a:ea typeface="+mn-ea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itchFamily="34" charset="0"/>
              </a:defRPr>
            </a:lvl1pPr>
          </a:lstStyle>
          <a:p>
            <a:fld id="{30401424-C22C-413D-8504-CE591BE3FDF2}" type="slidenum">
              <a:rPr lang="en-CA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61B76F-1996-4D50-8F1E-EB80C1DF2F9A}" type="slidenum">
              <a:rPr lang="en-CA"/>
              <a:pPr/>
              <a:t>1</a:t>
            </a:fld>
            <a:endParaRPr lang="en-CA"/>
          </a:p>
        </p:txBody>
      </p:sp>
      <p:sp>
        <p:nvSpPr>
          <p:cNvPr id="163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FC2253-FE90-438F-A583-F941966202AE}" type="slidenum">
              <a:rPr lang="en-CA"/>
              <a:pPr/>
              <a:t>10</a:t>
            </a:fld>
            <a:endParaRPr lang="en-CA"/>
          </a:p>
        </p:txBody>
      </p:sp>
      <p:sp>
        <p:nvSpPr>
          <p:cNvPr id="34818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8AB593-9084-4FD7-A946-2F7998255514}" type="slidenum">
              <a:rPr lang="en-CA"/>
              <a:pPr/>
              <a:t>11</a:t>
            </a:fld>
            <a:endParaRPr lang="en-CA"/>
          </a:p>
        </p:txBody>
      </p:sp>
      <p:sp>
        <p:nvSpPr>
          <p:cNvPr id="368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B32D81-5E51-4FEE-A6A4-FF7846A7C003}" type="slidenum">
              <a:rPr lang="en-CA"/>
              <a:pPr/>
              <a:t>12</a:t>
            </a:fld>
            <a:endParaRPr lang="en-CA"/>
          </a:p>
        </p:txBody>
      </p:sp>
      <p:sp>
        <p:nvSpPr>
          <p:cNvPr id="38914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5EAC20-5A19-4070-8385-BD17887749D9}" type="slidenum">
              <a:rPr lang="en-CA"/>
              <a:pPr/>
              <a:t>13</a:t>
            </a:fld>
            <a:endParaRPr lang="en-CA"/>
          </a:p>
        </p:txBody>
      </p:sp>
      <p:sp>
        <p:nvSpPr>
          <p:cNvPr id="409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D96D8D-2D3D-4778-8CFA-00D687EE6036}" type="slidenum">
              <a:rPr lang="en-CA"/>
              <a:pPr/>
              <a:t>14</a:t>
            </a:fld>
            <a:endParaRPr lang="en-CA"/>
          </a:p>
        </p:txBody>
      </p:sp>
      <p:sp>
        <p:nvSpPr>
          <p:cNvPr id="43010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DD3FD6-E350-4BB2-AB19-52A0DC406C2A}" type="slidenum">
              <a:rPr lang="en-CA"/>
              <a:pPr/>
              <a:t>15</a:t>
            </a:fld>
            <a:endParaRPr lang="en-CA"/>
          </a:p>
        </p:txBody>
      </p:sp>
      <p:sp>
        <p:nvSpPr>
          <p:cNvPr id="450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75CA89-B90D-428D-A1F3-DDFAC772976C}" type="slidenum">
              <a:rPr lang="en-CA"/>
              <a:pPr/>
              <a:t>16</a:t>
            </a:fld>
            <a:endParaRPr lang="en-CA"/>
          </a:p>
        </p:txBody>
      </p:sp>
      <p:sp>
        <p:nvSpPr>
          <p:cNvPr id="47106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FDCFAC-DF33-4FFA-9432-BB9E1338E3B0}" type="slidenum">
              <a:rPr lang="en-CA"/>
              <a:pPr/>
              <a:t>17</a:t>
            </a:fld>
            <a:endParaRPr lang="en-CA"/>
          </a:p>
        </p:txBody>
      </p:sp>
      <p:sp>
        <p:nvSpPr>
          <p:cNvPr id="491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0AD563-AF91-4DEE-B2EB-6C97209A506F}" type="slidenum">
              <a:rPr lang="en-CA"/>
              <a:pPr/>
              <a:t>19</a:t>
            </a:fld>
            <a:endParaRPr lang="en-CA"/>
          </a:p>
        </p:txBody>
      </p:sp>
      <p:sp>
        <p:nvSpPr>
          <p:cNvPr id="52226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2850F6-4511-4A55-A348-D18C656DBAF8}" type="slidenum">
              <a:rPr lang="en-CA"/>
              <a:pPr/>
              <a:t>20</a:t>
            </a:fld>
            <a:endParaRPr lang="en-CA"/>
          </a:p>
        </p:txBody>
      </p:sp>
      <p:sp>
        <p:nvSpPr>
          <p:cNvPr id="542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2F0EF3-5F5C-440A-8297-A248790ADA4B}" type="slidenum">
              <a:rPr lang="en-CA"/>
              <a:pPr/>
              <a:t>2</a:t>
            </a:fld>
            <a:endParaRPr lang="en-CA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9B5427-13AB-445B-B4F0-F3F31C4EC6B2}" type="slidenum">
              <a:rPr lang="en-CA"/>
              <a:pPr/>
              <a:t>22</a:t>
            </a:fld>
            <a:endParaRPr lang="en-CA"/>
          </a:p>
        </p:txBody>
      </p:sp>
      <p:sp>
        <p:nvSpPr>
          <p:cNvPr id="57346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7C27FC-88BC-4F81-9720-DE6B4703A85E}" type="slidenum">
              <a:rPr lang="en-CA"/>
              <a:pPr/>
              <a:t>23</a:t>
            </a:fld>
            <a:endParaRPr lang="en-CA"/>
          </a:p>
        </p:txBody>
      </p:sp>
      <p:sp>
        <p:nvSpPr>
          <p:cNvPr id="593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1786039-BB5A-4021-BF84-8AC2406A5650}" type="slidenum">
              <a:rPr lang="en-CA"/>
              <a:pPr/>
              <a:t>24</a:t>
            </a:fld>
            <a:endParaRPr lang="en-CA"/>
          </a:p>
        </p:txBody>
      </p:sp>
      <p:sp>
        <p:nvSpPr>
          <p:cNvPr id="61442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589702-2A16-41C1-8183-9D133250A12D}" type="slidenum">
              <a:rPr lang="en-CA"/>
              <a:pPr/>
              <a:t>25</a:t>
            </a:fld>
            <a:endParaRPr lang="en-CA"/>
          </a:p>
        </p:txBody>
      </p:sp>
      <p:sp>
        <p:nvSpPr>
          <p:cNvPr id="634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4EB890-4AC2-4D61-A522-404C7CD44F5F}" type="slidenum">
              <a:rPr lang="en-CA"/>
              <a:pPr/>
              <a:t>26</a:t>
            </a:fld>
            <a:endParaRPr lang="en-CA"/>
          </a:p>
        </p:txBody>
      </p:sp>
      <p:sp>
        <p:nvSpPr>
          <p:cNvPr id="65538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00660E-00A8-44F1-921D-06B3AAD69CE1}" type="slidenum">
              <a:rPr lang="en-CA"/>
              <a:pPr/>
              <a:t>27</a:t>
            </a:fld>
            <a:endParaRPr lang="en-CA"/>
          </a:p>
        </p:txBody>
      </p:sp>
      <p:sp>
        <p:nvSpPr>
          <p:cNvPr id="675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B5608B-74F2-4CB5-BC23-EA325A4D99A1}" type="slidenum">
              <a:rPr lang="en-CA"/>
              <a:pPr/>
              <a:t>28</a:t>
            </a:fld>
            <a:endParaRPr lang="en-CA"/>
          </a:p>
        </p:txBody>
      </p:sp>
      <p:sp>
        <p:nvSpPr>
          <p:cNvPr id="696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F7A873-06E7-400B-9124-F3D0E7EF9420}" type="slidenum">
              <a:rPr lang="en-CA"/>
              <a:pPr/>
              <a:t>29</a:t>
            </a:fld>
            <a:endParaRPr lang="en-CA"/>
          </a:p>
        </p:txBody>
      </p:sp>
      <p:sp>
        <p:nvSpPr>
          <p:cNvPr id="716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0D2D10-6943-46FE-BC87-CBDC614F2E57}" type="slidenum">
              <a:rPr lang="en-CA"/>
              <a:pPr/>
              <a:t>30</a:t>
            </a:fld>
            <a:endParaRPr lang="en-CA"/>
          </a:p>
        </p:txBody>
      </p:sp>
      <p:sp>
        <p:nvSpPr>
          <p:cNvPr id="737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07F24C-BDDC-4697-BF47-B4D87CB22E8A}" type="slidenum">
              <a:rPr lang="en-CA"/>
              <a:pPr/>
              <a:t>31</a:t>
            </a:fld>
            <a:endParaRPr lang="en-CA"/>
          </a:p>
        </p:txBody>
      </p:sp>
      <p:sp>
        <p:nvSpPr>
          <p:cNvPr id="757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B77202-C49A-4DB6-8523-29A49C0E740D}" type="slidenum">
              <a:rPr lang="en-CA"/>
              <a:pPr/>
              <a:t>3</a:t>
            </a:fld>
            <a:endParaRPr lang="en-CA"/>
          </a:p>
        </p:txBody>
      </p:sp>
      <p:sp>
        <p:nvSpPr>
          <p:cNvPr id="204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0A0241-6E72-4B0B-A132-19365E5A5456}" type="slidenum">
              <a:rPr lang="en-CA"/>
              <a:pPr/>
              <a:t>32</a:t>
            </a:fld>
            <a:endParaRPr lang="en-CA"/>
          </a:p>
        </p:txBody>
      </p:sp>
      <p:sp>
        <p:nvSpPr>
          <p:cNvPr id="778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006B007-39A6-43E4-8299-E0575BA3E7EC}" type="slidenum">
              <a:rPr lang="en-CA"/>
              <a:pPr/>
              <a:t>33</a:t>
            </a:fld>
            <a:endParaRPr lang="en-CA"/>
          </a:p>
        </p:txBody>
      </p:sp>
      <p:sp>
        <p:nvSpPr>
          <p:cNvPr id="798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BA8F96E-7C50-4E6F-8EE5-7E8ABD1231DE}" type="slidenum">
              <a:rPr lang="en-CA"/>
              <a:pPr/>
              <a:t>34</a:t>
            </a:fld>
            <a:endParaRPr lang="en-CA"/>
          </a:p>
        </p:txBody>
      </p:sp>
      <p:sp>
        <p:nvSpPr>
          <p:cNvPr id="819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62754D-3CE0-4E4E-A1F4-5E3E77CE4FB4}" type="slidenum">
              <a:rPr lang="en-CA"/>
              <a:pPr/>
              <a:t>35</a:t>
            </a:fld>
            <a:endParaRPr lang="en-CA"/>
          </a:p>
        </p:txBody>
      </p:sp>
      <p:sp>
        <p:nvSpPr>
          <p:cNvPr id="839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2F4ADE-0FF9-4979-B554-194507D7B115}" type="slidenum">
              <a:rPr lang="en-CA"/>
              <a:pPr/>
              <a:t>36</a:t>
            </a:fld>
            <a:endParaRPr lang="en-CA"/>
          </a:p>
        </p:txBody>
      </p:sp>
      <p:sp>
        <p:nvSpPr>
          <p:cNvPr id="860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0BA59C-301E-4803-9743-AAB25E225162}" type="slidenum">
              <a:rPr lang="en-CA"/>
              <a:pPr/>
              <a:t>37</a:t>
            </a:fld>
            <a:endParaRPr lang="en-CA"/>
          </a:p>
        </p:txBody>
      </p:sp>
      <p:sp>
        <p:nvSpPr>
          <p:cNvPr id="880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26A831-450A-40AB-A7A3-89B2BC229B67}" type="slidenum">
              <a:rPr lang="en-CA"/>
              <a:pPr/>
              <a:t>38</a:t>
            </a:fld>
            <a:endParaRPr lang="en-CA"/>
          </a:p>
        </p:txBody>
      </p:sp>
      <p:sp>
        <p:nvSpPr>
          <p:cNvPr id="901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6F7ECC-35A3-4FB6-B54D-F1DDF8EF74E3}" type="slidenum">
              <a:rPr lang="en-CA"/>
              <a:pPr/>
              <a:t>39</a:t>
            </a:fld>
            <a:endParaRPr lang="en-CA"/>
          </a:p>
        </p:txBody>
      </p:sp>
      <p:sp>
        <p:nvSpPr>
          <p:cNvPr id="921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86C181-885E-44C1-9078-7CB1EA6E5D55}" type="slidenum">
              <a:rPr lang="en-CA"/>
              <a:pPr/>
              <a:t>41</a:t>
            </a:fld>
            <a:endParaRPr lang="en-CA"/>
          </a:p>
        </p:txBody>
      </p:sp>
      <p:sp>
        <p:nvSpPr>
          <p:cNvPr id="952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A47C08-8375-4B81-9B96-683CD2C67E11}" type="slidenum">
              <a:rPr lang="en-CA"/>
              <a:pPr/>
              <a:t>42</a:t>
            </a:fld>
            <a:endParaRPr lang="en-CA"/>
          </a:p>
        </p:txBody>
      </p:sp>
      <p:sp>
        <p:nvSpPr>
          <p:cNvPr id="972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F8EC54-67A9-4579-B9E1-8A4DDF6F0A78}" type="slidenum">
              <a:rPr lang="en-CA"/>
              <a:pPr/>
              <a:t>4</a:t>
            </a:fld>
            <a:endParaRPr lang="en-CA"/>
          </a:p>
        </p:txBody>
      </p:sp>
      <p:sp>
        <p:nvSpPr>
          <p:cNvPr id="22530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1091B2-5B74-4C16-90C5-A482BBB7C619}" type="slidenum">
              <a:rPr lang="en-CA"/>
              <a:pPr/>
              <a:t>46</a:t>
            </a:fld>
            <a:endParaRPr lang="en-CA"/>
          </a:p>
        </p:txBody>
      </p:sp>
      <p:sp>
        <p:nvSpPr>
          <p:cNvPr id="1024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197483-2E72-4153-B8A6-14FBBDC3D163}" type="slidenum">
              <a:rPr lang="en-CA"/>
              <a:pPr/>
              <a:t>5</a:t>
            </a:fld>
            <a:endParaRPr lang="en-CA"/>
          </a:p>
        </p:txBody>
      </p:sp>
      <p:sp>
        <p:nvSpPr>
          <p:cNvPr id="245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FE59B9-C963-41BB-9F6C-1FAFEC00168A}" type="slidenum">
              <a:rPr lang="en-CA"/>
              <a:pPr/>
              <a:t>6</a:t>
            </a:fld>
            <a:endParaRPr lang="en-CA"/>
          </a:p>
        </p:txBody>
      </p:sp>
      <p:sp>
        <p:nvSpPr>
          <p:cNvPr id="26626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ED2A84-18D3-4E6B-B950-54DA62F410EE}" type="slidenum">
              <a:rPr lang="en-CA"/>
              <a:pPr/>
              <a:t>7</a:t>
            </a:fld>
            <a:endParaRPr lang="en-CA"/>
          </a:p>
        </p:txBody>
      </p:sp>
      <p:sp>
        <p:nvSpPr>
          <p:cNvPr id="286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A39B9D-C9B1-4B16-B7A0-7663C50654E5}" type="slidenum">
              <a:rPr lang="en-CA"/>
              <a:pPr/>
              <a:t>8</a:t>
            </a:fld>
            <a:endParaRPr lang="en-CA"/>
          </a:p>
        </p:txBody>
      </p:sp>
      <p:sp>
        <p:nvSpPr>
          <p:cNvPr id="30722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0D5E974-9EC9-414C-9EA5-8F001A9B5FC9}" type="slidenum">
              <a:rPr lang="en-CA"/>
              <a:pPr/>
              <a:t>9</a:t>
            </a:fld>
            <a:endParaRPr lang="en-CA"/>
          </a:p>
        </p:txBody>
      </p:sp>
      <p:sp>
        <p:nvSpPr>
          <p:cNvPr id="327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4"/>
          <p:cNvSpPr>
            <a:spLocks noChangeArrowheads="1"/>
          </p:cNvSpPr>
          <p:nvPr/>
        </p:nvSpPr>
        <p:spPr bwMode="auto">
          <a:xfrm>
            <a:off x="8305800" y="0"/>
            <a:ext cx="609600" cy="6858000"/>
          </a:xfrm>
          <a:prstGeom prst="rect">
            <a:avLst/>
          </a:prstGeom>
          <a:gradFill rotWithShape="1">
            <a:gsLst>
              <a:gs pos="0">
                <a:srgbClr val="677228">
                  <a:alpha val="43999"/>
                </a:srgbClr>
              </a:gs>
              <a:gs pos="100000">
                <a:srgbClr val="5A6423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ea typeface="+mn-ea"/>
            </a:endParaRPr>
          </a:p>
        </p:txBody>
      </p:sp>
      <p:sp>
        <p:nvSpPr>
          <p:cNvPr id="5" name="Rectangle 47"/>
          <p:cNvSpPr>
            <a:spLocks noChangeArrowheads="1"/>
          </p:cNvSpPr>
          <p:nvPr userDrawn="1"/>
        </p:nvSpPr>
        <p:spPr bwMode="auto">
          <a:xfrm rot="16200000">
            <a:off x="3500437" y="-985837"/>
            <a:ext cx="2143125" cy="9144000"/>
          </a:xfrm>
          <a:prstGeom prst="rect">
            <a:avLst/>
          </a:prstGeom>
          <a:solidFill>
            <a:srgbClr val="677228">
              <a:alpha val="4392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ea typeface="+mn-ea"/>
            </a:endParaRPr>
          </a:p>
        </p:txBody>
      </p:sp>
      <p:sp>
        <p:nvSpPr>
          <p:cNvPr id="6" name="Rectangle 48"/>
          <p:cNvSpPr>
            <a:spLocks noChangeArrowheads="1"/>
          </p:cNvSpPr>
          <p:nvPr userDrawn="1"/>
        </p:nvSpPr>
        <p:spPr bwMode="auto">
          <a:xfrm>
            <a:off x="7315200" y="2438400"/>
            <a:ext cx="1828800" cy="22907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ea typeface="+mn-ea"/>
            </a:endParaRPr>
          </a:p>
        </p:txBody>
      </p:sp>
      <p:pic>
        <p:nvPicPr>
          <p:cNvPr id="7" name="Picture 35" descr="awtri_4c UPDATE_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5949950"/>
            <a:ext cx="684213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6" descr="elmasri_thumb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419975" y="2514600"/>
            <a:ext cx="17240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26" name="Rectangle 30" descr="Pink tissue paper"/>
          <p:cNvSpPr>
            <a:spLocks noGrp="1" noChangeArrowheads="1"/>
          </p:cNvSpPr>
          <p:nvPr>
            <p:ph type="ctrTitle" sz="quarter"/>
          </p:nvPr>
        </p:nvSpPr>
        <p:spPr>
          <a:xfrm>
            <a:off x="228600" y="152400"/>
            <a:ext cx="7086600" cy="2286000"/>
          </a:xfrm>
        </p:spPr>
        <p:txBody>
          <a:bodyPr wrap="none" anchor="ctr"/>
          <a:lstStyle>
            <a:lvl1pPr>
              <a:defRPr sz="6600">
                <a:solidFill>
                  <a:srgbClr val="99003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34" name="Rectangle 38" descr="Pink tissue paper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04800" y="2590800"/>
            <a:ext cx="66294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2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29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838200" y="6397625"/>
            <a:ext cx="44958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900"/>
            </a:lvl1pPr>
          </a:lstStyle>
          <a:p>
            <a:r>
              <a:rPr lang="en-US"/>
              <a:t>Copyright © 2016 Ramez Elmasri and Shamkant B. Navathe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4- </a:t>
            </a:r>
            <a:fld id="{5F024027-04A1-4FD9-ABDA-97B4AB9375DF}" type="slidenum">
              <a:rPr lang="en-US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303213"/>
            <a:ext cx="2076450" cy="58689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303213"/>
            <a:ext cx="6076950" cy="58689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4- </a:t>
            </a:r>
            <a:fld id="{20C91C8A-0DB0-4076-A671-1073AC857E88}" type="slidenum">
              <a:rPr lang="en-US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4- </a:t>
            </a:r>
            <a:fld id="{BBF8512F-93D2-4AAD-B139-8AC32609E989}" type="slidenum">
              <a:rPr lang="en-US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4- </a:t>
            </a:r>
            <a:fld id="{1A40C033-2DB8-41A7-B681-4BC32FF801F7}" type="slidenum">
              <a:rPr lang="en-US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9713" y="1600200"/>
            <a:ext cx="407035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62463" y="1600200"/>
            <a:ext cx="4071937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4- </a:t>
            </a:r>
            <a:fld id="{75930196-DE0C-499C-A3DC-AAC8E6876288}" type="slidenum">
              <a:rPr lang="en-US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4- </a:t>
            </a:r>
            <a:fld id="{7AA3A6E0-1769-4DD8-8F99-4ED73E1F06D6}" type="slidenum">
              <a:rPr lang="en-US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4- </a:t>
            </a:r>
            <a:fld id="{EAC0665F-FE27-4F83-9A9B-2FD13B96CE23}" type="slidenum">
              <a:rPr lang="en-US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4- </a:t>
            </a:r>
            <a:fld id="{771D3FAF-01B2-4D69-8B5E-1C3165E00634}" type="slidenum">
              <a:rPr lang="en-US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4- </a:t>
            </a:r>
            <a:fld id="{DBF6E393-19FB-4E12-8461-E52E8836065A}" type="slidenum">
              <a:rPr lang="en-US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4- </a:t>
            </a:r>
            <a:fld id="{FC1DB368-4E07-433E-8B2D-FBD583CB9ACD}" type="slidenum">
              <a:rPr lang="en-US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5"/>
          <p:cNvGrpSpPr>
            <a:grpSpLocks/>
          </p:cNvGrpSpPr>
          <p:nvPr userDrawn="1"/>
        </p:nvGrpSpPr>
        <p:grpSpPr bwMode="auto">
          <a:xfrm>
            <a:off x="8936038" y="1449388"/>
            <a:ext cx="207962" cy="5408612"/>
            <a:chOff x="5606" y="889"/>
            <a:chExt cx="154" cy="3431"/>
          </a:xfrm>
        </p:grpSpPr>
        <p:sp>
          <p:nvSpPr>
            <p:cNvPr id="1032" name="Rectangle 38"/>
            <p:cNvSpPr>
              <a:spLocks noChangeArrowheads="1"/>
            </p:cNvSpPr>
            <p:nvPr userDrawn="1"/>
          </p:nvSpPr>
          <p:spPr bwMode="gray">
            <a:xfrm flipH="1">
              <a:off x="5685" y="889"/>
              <a:ext cx="75" cy="3431"/>
            </a:xfrm>
            <a:prstGeom prst="rect">
              <a:avLst/>
            </a:prstGeom>
            <a:solidFill>
              <a:srgbClr val="6772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US" altLang="en-US" sz="3200" smtClean="0">
                <a:latin typeface="Tahoma" panose="020B0604030504040204" pitchFamily="34" charset="0"/>
                <a:ea typeface="+mn-ea"/>
              </a:endParaRPr>
            </a:p>
          </p:txBody>
        </p:sp>
        <p:grpSp>
          <p:nvGrpSpPr>
            <p:cNvPr id="1033" name="Group 44"/>
            <p:cNvGrpSpPr>
              <a:grpSpLocks/>
            </p:cNvGrpSpPr>
            <p:nvPr userDrawn="1"/>
          </p:nvGrpSpPr>
          <p:grpSpPr bwMode="auto">
            <a:xfrm>
              <a:off x="5606" y="889"/>
              <a:ext cx="106" cy="3431"/>
              <a:chOff x="5606" y="889"/>
              <a:chExt cx="106" cy="3431"/>
            </a:xfrm>
          </p:grpSpPr>
          <p:sp>
            <p:nvSpPr>
              <p:cNvPr id="1034" name="Rectangle 43"/>
              <p:cNvSpPr>
                <a:spLocks noChangeArrowheads="1"/>
              </p:cNvSpPr>
              <p:nvPr userDrawn="1"/>
            </p:nvSpPr>
            <p:spPr bwMode="gray">
              <a:xfrm rot="10800000" flipH="1">
                <a:off x="5606" y="889"/>
                <a:ext cx="58" cy="3431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kumimoji="1" lang="en-US" altLang="en-US" sz="3200" smtClean="0">
                  <a:latin typeface="Tahoma" panose="020B0604030504040204" pitchFamily="34" charset="0"/>
                  <a:ea typeface="+mn-ea"/>
                </a:endParaRPr>
              </a:p>
            </p:txBody>
          </p:sp>
          <p:sp>
            <p:nvSpPr>
              <p:cNvPr id="1035" name="Rectangle 32"/>
              <p:cNvSpPr>
                <a:spLocks noChangeArrowheads="1"/>
              </p:cNvSpPr>
              <p:nvPr userDrawn="1"/>
            </p:nvSpPr>
            <p:spPr bwMode="gray">
              <a:xfrm rot="10800000" flipH="1">
                <a:off x="5654" y="889"/>
                <a:ext cx="58" cy="3431"/>
              </a:xfrm>
              <a:prstGeom prst="rect">
                <a:avLst/>
              </a:prstGeom>
              <a:solidFill>
                <a:srgbClr val="9900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kumimoji="1" lang="en-US" altLang="en-US" sz="3200" smtClean="0">
                  <a:latin typeface="Tahoma" panose="020B0604030504040204" pitchFamily="34" charset="0"/>
                  <a:ea typeface="+mn-ea"/>
                </a:endParaRPr>
              </a:p>
            </p:txBody>
          </p:sp>
        </p:grpSp>
      </p:grpSp>
      <p:sp>
        <p:nvSpPr>
          <p:cNvPr id="1027" name="Rectangle 37"/>
          <p:cNvSpPr>
            <a:spLocks noChangeArrowheads="1"/>
          </p:cNvSpPr>
          <p:nvPr userDrawn="1"/>
        </p:nvSpPr>
        <p:spPr bwMode="gray">
          <a:xfrm rot="-5400000">
            <a:off x="3845719" y="-3845719"/>
            <a:ext cx="1449388" cy="9140825"/>
          </a:xfrm>
          <a:prstGeom prst="rect">
            <a:avLst/>
          </a:prstGeom>
          <a:solidFill>
            <a:srgbClr val="677228">
              <a:alpha val="3607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3200" smtClean="0">
              <a:latin typeface="Tahoma" panose="020B0604030504040204" pitchFamily="34" charset="0"/>
              <a:ea typeface="+mn-ea"/>
            </a:endParaRPr>
          </a:p>
        </p:txBody>
      </p:sp>
      <p:sp>
        <p:nvSpPr>
          <p:cNvPr id="102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303213"/>
            <a:ext cx="7796213" cy="99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b="1">
                <a:solidFill>
                  <a:srgbClr val="990033"/>
                </a:solidFill>
              </a:defRPr>
            </a:lvl1pPr>
          </a:lstStyle>
          <a:p>
            <a:r>
              <a:rPr lang="en-US"/>
              <a:t>Slide 4- </a:t>
            </a:r>
            <a:fld id="{0B46DC50-2A44-4C21-8690-2BC66931B3CD}" type="slidenum">
              <a:rPr lang="en-US"/>
              <a:pPr/>
              <a:t>‹#›</a:t>
            </a:fld>
            <a:endParaRPr lang="en-CA"/>
          </a:p>
        </p:txBody>
      </p:sp>
      <p:sp>
        <p:nvSpPr>
          <p:cNvPr id="1030" name="Rectangle 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9713" y="1600200"/>
            <a:ext cx="829468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1" name="Rectangle 30"/>
          <p:cNvSpPr>
            <a:spLocks noChangeArrowheads="1"/>
          </p:cNvSpPr>
          <p:nvPr/>
        </p:nvSpPr>
        <p:spPr bwMode="auto">
          <a:xfrm>
            <a:off x="838200" y="6397625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eaLnBrk="1" hangingPunct="1"/>
            <a:r>
              <a:rPr lang="en-US" sz="900"/>
              <a:t>Copyright © 2016 Ramez Elmasri and Shamkant B. Navathe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med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SzPct val="60000"/>
        <a:buFont typeface="Wingdings" pitchFamily="2" charset="2"/>
        <a:buChar char="n"/>
        <a:defRPr sz="2800">
          <a:solidFill>
            <a:schemeClr val="tx2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5000"/>
        <a:buFont typeface="Wingdings" pitchFamily="2" charset="2"/>
        <a:buChar char="n"/>
        <a:defRPr sz="2600">
          <a:solidFill>
            <a:srgbClr val="800000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5000"/>
        <a:buFont typeface="Wingdings" pitchFamily="2" charset="2"/>
        <a:buChar char="n"/>
        <a:defRPr sz="2000">
          <a:solidFill>
            <a:srgbClr val="800000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28950" y="1516063"/>
            <a:ext cx="3892550" cy="484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4- </a:t>
            </a:r>
            <a:fld id="{A1F55C65-1943-41C4-A62A-8480F1B793DA}" type="slidenum">
              <a:rPr lang="en-US"/>
              <a:pPr/>
              <a:t>10</a:t>
            </a:fld>
            <a:endParaRPr lang="en-CA"/>
          </a:p>
        </p:txBody>
      </p:sp>
      <p:sp>
        <p:nvSpPr>
          <p:cNvPr id="3379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ea typeface="ＭＳ Ｐゴシック" pitchFamily="34" charset="-128"/>
              </a:rPr>
              <a:t>Attribute Inheritance in Superclass / Subclass Relationships 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An entity that is member of a subclass </a:t>
            </a:r>
            <a:r>
              <a:rPr lang="en-US" i="1" smtClean="0">
                <a:ea typeface="ＭＳ Ｐゴシック" pitchFamily="34" charset="-128"/>
              </a:rPr>
              <a:t>inherits</a:t>
            </a:r>
            <a:r>
              <a:rPr lang="en-US" smtClean="0">
                <a:ea typeface="ＭＳ Ｐゴシック" pitchFamily="34" charset="-128"/>
              </a:rPr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All attributes of the entity as a member of the superclass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All relationships of the entity as a member of the superclass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Example: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In the previous slide, SECRETARY (as well as TECHNICIAN and ENGINEER) inherit the attributes Name, SSN, …, from EMPLOYEE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Every SECRETARY entity will have values for the inherited attributes</a:t>
            </a:r>
          </a:p>
          <a:p>
            <a:pPr eaLnBrk="1" hangingPunct="1">
              <a:lnSpc>
                <a:spcPct val="90000"/>
              </a:lnSpc>
            </a:pPr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4- </a:t>
            </a:r>
            <a:fld id="{EFAE38AF-13D5-4060-8D66-C121E7C3D4F7}" type="slidenum">
              <a:rPr lang="en-US"/>
              <a:pPr/>
              <a:t>11</a:t>
            </a:fld>
            <a:endParaRPr lang="en-CA"/>
          </a:p>
        </p:txBody>
      </p:sp>
      <p:sp>
        <p:nvSpPr>
          <p:cNvPr id="3584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ea typeface="ＭＳ Ｐゴシック" pitchFamily="34" charset="-128"/>
              </a:rPr>
              <a:t>Specialization (1)</a:t>
            </a:r>
          </a:p>
        </p:txBody>
      </p:sp>
      <p:sp>
        <p:nvSpPr>
          <p:cNvPr id="3584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39713" y="1524000"/>
            <a:ext cx="8294687" cy="4648200"/>
          </a:xfrm>
        </p:spPr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Specialization is the process of defining a set of subclasses of a superclass 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The set of subclasses is based upon some distinguishing characteristics of the entities in the superclass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Example: {SECRETARY, ENGINEER, TECHNICIAN} is a specialization of EMPLOYEE based upon </a:t>
            </a:r>
            <a:r>
              <a:rPr lang="en-US" i="1" smtClean="0">
                <a:ea typeface="ＭＳ Ｐゴシック" pitchFamily="34" charset="-128"/>
              </a:rPr>
              <a:t>job type.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Example: MANAGER</a:t>
            </a:r>
            <a:r>
              <a:rPr lang="en-US" i="1" smtClean="0">
                <a:ea typeface="ＭＳ Ｐゴシック" pitchFamily="34" charset="-128"/>
              </a:rPr>
              <a:t> is a specialization of EMPLOYEE based on the role the employee plays</a:t>
            </a:r>
          </a:p>
          <a:p>
            <a:pPr lvl="2" eaLnBrk="1" hangingPunct="1"/>
            <a:r>
              <a:rPr lang="en-US" smtClean="0">
                <a:ea typeface="ＭＳ Ｐゴシック" pitchFamily="34" charset="-128"/>
              </a:rPr>
              <a:t>May have several specializations of the same superclass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4- </a:t>
            </a:r>
            <a:fld id="{346BC3E7-D9AC-479C-AA67-7325240FB5AA}" type="slidenum">
              <a:rPr lang="en-US"/>
              <a:pPr/>
              <a:t>12</a:t>
            </a:fld>
            <a:endParaRPr lang="en-CA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ea typeface="ＭＳ Ｐゴシック" pitchFamily="34" charset="-128"/>
              </a:rPr>
              <a:t>Specialization (2)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ea typeface="ＭＳ Ｐゴシック" pitchFamily="34" charset="-128"/>
              </a:rPr>
              <a:t>Example: Another specialization of EMPLOYEE based on </a:t>
            </a:r>
            <a:r>
              <a:rPr lang="en-US" sz="2400" i="1" smtClean="0">
                <a:ea typeface="ＭＳ Ｐゴシック" pitchFamily="34" charset="-128"/>
              </a:rPr>
              <a:t>method of pay</a:t>
            </a:r>
            <a:r>
              <a:rPr lang="en-US" sz="2400" smtClean="0">
                <a:ea typeface="ＭＳ Ｐゴシック" pitchFamily="34" charset="-128"/>
              </a:rPr>
              <a:t> is {SALARIED_EMPLOYEE, HOURLY_EMPLOYEE}.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Superclass/subclass relationships and specialization can be diagrammatically represented in EER diagrams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Attributes of a subclass are called </a:t>
            </a:r>
            <a:r>
              <a:rPr lang="en-US" sz="2200" i="1" smtClean="0">
                <a:ea typeface="ＭＳ Ｐゴシック" pitchFamily="34" charset="-128"/>
              </a:rPr>
              <a:t>specific</a:t>
            </a:r>
            <a:r>
              <a:rPr lang="en-US" sz="2200" smtClean="0">
                <a:ea typeface="ＭＳ Ｐゴシック" pitchFamily="34" charset="-128"/>
              </a:rPr>
              <a:t> or </a:t>
            </a:r>
            <a:r>
              <a:rPr lang="en-US" sz="2200" i="1" smtClean="0">
                <a:ea typeface="ＭＳ Ｐゴシック" pitchFamily="34" charset="-128"/>
              </a:rPr>
              <a:t>local</a:t>
            </a:r>
            <a:r>
              <a:rPr lang="en-US" sz="2200" smtClean="0">
                <a:ea typeface="ＭＳ Ｐゴシック" pitchFamily="34" charset="-128"/>
              </a:rPr>
              <a:t> attributes.</a:t>
            </a:r>
          </a:p>
          <a:p>
            <a:pPr lvl="2" eaLnBrk="1" hangingPunct="1"/>
            <a:r>
              <a:rPr lang="en-US" sz="2000" smtClean="0">
                <a:ea typeface="ＭＳ Ｐゴシック" pitchFamily="34" charset="-128"/>
              </a:rPr>
              <a:t>For example, the attribute TypingSpeed of SECRETARY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The subclass can also participate in specific relationship types.</a:t>
            </a:r>
          </a:p>
          <a:p>
            <a:pPr lvl="2" eaLnBrk="1" hangingPunct="1"/>
            <a:r>
              <a:rPr lang="en-US" sz="2000" smtClean="0">
                <a:ea typeface="ＭＳ Ｐゴシック" pitchFamily="34" charset="-128"/>
              </a:rPr>
              <a:t>For example, a relationship BELONGS_TO of HOURLY_EMPLOYEE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4- </a:t>
            </a:r>
            <a:fld id="{ABD92A94-7F61-4532-B52D-C021785DE6A6}" type="slidenum">
              <a:rPr lang="en-US"/>
              <a:pPr/>
              <a:t>13</a:t>
            </a:fld>
            <a:endParaRPr lang="en-CA"/>
          </a:p>
        </p:txBody>
      </p:sp>
      <p:pic>
        <p:nvPicPr>
          <p:cNvPr id="39938" name="Picture 3" descr="fig04_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1524000"/>
            <a:ext cx="7772400" cy="493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Text Box 4" descr="Pink tissue paper"/>
          <p:cNvSpPr txBox="1">
            <a:spLocks noChangeArrowheads="1"/>
          </p:cNvSpPr>
          <p:nvPr/>
        </p:nvSpPr>
        <p:spPr bwMode="auto">
          <a:xfrm>
            <a:off x="304800" y="822325"/>
            <a:ext cx="6934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3200">
                <a:solidFill>
                  <a:srgbClr val="800000"/>
                </a:solidFill>
              </a:rPr>
              <a:t>Specialization (3)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4- </a:t>
            </a:r>
            <a:fld id="{34EB8E83-2CA3-458D-AEFC-D17079FCF51E}" type="slidenum">
              <a:rPr lang="en-US"/>
              <a:pPr/>
              <a:t>14</a:t>
            </a:fld>
            <a:endParaRPr lang="en-CA"/>
          </a:p>
        </p:txBody>
      </p:sp>
      <p:sp>
        <p:nvSpPr>
          <p:cNvPr id="4198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ea typeface="ＭＳ Ｐゴシック" pitchFamily="34" charset="-128"/>
              </a:rPr>
              <a:t>Generalization</a:t>
            </a:r>
          </a:p>
        </p:txBody>
      </p:sp>
      <p:sp>
        <p:nvSpPr>
          <p:cNvPr id="4198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ea typeface="ＭＳ Ｐゴシック" pitchFamily="34" charset="-128"/>
              </a:rPr>
              <a:t>Generalization is the reverse of the specialization process 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Several classes with common features are generalized into a superclass; 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original classes become its subclasses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Example: CAR, TRUCK generalized into VEHICLE; 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both CAR, TRUCK become subclasses of the superclass VEHICLE.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We can view {CAR, TRUCK} as a specialization of VEHICLE 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Alternatively, we can view VEHICLE as a generalization of CAR and TRUCK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4- </a:t>
            </a:r>
            <a:fld id="{30AD9391-1107-438A-97A1-7C3CF2DA1E19}" type="slidenum">
              <a:rPr lang="en-US"/>
              <a:pPr/>
              <a:t>15</a:t>
            </a:fld>
            <a:endParaRPr lang="en-CA"/>
          </a:p>
        </p:txBody>
      </p:sp>
      <p:pic>
        <p:nvPicPr>
          <p:cNvPr id="44034" name="Picture 3" descr="fig04_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1600200"/>
            <a:ext cx="723900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5" name="Text Box 4" descr="Pink tissue paper"/>
          <p:cNvSpPr txBox="1">
            <a:spLocks noChangeArrowheads="1"/>
          </p:cNvSpPr>
          <p:nvPr/>
        </p:nvSpPr>
        <p:spPr bwMode="auto">
          <a:xfrm>
            <a:off x="533400" y="715963"/>
            <a:ext cx="5638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800">
                <a:solidFill>
                  <a:srgbClr val="800000"/>
                </a:solidFill>
              </a:rPr>
              <a:t>Generalization (2)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4- </a:t>
            </a:r>
            <a:fld id="{AEAB5C0B-45E3-4431-851F-CBB0D772FF1A}" type="slidenum">
              <a:rPr lang="en-US"/>
              <a:pPr/>
              <a:t>16</a:t>
            </a:fld>
            <a:endParaRPr lang="en-CA"/>
          </a:p>
        </p:txBody>
      </p:sp>
      <p:sp>
        <p:nvSpPr>
          <p:cNvPr id="4608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ea typeface="ＭＳ Ｐゴシック" pitchFamily="34" charset="-128"/>
              </a:rPr>
              <a:t>Generalization and Specialization (1)</a:t>
            </a:r>
          </a:p>
        </p:txBody>
      </p:sp>
      <p:sp>
        <p:nvSpPr>
          <p:cNvPr id="4608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Diagrammatic notations are sometimes used to distinguish between generalization and specialization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Arrow pointing to the generalized superclass represents a generalization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Arrows pointing to the specialized subclasses represent a specialization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We </a:t>
            </a:r>
            <a:r>
              <a:rPr lang="en-US" i="1" smtClean="0">
                <a:ea typeface="ＭＳ Ｐゴシック" pitchFamily="34" charset="-128"/>
              </a:rPr>
              <a:t>do not use</a:t>
            </a:r>
            <a:r>
              <a:rPr lang="en-US" smtClean="0">
                <a:ea typeface="ＭＳ Ｐゴシック" pitchFamily="34" charset="-128"/>
              </a:rPr>
              <a:t> this notation because it is often subjective as to which process is more appropriate for a particular situation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We advocate not drawing any arrows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4- </a:t>
            </a:r>
            <a:fld id="{E65B70DD-1DA0-4A56-9481-A06D367E364B}" type="slidenum">
              <a:rPr lang="en-US"/>
              <a:pPr/>
              <a:t>17</a:t>
            </a:fld>
            <a:endParaRPr lang="en-CA"/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ea typeface="ＭＳ Ｐゴシック" pitchFamily="34" charset="-128"/>
              </a:rPr>
              <a:t>Generalization and Specialization (2)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Data Modeling with Specialization and Generalization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A superclass or subclass represents a collection (or set or grouping) of entities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It also represents a particular </a:t>
            </a:r>
            <a:r>
              <a:rPr lang="en-US" i="1" smtClean="0">
                <a:ea typeface="ＭＳ Ｐゴシック" pitchFamily="34" charset="-128"/>
              </a:rPr>
              <a:t>type of entity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Shown in rectangles in EER diagrams (as are entity types) 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We can call all entity types (and their corresponding collections) </a:t>
            </a:r>
            <a:r>
              <a:rPr lang="en-US" b="1" i="1" smtClean="0">
                <a:ea typeface="ＭＳ Ｐゴシック" pitchFamily="34" charset="-128"/>
              </a:rPr>
              <a:t>classes</a:t>
            </a:r>
            <a:r>
              <a:rPr lang="en-US" smtClean="0">
                <a:ea typeface="ＭＳ Ｐゴシック" pitchFamily="34" charset="-128"/>
              </a:rPr>
              <a:t>, whether they are entity types, superclasses, or subclasses</a:t>
            </a:r>
          </a:p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Types of Specialization</a:t>
            </a:r>
          </a:p>
        </p:txBody>
      </p:sp>
      <p:sp>
        <p:nvSpPr>
          <p:cNvPr id="501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Predicate-defined ( or condition-defined) : based on some predicate. E.g., based on value of an attribute, say, Job-type, or Age.</a:t>
            </a:r>
          </a:p>
          <a:p>
            <a:r>
              <a:rPr lang="en-US" smtClean="0">
                <a:ea typeface="ＭＳ Ｐゴシック" pitchFamily="34" charset="-128"/>
              </a:rPr>
              <a:t>Attribute-defined: shows the name of the attribute next to the line drawn from the superclass toward the subclasses (see Fig. 4.1)</a:t>
            </a:r>
          </a:p>
          <a:p>
            <a:r>
              <a:rPr lang="en-US" smtClean="0">
                <a:ea typeface="ＭＳ Ｐゴシック" pitchFamily="34" charset="-128"/>
              </a:rPr>
              <a:t>User-defined: membership is defined by the user on an entity by entity basis</a:t>
            </a:r>
          </a:p>
        </p:txBody>
      </p:sp>
      <p:sp>
        <p:nvSpPr>
          <p:cNvPr id="5017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4- </a:t>
            </a:r>
            <a:fld id="{42617B1B-0380-48E6-A0F2-B840946A7A22}" type="slidenum">
              <a:rPr lang="en-US"/>
              <a:pPr/>
              <a:t>18</a:t>
            </a:fld>
            <a:endParaRPr lang="en-CA"/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4- </a:t>
            </a:r>
            <a:fld id="{E5127ECA-73B7-4E38-BA4D-6CC4ACD38F02}" type="slidenum">
              <a:rPr lang="en-US"/>
              <a:pPr/>
              <a:t>19</a:t>
            </a:fld>
            <a:endParaRPr lang="en-CA"/>
          </a:p>
        </p:txBody>
      </p:sp>
      <p:sp>
        <p:nvSpPr>
          <p:cNvPr id="5120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ea typeface="ＭＳ Ｐゴシック" pitchFamily="34" charset="-128"/>
              </a:rPr>
              <a:t>Constraints on Specialization and Generalization (1)</a:t>
            </a:r>
          </a:p>
        </p:txBody>
      </p:sp>
      <p:sp>
        <p:nvSpPr>
          <p:cNvPr id="51203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If we can determine exactly those entities that will become members of each subclass by a condition, the subclasses are called predicate-defined (or condition-defined) subclasses 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Condition is a constraint that determines subclass members 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Display a predicate-defined subclass by writing the predicate condition next to the line attaching the subclass to its superclass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en-US" dirty="0" smtClean="0">
              <a:ea typeface="+mn-ea"/>
            </a:endParaRPr>
          </a:p>
          <a:p>
            <a:pPr>
              <a:defRPr/>
            </a:pPr>
            <a:endParaRPr lang="en-US" dirty="0">
              <a:ea typeface="+mn-ea"/>
            </a:endParaRPr>
          </a:p>
          <a:p>
            <a:pPr>
              <a:defRPr/>
            </a:pPr>
            <a:endParaRPr lang="en-US" dirty="0" smtClean="0">
              <a:ea typeface="+mn-ea"/>
            </a:endParaRPr>
          </a:p>
          <a:p>
            <a:pPr marL="0" indent="0" algn="ctr">
              <a:buFont typeface="Wingdings" pitchFamily="2" charset="2"/>
              <a:buNone/>
              <a:defRPr/>
            </a:pPr>
            <a:r>
              <a:rPr lang="en-US" sz="3200" b="1" dirty="0" smtClean="0">
                <a:ea typeface="+mn-ea"/>
              </a:rPr>
              <a:t>CHAPTER 4</a:t>
            </a:r>
          </a:p>
          <a:p>
            <a:pPr marL="0" indent="0" algn="ctr">
              <a:buFont typeface="Wingdings" pitchFamily="2" charset="2"/>
              <a:buNone/>
              <a:defRPr/>
            </a:pPr>
            <a:endParaRPr lang="en-US" sz="3200" b="1" dirty="0" smtClean="0">
              <a:ea typeface="+mn-ea"/>
            </a:endParaRPr>
          </a:p>
          <a:p>
            <a:pPr algn="ctr" eaLnBrk="1" hangingPunct="1">
              <a:buFont typeface="Wingdings" charset="0"/>
              <a:buNone/>
              <a:defRPr/>
            </a:pPr>
            <a:r>
              <a:rPr lang="en-US" sz="3600" dirty="0" smtClean="0"/>
              <a:t>Enhanced Entity-Relationship </a:t>
            </a:r>
            <a:br>
              <a:rPr lang="en-US" sz="3600" dirty="0" smtClean="0"/>
            </a:br>
            <a:r>
              <a:rPr lang="en-US" sz="3600" dirty="0" smtClean="0"/>
              <a:t>(EER) Modeling</a:t>
            </a:r>
            <a:endParaRPr lang="en-US" sz="3600" dirty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1- </a:t>
            </a:r>
            <a:fld id="{991F3221-CD36-41B1-857F-6814462D76C0}" type="slidenum">
              <a:rPr lang="en-US"/>
              <a:pPr/>
              <a:t>2</a:t>
            </a:fld>
            <a:endParaRPr lang="en-CA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4- </a:t>
            </a:r>
            <a:fld id="{67E6A03D-2A59-49BA-B521-5566B488CCF4}" type="slidenum">
              <a:rPr lang="en-US"/>
              <a:pPr/>
              <a:t>20</a:t>
            </a:fld>
            <a:endParaRPr lang="en-CA"/>
          </a:p>
        </p:txBody>
      </p:sp>
      <p:sp>
        <p:nvSpPr>
          <p:cNvPr id="5325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ea typeface="ＭＳ Ｐゴシック" pitchFamily="34" charset="-128"/>
              </a:rPr>
              <a:t>Constraints on Specialization and Generalization (2)</a:t>
            </a:r>
          </a:p>
        </p:txBody>
      </p:sp>
      <p:sp>
        <p:nvSpPr>
          <p:cNvPr id="5325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smtClean="0">
                <a:ea typeface="ＭＳ Ｐゴシック" pitchFamily="34" charset="-128"/>
              </a:rPr>
              <a:t>If all subclasses in a specialization have membership condition on same attribute of the superclass, specialization is called an attribute-defined specialization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200" smtClean="0">
                <a:ea typeface="ＭＳ Ｐゴシック" pitchFamily="34" charset="-128"/>
              </a:rPr>
              <a:t>Attribute is called the defining attribute of the specialization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200" smtClean="0">
                <a:ea typeface="ＭＳ Ｐゴシック" pitchFamily="34" charset="-128"/>
              </a:rPr>
              <a:t>Example: JobType is the defining attribute of the specialization {SECRETARY, TECHNICIAN, ENGINEER} of EMPLOYEE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ea typeface="ＭＳ Ｐゴシック" pitchFamily="34" charset="-128"/>
              </a:rPr>
              <a:t>If no condition determines membership, the subclass is called user-defined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200" smtClean="0">
                <a:ea typeface="ＭＳ Ｐゴシック" pitchFamily="34" charset="-128"/>
              </a:rPr>
              <a:t>Membership in a subclass is determined by the database users by applying an operation to add an entity to the subclass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200" smtClean="0">
                <a:ea typeface="ＭＳ Ｐゴシック" pitchFamily="34" charset="-128"/>
              </a:rPr>
              <a:t>Membership in the subclass is specified individually for each entity in the superclass by the user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4- </a:t>
            </a:r>
            <a:fld id="{CC29C75D-76CD-4492-BDCB-9789CF7BCC67}" type="slidenum">
              <a:rPr lang="en-US"/>
              <a:pPr/>
              <a:t>21</a:t>
            </a:fld>
            <a:endParaRPr lang="en-CA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ea typeface="ＭＳ Ｐゴシック" pitchFamily="34" charset="-128"/>
              </a:rPr>
              <a:t>Displaying an attribute-defined specialization in EER diagrams</a:t>
            </a:r>
          </a:p>
        </p:txBody>
      </p:sp>
      <p:pic>
        <p:nvPicPr>
          <p:cNvPr id="55299" name="Picture 5" descr="fig04_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3050" y="1962150"/>
            <a:ext cx="8413750" cy="391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4- </a:t>
            </a:r>
            <a:fld id="{FD885D5C-3609-4A16-81DC-FCAD012314DF}" type="slidenum">
              <a:rPr lang="en-US"/>
              <a:pPr/>
              <a:t>22</a:t>
            </a:fld>
            <a:endParaRPr lang="en-CA"/>
          </a:p>
        </p:txBody>
      </p:sp>
      <p:sp>
        <p:nvSpPr>
          <p:cNvPr id="5632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ea typeface="ＭＳ Ｐゴシック" pitchFamily="34" charset="-128"/>
              </a:rPr>
              <a:t>Constraints on Specialization and Generalization (3)</a:t>
            </a:r>
          </a:p>
        </p:txBody>
      </p:sp>
      <p:sp>
        <p:nvSpPr>
          <p:cNvPr id="56323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Two basic constraints can apply to a specialization/generalization: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Disjointness Constraint: 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Completeness Constraint: </a:t>
            </a:r>
          </a:p>
          <a:p>
            <a:pPr lvl="1" eaLnBrk="1" hangingPunct="1"/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4- </a:t>
            </a:r>
            <a:fld id="{59849A8C-A2A8-4B1C-B4B6-645C3E87F1B2}" type="slidenum">
              <a:rPr lang="en-US"/>
              <a:pPr/>
              <a:t>23</a:t>
            </a:fld>
            <a:endParaRPr lang="en-CA"/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ea typeface="ＭＳ Ｐゴシック" pitchFamily="34" charset="-128"/>
              </a:rPr>
              <a:t>Constraints on Specialization and Generalization (4)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Disjointness Constraint: 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Specifies that the subclasses of the specialization must be </a:t>
            </a:r>
            <a:r>
              <a:rPr lang="en-US" i="1" smtClean="0">
                <a:ea typeface="ＭＳ Ｐゴシック" pitchFamily="34" charset="-128"/>
              </a:rPr>
              <a:t>disjoint</a:t>
            </a:r>
            <a:r>
              <a:rPr lang="en-US" smtClean="0">
                <a:ea typeface="ＭＳ Ｐゴシック" pitchFamily="34" charset="-128"/>
              </a:rPr>
              <a:t>:</a:t>
            </a:r>
            <a:endParaRPr lang="en-US" i="1" smtClean="0">
              <a:ea typeface="ＭＳ Ｐゴシック" pitchFamily="34" charset="-128"/>
            </a:endParaRPr>
          </a:p>
          <a:p>
            <a:pPr lvl="2" eaLnBrk="1" hangingPunct="1"/>
            <a:r>
              <a:rPr lang="en-US" smtClean="0">
                <a:ea typeface="ＭＳ Ｐゴシック" pitchFamily="34" charset="-128"/>
              </a:rPr>
              <a:t>an entity can be a member of at most one of the subclasses of the specialization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Specified by </a:t>
            </a:r>
            <a:r>
              <a:rPr lang="en-US" b="1" i="1" u="sng" smtClean="0">
                <a:ea typeface="ＭＳ Ｐゴシック" pitchFamily="34" charset="-128"/>
              </a:rPr>
              <a:t>d</a:t>
            </a:r>
            <a:r>
              <a:rPr lang="en-US" smtClean="0">
                <a:ea typeface="ＭＳ Ｐゴシック" pitchFamily="34" charset="-128"/>
              </a:rPr>
              <a:t> in EER diagram 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If not disjoint, specialization is </a:t>
            </a:r>
            <a:r>
              <a:rPr lang="en-US" i="1" smtClean="0">
                <a:ea typeface="ＭＳ Ｐゴシック" pitchFamily="34" charset="-128"/>
              </a:rPr>
              <a:t>overlapping</a:t>
            </a:r>
            <a:r>
              <a:rPr lang="en-US" smtClean="0">
                <a:ea typeface="ＭＳ Ｐゴシック" pitchFamily="34" charset="-128"/>
              </a:rPr>
              <a:t>:</a:t>
            </a:r>
          </a:p>
          <a:p>
            <a:pPr lvl="2" eaLnBrk="1" hangingPunct="1"/>
            <a:r>
              <a:rPr lang="en-US" smtClean="0">
                <a:ea typeface="ＭＳ Ｐゴシック" pitchFamily="34" charset="-128"/>
              </a:rPr>
              <a:t>that is the same entity may be a member of more than one subclass of the specialization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Specified by </a:t>
            </a:r>
            <a:r>
              <a:rPr lang="en-US" b="1" i="1" u="sng" smtClean="0">
                <a:ea typeface="ＭＳ Ｐゴシック" pitchFamily="34" charset="-128"/>
              </a:rPr>
              <a:t>o</a:t>
            </a:r>
            <a:r>
              <a:rPr lang="en-US" smtClean="0">
                <a:ea typeface="ＭＳ Ｐゴシック" pitchFamily="34" charset="-128"/>
              </a:rPr>
              <a:t> in EER diagram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4- </a:t>
            </a:r>
            <a:fld id="{B8DA1CEB-FCE0-4A07-B808-A92F26A939B7}" type="slidenum">
              <a:rPr lang="en-US"/>
              <a:pPr/>
              <a:t>24</a:t>
            </a:fld>
            <a:endParaRPr lang="en-CA"/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ea typeface="ＭＳ Ｐゴシック" pitchFamily="34" charset="-128"/>
              </a:rPr>
              <a:t>Constraints on Specialization and Generalization (5)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Completeness (Exhaustiveness) Constraint: </a:t>
            </a:r>
          </a:p>
          <a:p>
            <a:pPr lvl="1" eaLnBrk="1" hangingPunct="1"/>
            <a:r>
              <a:rPr lang="en-US" i="1" smtClean="0">
                <a:ea typeface="ＭＳ Ｐゴシック" pitchFamily="34" charset="-128"/>
              </a:rPr>
              <a:t>Total</a:t>
            </a:r>
            <a:r>
              <a:rPr lang="en-US" smtClean="0">
                <a:ea typeface="ＭＳ Ｐゴシック" pitchFamily="34" charset="-128"/>
              </a:rPr>
              <a:t> specifies that every entity in the superclass must be a member of some subclass in the specialization/generalization 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Shown in EER diagrams by a </a:t>
            </a:r>
            <a:r>
              <a:rPr lang="en-US" b="1" i="1" u="sng" smtClean="0">
                <a:ea typeface="ＭＳ Ｐゴシック" pitchFamily="34" charset="-128"/>
              </a:rPr>
              <a:t>double line</a:t>
            </a:r>
            <a:r>
              <a:rPr lang="en-US" smtClean="0">
                <a:ea typeface="ＭＳ Ｐゴシック" pitchFamily="34" charset="-128"/>
              </a:rPr>
              <a:t> </a:t>
            </a:r>
          </a:p>
          <a:p>
            <a:pPr lvl="1" eaLnBrk="1" hangingPunct="1"/>
            <a:r>
              <a:rPr lang="en-US" i="1" smtClean="0">
                <a:ea typeface="ＭＳ Ｐゴシック" pitchFamily="34" charset="-128"/>
              </a:rPr>
              <a:t>Partial</a:t>
            </a:r>
            <a:r>
              <a:rPr lang="en-US" smtClean="0">
                <a:ea typeface="ＭＳ Ｐゴシック" pitchFamily="34" charset="-128"/>
              </a:rPr>
              <a:t> allows an entity not to belong to any of the subclasses 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Shown in EER diagrams by a single line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4- </a:t>
            </a:r>
            <a:fld id="{C2048C74-404B-4515-883A-E1E7779960A7}" type="slidenum">
              <a:rPr lang="en-US"/>
              <a:pPr/>
              <a:t>25</a:t>
            </a:fld>
            <a:endParaRPr lang="en-CA"/>
          </a:p>
        </p:txBody>
      </p:sp>
      <p:sp>
        <p:nvSpPr>
          <p:cNvPr id="6246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ea typeface="ＭＳ Ｐゴシック" pitchFamily="34" charset="-128"/>
              </a:rPr>
              <a:t>Constraints on Specialization and Generalization (6)</a:t>
            </a:r>
          </a:p>
        </p:txBody>
      </p:sp>
      <p:sp>
        <p:nvSpPr>
          <p:cNvPr id="62467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Hence, we have four types of specialization/generalization: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Disjoint, total 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Disjoint, partial 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Overlapping, total 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Overlapping, partial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Note: Generalization usually is total because the superclass is derived from the subclasses.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4- </a:t>
            </a:r>
            <a:fld id="{8ACAA9A5-C770-4AA2-8F8B-09580CFA4366}" type="slidenum">
              <a:rPr lang="en-US"/>
              <a:pPr/>
              <a:t>26</a:t>
            </a:fld>
            <a:endParaRPr lang="en-CA"/>
          </a:p>
        </p:txBody>
      </p:sp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ea typeface="ＭＳ Ｐゴシック" pitchFamily="34" charset="-128"/>
              </a:rPr>
              <a:t>Example of disjoint partial Specialization</a:t>
            </a:r>
          </a:p>
        </p:txBody>
      </p:sp>
      <p:pic>
        <p:nvPicPr>
          <p:cNvPr id="64515" name="Picture 5" descr="fig04_0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847850"/>
            <a:ext cx="8305800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4- </a:t>
            </a:r>
            <a:fld id="{09D65989-C808-4B7A-A4E3-0BB57EA6A9BB}" type="slidenum">
              <a:rPr lang="en-US"/>
              <a:pPr/>
              <a:t>27</a:t>
            </a:fld>
            <a:endParaRPr lang="en-CA"/>
          </a:p>
        </p:txBody>
      </p:sp>
      <p:pic>
        <p:nvPicPr>
          <p:cNvPr id="66562" name="Picture 3" descr="fig04_0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638" y="2432050"/>
            <a:ext cx="8539162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3" name="Text Box 4" descr="Pink tissue paper"/>
          <p:cNvSpPr txBox="1">
            <a:spLocks noChangeArrowheads="1"/>
          </p:cNvSpPr>
          <p:nvPr/>
        </p:nvSpPr>
        <p:spPr bwMode="auto">
          <a:xfrm>
            <a:off x="304800" y="868363"/>
            <a:ext cx="7239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800">
                <a:solidFill>
                  <a:srgbClr val="800000"/>
                </a:solidFill>
              </a:rPr>
              <a:t>Example of overlapping total Specialization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4- </a:t>
            </a:r>
            <a:fld id="{D57CCE7A-CE20-44C6-A4F6-30271B64EEA4}" type="slidenum">
              <a:rPr lang="en-US"/>
              <a:pPr/>
              <a:t>28</a:t>
            </a:fld>
            <a:endParaRPr lang="en-CA"/>
          </a:p>
        </p:txBody>
      </p:sp>
      <p:sp>
        <p:nvSpPr>
          <p:cNvPr id="6861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ea typeface="ＭＳ Ｐゴシック" pitchFamily="34" charset="-128"/>
              </a:rPr>
              <a:t>Specialization/Generalization Hierarchies, Lattices &amp; Shared Subclasses (1)</a:t>
            </a:r>
          </a:p>
        </p:txBody>
      </p:sp>
      <p:sp>
        <p:nvSpPr>
          <p:cNvPr id="68611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A subclass may itself have further subclasses specified on it 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forms a hierarchy or a lattice</a:t>
            </a:r>
          </a:p>
          <a:p>
            <a:pPr eaLnBrk="1" hangingPunct="1"/>
            <a:r>
              <a:rPr lang="en-US" b="1" i="1" smtClean="0">
                <a:ea typeface="ＭＳ Ｐゴシック" pitchFamily="34" charset="-128"/>
              </a:rPr>
              <a:t>Hierarchy</a:t>
            </a:r>
            <a:r>
              <a:rPr lang="en-US" smtClean="0">
                <a:ea typeface="ＭＳ Ｐゴシック" pitchFamily="34" charset="-128"/>
              </a:rPr>
              <a:t> has a constraint that every subclass has only one superclass (called </a:t>
            </a:r>
            <a:r>
              <a:rPr lang="en-US" b="1" i="1" smtClean="0">
                <a:ea typeface="ＭＳ Ｐゴシック" pitchFamily="34" charset="-128"/>
              </a:rPr>
              <a:t>single inheritance</a:t>
            </a:r>
            <a:r>
              <a:rPr lang="en-US" smtClean="0">
                <a:ea typeface="ＭＳ Ｐゴシック" pitchFamily="34" charset="-128"/>
              </a:rPr>
              <a:t>); this is basically a </a:t>
            </a:r>
            <a:r>
              <a:rPr lang="en-US" b="1" i="1" smtClean="0">
                <a:ea typeface="ＭＳ Ｐゴシック" pitchFamily="34" charset="-128"/>
              </a:rPr>
              <a:t>tree structure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In a </a:t>
            </a:r>
            <a:r>
              <a:rPr lang="en-US" b="1" i="1" smtClean="0">
                <a:ea typeface="ＭＳ Ｐゴシック" pitchFamily="34" charset="-128"/>
              </a:rPr>
              <a:t>lattice</a:t>
            </a:r>
            <a:r>
              <a:rPr lang="en-US" smtClean="0">
                <a:ea typeface="ＭＳ Ｐゴシック" pitchFamily="34" charset="-128"/>
              </a:rPr>
              <a:t>, a subclass can be subclass of more than one superclass (called </a:t>
            </a:r>
            <a:r>
              <a:rPr lang="en-US" b="1" i="1" smtClean="0">
                <a:ea typeface="ＭＳ Ｐゴシック" pitchFamily="34" charset="-128"/>
              </a:rPr>
              <a:t>multiple inheritance</a:t>
            </a:r>
            <a:r>
              <a:rPr lang="en-US" smtClean="0">
                <a:ea typeface="ＭＳ Ｐゴシック" pitchFamily="34" charset="-128"/>
              </a:rPr>
              <a:t>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4- </a:t>
            </a:r>
            <a:fld id="{B81D043B-06D3-4135-9C10-209D765E49B9}" type="slidenum">
              <a:rPr lang="en-US"/>
              <a:pPr/>
              <a:t>29</a:t>
            </a:fld>
            <a:endParaRPr lang="en-CA"/>
          </a:p>
        </p:txBody>
      </p:sp>
      <p:pic>
        <p:nvPicPr>
          <p:cNvPr id="70658" name="Picture 3" descr="fig04_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192338"/>
            <a:ext cx="8440738" cy="342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59" name="Text Box 4" descr="Pink tissue paper"/>
          <p:cNvSpPr txBox="1">
            <a:spLocks noChangeArrowheads="1"/>
          </p:cNvSpPr>
          <p:nvPr/>
        </p:nvSpPr>
        <p:spPr bwMode="auto">
          <a:xfrm>
            <a:off x="457200" y="838200"/>
            <a:ext cx="594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>
                <a:solidFill>
                  <a:srgbClr val="800000"/>
                </a:solidFill>
              </a:rPr>
              <a:t>Shared Subclass </a:t>
            </a:r>
            <a:r>
              <a:rPr lang="en-US" altLang="en-US">
                <a:solidFill>
                  <a:srgbClr val="800000"/>
                </a:solidFill>
              </a:rPr>
              <a:t>“</a:t>
            </a:r>
            <a:r>
              <a:rPr lang="en-US">
                <a:solidFill>
                  <a:srgbClr val="800000"/>
                </a:solidFill>
              </a:rPr>
              <a:t>Engineering_Manager</a:t>
            </a:r>
            <a:r>
              <a:rPr lang="en-US" altLang="en-US">
                <a:solidFill>
                  <a:srgbClr val="800000"/>
                </a:solidFill>
              </a:rPr>
              <a:t>”</a:t>
            </a:r>
            <a:endParaRPr lang="en-US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4- </a:t>
            </a:r>
            <a:fld id="{DAAA9249-1FFE-4348-9BF2-AF815F96A29A}" type="slidenum">
              <a:rPr lang="en-US"/>
              <a:pPr/>
              <a:t>3</a:t>
            </a:fld>
            <a:endParaRPr lang="en-CA"/>
          </a:p>
        </p:txBody>
      </p:sp>
      <p:sp>
        <p:nvSpPr>
          <p:cNvPr id="1945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Chapter Outline</a:t>
            </a:r>
          </a:p>
        </p:txBody>
      </p:sp>
      <p:sp>
        <p:nvSpPr>
          <p:cNvPr id="1945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smtClean="0">
                <a:ea typeface="ＭＳ Ｐゴシック" pitchFamily="34" charset="-128"/>
              </a:rPr>
              <a:t>EER stands for Enhanced ER or Extended ER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ea typeface="ＭＳ Ｐゴシック" pitchFamily="34" charset="-128"/>
              </a:rPr>
              <a:t>EER Model Concepts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200" smtClean="0">
                <a:ea typeface="ＭＳ Ｐゴシック" pitchFamily="34" charset="-128"/>
              </a:rPr>
              <a:t>Includes all modeling concepts of basic ER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200" smtClean="0">
                <a:ea typeface="ＭＳ Ｐゴシック" pitchFamily="34" charset="-128"/>
              </a:rPr>
              <a:t>Additional concepts: 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000" smtClean="0">
                <a:ea typeface="ＭＳ Ｐゴシック" pitchFamily="34" charset="-128"/>
              </a:rPr>
              <a:t>subclasses/superclasses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000" smtClean="0">
                <a:ea typeface="ＭＳ Ｐゴシック" pitchFamily="34" charset="-128"/>
              </a:rPr>
              <a:t>specialization/generalization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000" smtClean="0">
                <a:ea typeface="ＭＳ Ｐゴシック" pitchFamily="34" charset="-128"/>
              </a:rPr>
              <a:t>categories (UNION types)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000" smtClean="0">
                <a:ea typeface="ＭＳ Ｐゴシック" pitchFamily="34" charset="-128"/>
              </a:rPr>
              <a:t>attribute and relationship inheritance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200" smtClean="0">
                <a:ea typeface="ＭＳ Ｐゴシック" pitchFamily="34" charset="-128"/>
              </a:rPr>
              <a:t>Constraints on Specialization/Generalization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ea typeface="ＭＳ Ｐゴシック" pitchFamily="34" charset="-128"/>
              </a:rPr>
              <a:t>The additional EER concepts are used to model applications more completely and more accurately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200" smtClean="0">
                <a:ea typeface="ＭＳ Ｐゴシック" pitchFamily="34" charset="-128"/>
              </a:rPr>
              <a:t>EER includes some object-oriented concepts, such as inheritance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ea typeface="ＭＳ Ｐゴシック" pitchFamily="34" charset="-128"/>
              </a:rPr>
              <a:t>Knowledge Representation and Ontology Concepts</a:t>
            </a:r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4- </a:t>
            </a:r>
            <a:fld id="{F5158073-1C62-4178-BE62-C3DF3BBB38E1}" type="slidenum">
              <a:rPr lang="en-US"/>
              <a:pPr/>
              <a:t>30</a:t>
            </a:fld>
            <a:endParaRPr lang="en-CA"/>
          </a:p>
        </p:txBody>
      </p:sp>
      <p:sp>
        <p:nvSpPr>
          <p:cNvPr id="7270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ea typeface="ＭＳ Ｐゴシック" pitchFamily="34" charset="-128"/>
              </a:rPr>
              <a:t>Specialization/Generalization Hierarchies, Lattices &amp; Shared Subclasses (2)</a:t>
            </a:r>
          </a:p>
        </p:txBody>
      </p:sp>
      <p:sp>
        <p:nvSpPr>
          <p:cNvPr id="7270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ea typeface="ＭＳ Ｐゴシック" pitchFamily="34" charset="-128"/>
              </a:rPr>
              <a:t>In a lattice or hierarchy, a subclass inherits attributes not only of its direct superclass, but also of all its predecessor superclasses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A subclass with more than one superclass is called a shared subclass (multiple inheritance)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Can have:</a:t>
            </a:r>
          </a:p>
          <a:p>
            <a:pPr lvl="1" eaLnBrk="1" hangingPunct="1"/>
            <a:r>
              <a:rPr lang="en-US" sz="2200" i="1" smtClean="0">
                <a:ea typeface="ＭＳ Ｐゴシック" pitchFamily="34" charset="-128"/>
              </a:rPr>
              <a:t>specialization</a:t>
            </a:r>
            <a:r>
              <a:rPr lang="en-US" sz="2200" smtClean="0">
                <a:ea typeface="ＭＳ Ｐゴシック" pitchFamily="34" charset="-128"/>
              </a:rPr>
              <a:t> hierarchies or lattices, or </a:t>
            </a:r>
          </a:p>
          <a:p>
            <a:pPr lvl="1" eaLnBrk="1" hangingPunct="1"/>
            <a:r>
              <a:rPr lang="en-US" sz="2200" i="1" smtClean="0">
                <a:ea typeface="ＭＳ Ｐゴシック" pitchFamily="34" charset="-128"/>
              </a:rPr>
              <a:t>generalization</a:t>
            </a:r>
            <a:r>
              <a:rPr lang="en-US" sz="2200" smtClean="0">
                <a:ea typeface="ＭＳ Ｐゴシック" pitchFamily="34" charset="-128"/>
              </a:rPr>
              <a:t> hierarchies or lattices, 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depending on how they were </a:t>
            </a:r>
            <a:r>
              <a:rPr lang="en-US" sz="2200" i="1" smtClean="0">
                <a:ea typeface="ＭＳ Ｐゴシック" pitchFamily="34" charset="-128"/>
              </a:rPr>
              <a:t>derived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We just use </a:t>
            </a:r>
            <a:r>
              <a:rPr lang="en-US" sz="2400" i="1" smtClean="0">
                <a:ea typeface="ＭＳ Ｐゴシック" pitchFamily="34" charset="-128"/>
              </a:rPr>
              <a:t>specialization</a:t>
            </a:r>
            <a:r>
              <a:rPr lang="en-US" sz="2400" smtClean="0">
                <a:ea typeface="ＭＳ Ｐゴシック" pitchFamily="34" charset="-128"/>
              </a:rPr>
              <a:t> (to stand for the end result of either specialization or generalization)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4- </a:t>
            </a:r>
            <a:fld id="{CE53AF4F-EFAA-4D65-99CA-AE84DA5C72A7}" type="slidenum">
              <a:rPr lang="en-US"/>
              <a:pPr/>
              <a:t>31</a:t>
            </a:fld>
            <a:endParaRPr lang="en-CA"/>
          </a:p>
        </p:txBody>
      </p:sp>
      <p:sp>
        <p:nvSpPr>
          <p:cNvPr id="7475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ea typeface="ＭＳ Ｐゴシック" pitchFamily="34" charset="-128"/>
              </a:rPr>
              <a:t>Specialization/Generalization Hierarchies, Lattices &amp; Shared Subclasses (3)</a:t>
            </a:r>
          </a:p>
        </p:txBody>
      </p:sp>
      <p:sp>
        <p:nvSpPr>
          <p:cNvPr id="7475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In </a:t>
            </a:r>
            <a:r>
              <a:rPr lang="en-US" i="1" smtClean="0">
                <a:ea typeface="ＭＳ Ｐゴシック" pitchFamily="34" charset="-128"/>
              </a:rPr>
              <a:t>specialization</a:t>
            </a:r>
            <a:r>
              <a:rPr lang="en-US" smtClean="0">
                <a:ea typeface="ＭＳ Ｐゴシック" pitchFamily="34" charset="-128"/>
              </a:rPr>
              <a:t>, start with an entity type and then define subclasses of the entity type by successive specialization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called a </a:t>
            </a:r>
            <a:r>
              <a:rPr lang="en-US" i="1" smtClean="0">
                <a:ea typeface="ＭＳ Ｐゴシック" pitchFamily="34" charset="-128"/>
              </a:rPr>
              <a:t>top down</a:t>
            </a:r>
            <a:r>
              <a:rPr lang="en-US" smtClean="0">
                <a:ea typeface="ＭＳ Ｐゴシック" pitchFamily="34" charset="-128"/>
              </a:rPr>
              <a:t> conceptual refinement process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In </a:t>
            </a:r>
            <a:r>
              <a:rPr lang="en-US" i="1" smtClean="0">
                <a:ea typeface="ＭＳ Ｐゴシック" pitchFamily="34" charset="-128"/>
              </a:rPr>
              <a:t>generalization</a:t>
            </a:r>
            <a:r>
              <a:rPr lang="en-US" smtClean="0">
                <a:ea typeface="ＭＳ Ｐゴシック" pitchFamily="34" charset="-128"/>
              </a:rPr>
              <a:t>, start with many entity types and generalize those that have common properties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Called a </a:t>
            </a:r>
            <a:r>
              <a:rPr lang="en-US" i="1" smtClean="0">
                <a:ea typeface="ＭＳ Ｐゴシック" pitchFamily="34" charset="-128"/>
              </a:rPr>
              <a:t>bottom up</a:t>
            </a:r>
            <a:r>
              <a:rPr lang="en-US" smtClean="0">
                <a:ea typeface="ＭＳ Ｐゴシック" pitchFamily="34" charset="-128"/>
              </a:rPr>
              <a:t> conceptual synthesis process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In practice, a </a:t>
            </a:r>
            <a:r>
              <a:rPr lang="en-US" i="1" smtClean="0">
                <a:ea typeface="ＭＳ Ｐゴシック" pitchFamily="34" charset="-128"/>
              </a:rPr>
              <a:t>combination of both processes</a:t>
            </a:r>
            <a:r>
              <a:rPr lang="en-US" smtClean="0">
                <a:ea typeface="ＭＳ Ｐゴシック" pitchFamily="34" charset="-128"/>
              </a:rPr>
              <a:t> is usually employed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4- </a:t>
            </a:r>
            <a:fld id="{3B20E491-962F-401D-82B5-9BEC216DECB2}" type="slidenum">
              <a:rPr lang="en-US"/>
              <a:pPr/>
              <a:t>32</a:t>
            </a:fld>
            <a:endParaRPr lang="en-CA"/>
          </a:p>
        </p:txBody>
      </p:sp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ea typeface="ＭＳ Ｐゴシック" pitchFamily="34" charset="-128"/>
              </a:rPr>
              <a:t>Specialization / Generalization Lattice Example </a:t>
            </a:r>
            <a:r>
              <a:rPr lang="en-US" sz="2400" smtClean="0">
                <a:ea typeface="ＭＳ Ｐゴシック" pitchFamily="34" charset="-128"/>
              </a:rPr>
              <a:t>(UNIVERSITY)</a:t>
            </a:r>
          </a:p>
        </p:txBody>
      </p:sp>
      <p:pic>
        <p:nvPicPr>
          <p:cNvPr id="76803" name="Picture 5" descr="fig04_0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0" y="1600200"/>
            <a:ext cx="5867400" cy="487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4- </a:t>
            </a:r>
            <a:fld id="{22B04857-6553-436A-87A6-715F8BBF2008}" type="slidenum">
              <a:rPr lang="en-US"/>
              <a:pPr/>
              <a:t>33</a:t>
            </a:fld>
            <a:endParaRPr lang="en-CA"/>
          </a:p>
        </p:txBody>
      </p:sp>
      <p:sp>
        <p:nvSpPr>
          <p:cNvPr id="7885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Categories (UNION TYPES) (1)</a:t>
            </a:r>
          </a:p>
        </p:txBody>
      </p:sp>
      <p:sp>
        <p:nvSpPr>
          <p:cNvPr id="7885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ea typeface="ＭＳ Ｐゴシック" pitchFamily="34" charset="-128"/>
              </a:rPr>
              <a:t>All of the </a:t>
            </a:r>
            <a:r>
              <a:rPr lang="en-US" sz="2400" i="1" smtClean="0">
                <a:ea typeface="ＭＳ Ｐゴシック" pitchFamily="34" charset="-128"/>
              </a:rPr>
              <a:t>superclass/subclass relationships</a:t>
            </a:r>
            <a:r>
              <a:rPr lang="en-US" sz="2400" smtClean="0">
                <a:ea typeface="ＭＳ Ｐゴシック" pitchFamily="34" charset="-128"/>
              </a:rPr>
              <a:t> we have seen thus far have a single superclass 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A shared subclass is a subclass in:</a:t>
            </a:r>
          </a:p>
          <a:p>
            <a:pPr lvl="1" eaLnBrk="1" hangingPunct="1"/>
            <a:r>
              <a:rPr lang="en-US" sz="2200" i="1" smtClean="0">
                <a:ea typeface="ＭＳ Ｐゴシック" pitchFamily="34" charset="-128"/>
              </a:rPr>
              <a:t>more than one</a:t>
            </a:r>
            <a:r>
              <a:rPr lang="en-US" sz="2200" smtClean="0">
                <a:ea typeface="ＭＳ Ｐゴシック" pitchFamily="34" charset="-128"/>
              </a:rPr>
              <a:t> distinct superclass/subclass relationships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each relationships has a </a:t>
            </a:r>
            <a:r>
              <a:rPr lang="en-US" sz="2200" i="1" smtClean="0">
                <a:ea typeface="ＭＳ Ｐゴシック" pitchFamily="34" charset="-128"/>
              </a:rPr>
              <a:t>single</a:t>
            </a:r>
            <a:r>
              <a:rPr lang="en-US" sz="2200" smtClean="0">
                <a:ea typeface="ＭＳ Ｐゴシック" pitchFamily="34" charset="-128"/>
              </a:rPr>
              <a:t> superclass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shared subclass leads to multiple inheritance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In some cases, we need to model a </a:t>
            </a:r>
            <a:r>
              <a:rPr lang="en-US" sz="2400" i="1" smtClean="0">
                <a:ea typeface="ＭＳ Ｐゴシック" pitchFamily="34" charset="-128"/>
              </a:rPr>
              <a:t>single superclass/subclass relationship</a:t>
            </a:r>
            <a:r>
              <a:rPr lang="en-US" sz="2400" smtClean="0">
                <a:ea typeface="ＭＳ Ｐゴシック" pitchFamily="34" charset="-128"/>
              </a:rPr>
              <a:t> </a:t>
            </a:r>
            <a:r>
              <a:rPr lang="en-US" sz="2400" u="sng" smtClean="0">
                <a:ea typeface="ＭＳ Ｐゴシック" pitchFamily="34" charset="-128"/>
              </a:rPr>
              <a:t>with </a:t>
            </a:r>
            <a:r>
              <a:rPr lang="en-US" sz="2400" i="1" u="sng" smtClean="0">
                <a:ea typeface="ＭＳ Ｐゴシック" pitchFamily="34" charset="-128"/>
              </a:rPr>
              <a:t>more than one</a:t>
            </a:r>
            <a:r>
              <a:rPr lang="en-US" sz="2400" u="sng" smtClean="0">
                <a:ea typeface="ＭＳ Ｐゴシック" pitchFamily="34" charset="-128"/>
              </a:rPr>
              <a:t> superclass 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Superclasses can represent different entity types 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Such a subclass is called a category or UNION TYPE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4- </a:t>
            </a:r>
            <a:fld id="{49B58F0C-3143-48F3-A7D7-4759AD141630}" type="slidenum">
              <a:rPr lang="en-US"/>
              <a:pPr/>
              <a:t>34</a:t>
            </a:fld>
            <a:endParaRPr lang="en-CA"/>
          </a:p>
        </p:txBody>
      </p:sp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Categories (UNION TYPES) (2)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ea typeface="ＭＳ Ｐゴシック" pitchFamily="34" charset="-128"/>
              </a:rPr>
              <a:t>Example: In a database for vehicle registration, a vehicle owner can be a PERSON, a BANK (holding a lien on a vehicle) or a COMPANY.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A </a:t>
            </a:r>
            <a:r>
              <a:rPr lang="en-US" sz="2200" i="1" smtClean="0">
                <a:ea typeface="ＭＳ Ｐゴシック" pitchFamily="34" charset="-128"/>
              </a:rPr>
              <a:t>category</a:t>
            </a:r>
            <a:r>
              <a:rPr lang="en-US" sz="2200" smtClean="0">
                <a:ea typeface="ＭＳ Ｐゴシック" pitchFamily="34" charset="-128"/>
              </a:rPr>
              <a:t> (UNION type) called OWNER is created to represent a subset of the </a:t>
            </a:r>
            <a:r>
              <a:rPr lang="en-US" sz="2200" i="1" smtClean="0">
                <a:ea typeface="ＭＳ Ｐゴシック" pitchFamily="34" charset="-128"/>
              </a:rPr>
              <a:t>union</a:t>
            </a:r>
            <a:r>
              <a:rPr lang="en-US" sz="2200" smtClean="0">
                <a:ea typeface="ＭＳ Ｐゴシック" pitchFamily="34" charset="-128"/>
              </a:rPr>
              <a:t> of the three superclasses COMPANY, BANK, and PERSON 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A category member must exist in </a:t>
            </a:r>
            <a:r>
              <a:rPr lang="en-US" sz="2200" b="1" i="1" smtClean="0">
                <a:ea typeface="ＭＳ Ｐゴシック" pitchFamily="34" charset="-128"/>
              </a:rPr>
              <a:t>at least one</a:t>
            </a:r>
            <a:r>
              <a:rPr lang="en-US" sz="2200" smtClean="0">
                <a:ea typeface="ＭＳ Ｐゴシック" pitchFamily="34" charset="-128"/>
              </a:rPr>
              <a:t> </a:t>
            </a:r>
            <a:r>
              <a:rPr lang="en-US" sz="2200" b="1" i="1" smtClean="0">
                <a:ea typeface="ＭＳ Ｐゴシック" pitchFamily="34" charset="-128"/>
              </a:rPr>
              <a:t>(typically just one)</a:t>
            </a:r>
            <a:r>
              <a:rPr lang="en-US" sz="2200" smtClean="0">
                <a:ea typeface="ＭＳ Ｐゴシック" pitchFamily="34" charset="-128"/>
              </a:rPr>
              <a:t> of its superclasses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Difference from </a:t>
            </a:r>
            <a:r>
              <a:rPr lang="en-US" sz="2400" i="1" smtClean="0">
                <a:ea typeface="ＭＳ Ｐゴシック" pitchFamily="34" charset="-128"/>
              </a:rPr>
              <a:t>shared subclass</a:t>
            </a:r>
            <a:r>
              <a:rPr lang="en-US" sz="2400" smtClean="0">
                <a:ea typeface="ＭＳ Ｐゴシック" pitchFamily="34" charset="-128"/>
              </a:rPr>
              <a:t>, which is a:</a:t>
            </a:r>
            <a:endParaRPr lang="en-US" sz="2400" i="1" smtClean="0">
              <a:ea typeface="ＭＳ Ｐゴシック" pitchFamily="34" charset="-128"/>
            </a:endParaRP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subset of the </a:t>
            </a:r>
            <a:r>
              <a:rPr lang="en-US" sz="2200" i="1" smtClean="0">
                <a:ea typeface="ＭＳ Ｐゴシック" pitchFamily="34" charset="-128"/>
              </a:rPr>
              <a:t>intersection</a:t>
            </a:r>
            <a:r>
              <a:rPr lang="en-US" sz="2200" smtClean="0">
                <a:ea typeface="ＭＳ Ｐゴシック" pitchFamily="34" charset="-128"/>
              </a:rPr>
              <a:t> of its superclasses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shared subclass member must exist in </a:t>
            </a:r>
            <a:r>
              <a:rPr lang="en-US" sz="2200" b="1" i="1" smtClean="0">
                <a:ea typeface="ＭＳ Ｐゴシック" pitchFamily="34" charset="-128"/>
              </a:rPr>
              <a:t>all</a:t>
            </a:r>
            <a:r>
              <a:rPr lang="en-US" sz="2200" smtClean="0">
                <a:ea typeface="ＭＳ Ｐゴシック" pitchFamily="34" charset="-128"/>
              </a:rPr>
              <a:t> of its superclasses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4- </a:t>
            </a:r>
            <a:fld id="{72F561CA-CEDD-452A-8BD5-F528C2D72D43}" type="slidenum">
              <a:rPr lang="en-US"/>
              <a:pPr/>
              <a:t>35</a:t>
            </a:fld>
            <a:endParaRPr lang="en-CA"/>
          </a:p>
        </p:txBody>
      </p:sp>
      <p:sp>
        <p:nvSpPr>
          <p:cNvPr id="82946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Two categories (UNION types): OWNER, REGISTERED_VEHICLE</a:t>
            </a:r>
          </a:p>
        </p:txBody>
      </p:sp>
      <p:pic>
        <p:nvPicPr>
          <p:cNvPr id="82947" name="Picture 7" descr="fig04_0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4600" y="1600200"/>
            <a:ext cx="4748213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4- </a:t>
            </a:r>
            <a:fld id="{72B6F85D-02FE-4EE5-9409-107658F27917}" type="slidenum">
              <a:rPr lang="en-US"/>
              <a:pPr/>
              <a:t>36</a:t>
            </a:fld>
            <a:endParaRPr lang="en-CA"/>
          </a:p>
        </p:txBody>
      </p:sp>
      <p:sp>
        <p:nvSpPr>
          <p:cNvPr id="84994" name="Rectangle 102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Formal Definitions of EER Model (1)</a:t>
            </a:r>
          </a:p>
        </p:txBody>
      </p:sp>
      <p:sp>
        <p:nvSpPr>
          <p:cNvPr id="84995" name="Rectangle 102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>
                <a:ea typeface="ＭＳ Ｐゴシック" pitchFamily="34" charset="-128"/>
              </a:rPr>
              <a:t>Class C: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smtClean="0">
                <a:ea typeface="ＭＳ Ｐゴシック" pitchFamily="34" charset="-128"/>
              </a:rPr>
              <a:t>A type of entity with a corresponding set of entities: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 smtClean="0">
                <a:ea typeface="ＭＳ Ｐゴシック" pitchFamily="34" charset="-128"/>
              </a:rPr>
              <a:t>could be entity type, subclass, superclass, or category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ea typeface="ＭＳ Ｐゴシック" pitchFamily="34" charset="-128"/>
              </a:rPr>
              <a:t>Note: The definition of </a:t>
            </a:r>
            <a:r>
              <a:rPr lang="en-US" sz="2400" i="1" smtClean="0">
                <a:ea typeface="ＭＳ Ｐゴシック" pitchFamily="34" charset="-128"/>
              </a:rPr>
              <a:t>relationship type</a:t>
            </a:r>
            <a:r>
              <a:rPr lang="en-US" sz="2400" smtClean="0">
                <a:ea typeface="ＭＳ Ｐゴシック" pitchFamily="34" charset="-128"/>
              </a:rPr>
              <a:t> in ER/EER should have 'entity type' replaced with 'class</a:t>
            </a:r>
            <a:r>
              <a:rPr lang="en-US" altLang="en-US" sz="2400" smtClean="0">
                <a:ea typeface="ＭＳ Ｐゴシック" pitchFamily="34" charset="-128"/>
              </a:rPr>
              <a:t>‘</a:t>
            </a:r>
            <a:r>
              <a:rPr lang="en-US" sz="2400" smtClean="0">
                <a:ea typeface="ＭＳ Ｐゴシック" pitchFamily="34" charset="-128"/>
              </a:rPr>
              <a:t> to allow relationships among classes in general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ea typeface="ＭＳ Ｐゴシック" pitchFamily="34" charset="-128"/>
              </a:rPr>
              <a:t>Subclass S is a class whose: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 smtClean="0">
                <a:ea typeface="ＭＳ Ｐゴシック" pitchFamily="34" charset="-128"/>
              </a:rPr>
              <a:t>Type inherits all the attributes and relationship of a class C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 smtClean="0">
                <a:ea typeface="ＭＳ Ｐゴシック" pitchFamily="34" charset="-128"/>
              </a:rPr>
              <a:t>Set of entities must always be a subset of the set of entities of the other class C</a:t>
            </a:r>
          </a:p>
          <a:p>
            <a:pPr lvl="3" eaLnBrk="1" hangingPunct="1">
              <a:lnSpc>
                <a:spcPct val="90000"/>
              </a:lnSpc>
            </a:pPr>
            <a:r>
              <a:rPr lang="en-US" sz="1800" smtClean="0">
                <a:ea typeface="ＭＳ Ｐゴシック" pitchFamily="34" charset="-128"/>
              </a:rPr>
              <a:t>S </a:t>
            </a:r>
            <a:r>
              <a:rPr lang="en-US" sz="1800" smtClean="0">
                <a:ea typeface="ヒラギノ角ゴ Pro W3" pitchFamily="-84" charset="-128"/>
              </a:rPr>
              <a:t>⊆</a:t>
            </a:r>
            <a:r>
              <a:rPr lang="en-US" sz="1800" smtClean="0">
                <a:ea typeface="ＭＳ Ｐゴシック" pitchFamily="34" charset="-128"/>
              </a:rPr>
              <a:t> C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 smtClean="0">
                <a:ea typeface="ＭＳ Ｐゴシック" pitchFamily="34" charset="-128"/>
              </a:rPr>
              <a:t>C is called the superclass of 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 smtClean="0">
                <a:ea typeface="ＭＳ Ｐゴシック" pitchFamily="34" charset="-128"/>
              </a:rPr>
              <a:t>A superclass/subclass relationship exists between S and C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4- </a:t>
            </a:r>
            <a:fld id="{E35F8C7F-C2E2-4783-8D4D-2DD4F89ADAFF}" type="slidenum">
              <a:rPr lang="en-US"/>
              <a:pPr/>
              <a:t>37</a:t>
            </a:fld>
            <a:endParaRPr lang="en-CA"/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Formal Definitions of EER Model (2)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mtClean="0">
                <a:ea typeface="ＭＳ Ｐゴシック" pitchFamily="34" charset="-128"/>
              </a:rPr>
              <a:t>Specialization Z: Z = {S1, S2,…, Sn} is a set of subclasses with same superclass G; hence, G/Si is a superclass relationship for i = 1, …., n.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mtClean="0">
                <a:ea typeface="ＭＳ Ｐゴシック" pitchFamily="34" charset="-128"/>
              </a:rPr>
              <a:t>G is called a generalization of the subclasses {S1, S2,…, Sn}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mtClean="0">
                <a:ea typeface="ＭＳ Ｐゴシック" pitchFamily="34" charset="-128"/>
              </a:rPr>
              <a:t>Z is total if we always have:</a:t>
            </a:r>
          </a:p>
          <a:p>
            <a:pPr lvl="2" eaLnBrk="1" hangingPunct="1">
              <a:lnSpc>
                <a:spcPct val="80000"/>
              </a:lnSpc>
            </a:pPr>
            <a:r>
              <a:rPr lang="en-US" smtClean="0">
                <a:ea typeface="ＭＳ Ｐゴシック" pitchFamily="34" charset="-128"/>
              </a:rPr>
              <a:t>S1 </a:t>
            </a:r>
            <a:r>
              <a:rPr lang="en-US" smtClean="0">
                <a:ea typeface="ヒラギノ角ゴ Pro W3" pitchFamily="-84" charset="-128"/>
              </a:rPr>
              <a:t>∪</a:t>
            </a:r>
            <a:r>
              <a:rPr lang="en-US" smtClean="0">
                <a:ea typeface="ＭＳ Ｐゴシック" pitchFamily="34" charset="-128"/>
              </a:rPr>
              <a:t> S2 </a:t>
            </a:r>
            <a:r>
              <a:rPr lang="en-US" smtClean="0">
                <a:ea typeface="ヒラギノ角ゴ Pro W3" pitchFamily="-84" charset="-128"/>
              </a:rPr>
              <a:t>∪</a:t>
            </a:r>
            <a:r>
              <a:rPr lang="en-US" smtClean="0">
                <a:ea typeface="ＭＳ Ｐゴシック" pitchFamily="34" charset="-128"/>
              </a:rPr>
              <a:t> … </a:t>
            </a:r>
            <a:r>
              <a:rPr lang="en-US" smtClean="0">
                <a:ea typeface="ヒラギノ角ゴ Pro W3" pitchFamily="-84" charset="-128"/>
              </a:rPr>
              <a:t>∪</a:t>
            </a:r>
            <a:r>
              <a:rPr lang="en-US" smtClean="0">
                <a:ea typeface="ＭＳ Ｐゴシック" pitchFamily="34" charset="-128"/>
              </a:rPr>
              <a:t> Sn = G;</a:t>
            </a:r>
          </a:p>
          <a:p>
            <a:pPr lvl="2" eaLnBrk="1" hangingPunct="1">
              <a:lnSpc>
                <a:spcPct val="80000"/>
              </a:lnSpc>
            </a:pPr>
            <a:r>
              <a:rPr lang="en-US" smtClean="0">
                <a:ea typeface="ＭＳ Ｐゴシック" pitchFamily="34" charset="-128"/>
              </a:rPr>
              <a:t>Otherwise, Z is partial.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mtClean="0">
                <a:ea typeface="ＭＳ Ｐゴシック" pitchFamily="34" charset="-128"/>
              </a:rPr>
              <a:t>Z is disjoint if we always have:</a:t>
            </a:r>
          </a:p>
          <a:p>
            <a:pPr lvl="2" eaLnBrk="1" hangingPunct="1">
              <a:lnSpc>
                <a:spcPct val="80000"/>
              </a:lnSpc>
            </a:pPr>
            <a:r>
              <a:rPr lang="en-US" smtClean="0">
                <a:ea typeface="ＭＳ Ｐゴシック" pitchFamily="34" charset="-128"/>
              </a:rPr>
              <a:t>Si </a:t>
            </a:r>
            <a:r>
              <a:rPr lang="en-US" smtClean="0">
                <a:ea typeface="ヒラギノ角ゴ Pro W3" pitchFamily="-84" charset="-128"/>
              </a:rPr>
              <a:t>∩</a:t>
            </a:r>
            <a:r>
              <a:rPr lang="en-US" smtClean="0">
                <a:ea typeface="ＭＳ Ｐゴシック" pitchFamily="34" charset="-128"/>
              </a:rPr>
              <a:t> S2 empty-set for i ≠ j;</a:t>
            </a:r>
          </a:p>
          <a:p>
            <a:pPr lvl="1" eaLnBrk="1" hangingPunct="1">
              <a:lnSpc>
                <a:spcPct val="80000"/>
              </a:lnSpc>
            </a:pPr>
            <a:r>
              <a:rPr lang="en-US" smtClean="0">
                <a:ea typeface="ＭＳ Ｐゴシック" pitchFamily="34" charset="-128"/>
              </a:rPr>
              <a:t>Otherwise, Z is overlapping.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4- </a:t>
            </a:r>
            <a:fld id="{80D816CE-9F7C-4ABB-A9CE-F772F5E8DC44}" type="slidenum">
              <a:rPr lang="en-US"/>
              <a:pPr/>
              <a:t>38</a:t>
            </a:fld>
            <a:endParaRPr lang="en-CA"/>
          </a:p>
        </p:txBody>
      </p:sp>
      <p:sp>
        <p:nvSpPr>
          <p:cNvPr id="89090" name="Rectangle 102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Formal Definitions of EER Model (3)</a:t>
            </a:r>
          </a:p>
        </p:txBody>
      </p:sp>
      <p:sp>
        <p:nvSpPr>
          <p:cNvPr id="89091" name="Rectangle 102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>
                <a:ea typeface="ＭＳ Ｐゴシック" pitchFamily="34" charset="-128"/>
              </a:rPr>
              <a:t>Subclass S of C is predicate defined if predicate (condition)  p on attributes of C is used to specify membership in S;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smtClean="0">
                <a:ea typeface="ＭＳ Ｐゴシック" pitchFamily="34" charset="-128"/>
              </a:rPr>
              <a:t>that is, S = C[p], where C[p] is the set of entities in C that satisfy condition p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ea typeface="ＭＳ Ｐゴシック" pitchFamily="34" charset="-128"/>
              </a:rPr>
              <a:t>A subclass not defined by a predicate is called user-defined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ea typeface="ＭＳ Ｐゴシック" pitchFamily="34" charset="-128"/>
              </a:rPr>
              <a:t>Attribute-defined specialization: if a predicate A = ci (where A is an attribute of G and ci is a constant value from the domain of A) is used to specify membership in each subclass Si in Z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smtClean="0">
                <a:ea typeface="ＭＳ Ｐゴシック" pitchFamily="34" charset="-128"/>
              </a:rPr>
              <a:t>Note: If ci ≠ cj for i ≠ j, and A is single-valued, then the attribute-defined specialization will be disjoint.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4- </a:t>
            </a:r>
            <a:fld id="{AC9CD559-DC1D-4100-B886-D32FB5952881}" type="slidenum">
              <a:rPr lang="en-US"/>
              <a:pPr/>
              <a:t>39</a:t>
            </a:fld>
            <a:endParaRPr lang="en-CA"/>
          </a:p>
        </p:txBody>
      </p:sp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Formal Definitions of EER Model (4)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Category or UNION type T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A class that is a subset of the </a:t>
            </a:r>
            <a:r>
              <a:rPr lang="en-US" i="1" smtClean="0">
                <a:ea typeface="ＭＳ Ｐゴシック" pitchFamily="34" charset="-128"/>
              </a:rPr>
              <a:t>union</a:t>
            </a:r>
            <a:r>
              <a:rPr lang="en-US" smtClean="0">
                <a:ea typeface="ＭＳ Ｐゴシック" pitchFamily="34" charset="-128"/>
              </a:rPr>
              <a:t> of n defining superclasses </a:t>
            </a:r>
            <a:br>
              <a:rPr lang="en-US" smtClean="0">
                <a:ea typeface="ＭＳ Ｐゴシック" pitchFamily="34" charset="-128"/>
              </a:rPr>
            </a:br>
            <a:r>
              <a:rPr lang="en-US" smtClean="0">
                <a:ea typeface="ＭＳ Ｐゴシック" pitchFamily="34" charset="-128"/>
              </a:rPr>
              <a:t>D1, D2,…Dn, n&gt;1:</a:t>
            </a:r>
          </a:p>
          <a:p>
            <a:pPr lvl="2" eaLnBrk="1" hangingPunct="1"/>
            <a:r>
              <a:rPr lang="en-US" smtClean="0">
                <a:ea typeface="ＭＳ Ｐゴシック" pitchFamily="34" charset="-128"/>
              </a:rPr>
              <a:t>T </a:t>
            </a:r>
            <a:r>
              <a:rPr lang="en-US" smtClean="0">
                <a:ea typeface="ヒラギノ角ゴ Pro W3" pitchFamily="-84" charset="-128"/>
              </a:rPr>
              <a:t>⊆</a:t>
            </a:r>
            <a:r>
              <a:rPr lang="en-US" smtClean="0">
                <a:ea typeface="ＭＳ Ｐゴシック" pitchFamily="34" charset="-128"/>
              </a:rPr>
              <a:t> (D1 </a:t>
            </a:r>
            <a:r>
              <a:rPr lang="en-US" smtClean="0">
                <a:ea typeface="ヒラギノ角ゴ Pro W3" pitchFamily="-84" charset="-128"/>
              </a:rPr>
              <a:t>∪</a:t>
            </a:r>
            <a:r>
              <a:rPr lang="en-US" smtClean="0">
                <a:ea typeface="ＭＳ Ｐゴシック" pitchFamily="34" charset="-128"/>
              </a:rPr>
              <a:t> D2 </a:t>
            </a:r>
            <a:r>
              <a:rPr lang="en-US" smtClean="0">
                <a:ea typeface="ヒラギノ角ゴ Pro W3" pitchFamily="-84" charset="-128"/>
              </a:rPr>
              <a:t>∪</a:t>
            </a:r>
            <a:r>
              <a:rPr lang="en-US" smtClean="0">
                <a:ea typeface="ＭＳ Ｐゴシック" pitchFamily="34" charset="-128"/>
              </a:rPr>
              <a:t> … </a:t>
            </a:r>
            <a:r>
              <a:rPr lang="en-US" smtClean="0">
                <a:ea typeface="ヒラギノ角ゴ Pro W3" pitchFamily="-84" charset="-128"/>
              </a:rPr>
              <a:t>∪</a:t>
            </a:r>
            <a:r>
              <a:rPr lang="en-US" smtClean="0">
                <a:ea typeface="ＭＳ Ｐゴシック" pitchFamily="34" charset="-128"/>
              </a:rPr>
              <a:t> Dn)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Can have a predicate pi on the attributes of Di to specify entities of Di that are members of T. 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If a predicate is specified on every Di: T = (D1[p1] </a:t>
            </a:r>
            <a:r>
              <a:rPr lang="en-US" smtClean="0">
                <a:ea typeface="ヒラギノ角ゴ Pro W3" pitchFamily="-84" charset="-128"/>
              </a:rPr>
              <a:t>∪</a:t>
            </a:r>
            <a:r>
              <a:rPr lang="en-US" smtClean="0">
                <a:ea typeface="ＭＳ Ｐゴシック" pitchFamily="34" charset="-128"/>
              </a:rPr>
              <a:t> D2[p2] </a:t>
            </a:r>
            <a:r>
              <a:rPr lang="en-US" smtClean="0">
                <a:ea typeface="ヒラギノ角ゴ Pro W3" pitchFamily="-84" charset="-128"/>
              </a:rPr>
              <a:t>∪</a:t>
            </a:r>
            <a:r>
              <a:rPr lang="en-US" smtClean="0">
                <a:ea typeface="ＭＳ Ｐゴシック" pitchFamily="34" charset="-128"/>
              </a:rPr>
              <a:t>…</a:t>
            </a:r>
            <a:r>
              <a:rPr lang="en-US" smtClean="0">
                <a:ea typeface="ヒラギノ角ゴ Pro W3" pitchFamily="-84" charset="-128"/>
              </a:rPr>
              <a:t>∪</a:t>
            </a:r>
            <a:r>
              <a:rPr lang="en-US" smtClean="0">
                <a:ea typeface="ＭＳ Ｐゴシック" pitchFamily="34" charset="-128"/>
              </a:rPr>
              <a:t> Dn[pn])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4- </a:t>
            </a:r>
            <a:fld id="{28F08DB5-4AC9-4E16-8A33-30B45F58F1B7}" type="slidenum">
              <a:rPr lang="en-US"/>
              <a:pPr/>
              <a:t>4</a:t>
            </a:fld>
            <a:endParaRPr lang="en-CA"/>
          </a:p>
        </p:txBody>
      </p:sp>
      <p:sp>
        <p:nvSpPr>
          <p:cNvPr id="2150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Subclasses and Superclasses (1)</a:t>
            </a:r>
          </a:p>
        </p:txBody>
      </p:sp>
      <p:sp>
        <p:nvSpPr>
          <p:cNvPr id="2150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ea typeface="ＭＳ Ｐゴシック" pitchFamily="34" charset="-128"/>
              </a:rPr>
              <a:t>An entity type may have additional meaningful subgroupings of its entities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Example: EMPLOYEE may be further grouped into: </a:t>
            </a:r>
          </a:p>
          <a:p>
            <a:pPr lvl="2" eaLnBrk="1" hangingPunct="1"/>
            <a:r>
              <a:rPr lang="en-US" sz="2000" smtClean="0">
                <a:ea typeface="ＭＳ Ｐゴシック" pitchFamily="34" charset="-128"/>
              </a:rPr>
              <a:t>SECRETARY, ENGINEER, TECHNICIAN, …</a:t>
            </a:r>
          </a:p>
          <a:p>
            <a:pPr lvl="3" eaLnBrk="1" hangingPunct="1"/>
            <a:r>
              <a:rPr lang="en-US" sz="1800" smtClean="0">
                <a:ea typeface="ＭＳ Ｐゴシック" pitchFamily="34" charset="-128"/>
              </a:rPr>
              <a:t>Based on the EMPLOYEE</a:t>
            </a:r>
            <a:r>
              <a:rPr lang="en-US" altLang="en-US" sz="1800" smtClean="0">
                <a:ea typeface="ＭＳ Ｐゴシック" pitchFamily="34" charset="-128"/>
              </a:rPr>
              <a:t>’</a:t>
            </a:r>
            <a:r>
              <a:rPr lang="en-US" sz="1800" smtClean="0">
                <a:ea typeface="ＭＳ Ｐゴシック" pitchFamily="34" charset="-128"/>
              </a:rPr>
              <a:t>s Job</a:t>
            </a:r>
          </a:p>
          <a:p>
            <a:pPr lvl="2" eaLnBrk="1" hangingPunct="1"/>
            <a:r>
              <a:rPr lang="en-US" sz="2000" smtClean="0">
                <a:ea typeface="ＭＳ Ｐゴシック" pitchFamily="34" charset="-128"/>
              </a:rPr>
              <a:t>MANAGER</a:t>
            </a:r>
          </a:p>
          <a:p>
            <a:pPr lvl="3" eaLnBrk="1" hangingPunct="1"/>
            <a:r>
              <a:rPr lang="en-US" sz="1800" smtClean="0">
                <a:ea typeface="ＭＳ Ｐゴシック" pitchFamily="34" charset="-128"/>
              </a:rPr>
              <a:t>EMPLOYEEs who are managers (the role they play)</a:t>
            </a:r>
          </a:p>
          <a:p>
            <a:pPr lvl="2" eaLnBrk="1" hangingPunct="1"/>
            <a:r>
              <a:rPr lang="en-US" sz="2000" smtClean="0">
                <a:ea typeface="ＭＳ Ｐゴシック" pitchFamily="34" charset="-128"/>
              </a:rPr>
              <a:t>SALARIED_EMPLOYEE, HOURLY_EMPLOYEE</a:t>
            </a:r>
          </a:p>
          <a:p>
            <a:pPr lvl="3" eaLnBrk="1" hangingPunct="1"/>
            <a:r>
              <a:rPr lang="en-US" sz="1800" smtClean="0">
                <a:ea typeface="ＭＳ Ｐゴシック" pitchFamily="34" charset="-128"/>
              </a:rPr>
              <a:t>Based on the EMPLOYEE</a:t>
            </a:r>
            <a:r>
              <a:rPr lang="en-US" altLang="en-US" sz="1800" smtClean="0">
                <a:ea typeface="ＭＳ Ｐゴシック" pitchFamily="34" charset="-128"/>
              </a:rPr>
              <a:t>’</a:t>
            </a:r>
            <a:r>
              <a:rPr lang="en-US" sz="1800" smtClean="0">
                <a:ea typeface="ＭＳ Ｐゴシック" pitchFamily="34" charset="-128"/>
              </a:rPr>
              <a:t>s method of pay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EER diagrams extend ER diagrams to represent these additional subgroupings, called </a:t>
            </a:r>
            <a:r>
              <a:rPr lang="en-US" sz="2400" i="1" smtClean="0">
                <a:ea typeface="ＭＳ Ｐゴシック" pitchFamily="34" charset="-128"/>
              </a:rPr>
              <a:t>subclasses</a:t>
            </a:r>
            <a:r>
              <a:rPr lang="en-US" sz="2400" smtClean="0">
                <a:ea typeface="ＭＳ Ｐゴシック" pitchFamily="34" charset="-128"/>
              </a:rPr>
              <a:t> or </a:t>
            </a:r>
            <a:r>
              <a:rPr lang="en-US" sz="2400" i="1" smtClean="0">
                <a:ea typeface="ＭＳ Ｐゴシック" pitchFamily="34" charset="-128"/>
              </a:rPr>
              <a:t>subtypes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4- </a:t>
            </a:r>
            <a:fld id="{C7B8FA72-808A-41DB-B3F1-59997AE2AAF2}" type="slidenum">
              <a:rPr lang="en-US"/>
              <a:pPr/>
              <a:t>40</a:t>
            </a:fld>
            <a:endParaRPr lang="en-CA"/>
          </a:p>
        </p:txBody>
      </p:sp>
      <p:sp>
        <p:nvSpPr>
          <p:cNvPr id="9318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Alternative diagrammatic notations</a:t>
            </a:r>
          </a:p>
        </p:txBody>
      </p:sp>
      <p:sp>
        <p:nvSpPr>
          <p:cNvPr id="9318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ER/EER diagrams are a specific notation for displaying the concepts of the model diagrammatically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DB design tools use many alternative notations for the same or similar concepts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One popular alternative notation uses </a:t>
            </a:r>
            <a:r>
              <a:rPr lang="en-US" i="1" smtClean="0">
                <a:ea typeface="ＭＳ Ｐゴシック" pitchFamily="34" charset="-128"/>
              </a:rPr>
              <a:t>UML class diagrams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see next slides for UML class diagrams and other alternative notations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4- </a:t>
            </a:r>
            <a:fld id="{128DEDB3-375B-4EA2-9530-466F8ADFD006}" type="slidenum">
              <a:rPr lang="en-US"/>
              <a:pPr/>
              <a:t>41</a:t>
            </a:fld>
            <a:endParaRPr lang="en-CA"/>
          </a:p>
        </p:txBody>
      </p:sp>
      <p:sp>
        <p:nvSpPr>
          <p:cNvPr id="94210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UML Example for Displaying Specialization / Generalization</a:t>
            </a:r>
          </a:p>
        </p:txBody>
      </p:sp>
      <p:pic>
        <p:nvPicPr>
          <p:cNvPr id="94211" name="Picture 7" descr="fig04_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2975" y="1590675"/>
            <a:ext cx="4645025" cy="496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4- </a:t>
            </a:r>
            <a:fld id="{8E66C2E3-3572-4E7D-8A9F-D3F19EB24F9A}" type="slidenum">
              <a:rPr lang="en-US"/>
              <a:pPr/>
              <a:t>42</a:t>
            </a:fld>
            <a:endParaRPr lang="en-CA"/>
          </a:p>
        </p:txBody>
      </p:sp>
      <p:sp>
        <p:nvSpPr>
          <p:cNvPr id="96258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Alternative Diagrammatic Notations</a:t>
            </a:r>
          </a:p>
        </p:txBody>
      </p:sp>
      <p:pic>
        <p:nvPicPr>
          <p:cNvPr id="96259" name="Picture 16" descr="figA_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5225" y="1524000"/>
            <a:ext cx="4041775" cy="508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Knowledge Representation (KR)-1</a:t>
            </a:r>
          </a:p>
        </p:txBody>
      </p:sp>
      <p:sp>
        <p:nvSpPr>
          <p:cNvPr id="983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Deals with modeling and representing a certain domain of knowledge.</a:t>
            </a:r>
          </a:p>
          <a:p>
            <a:r>
              <a:rPr lang="en-US" smtClean="0">
                <a:ea typeface="ＭＳ Ｐゴシック" pitchFamily="34" charset="-128"/>
              </a:rPr>
              <a:t>Typically done by using some formal model of representation and by creating an Ontology </a:t>
            </a:r>
          </a:p>
          <a:p>
            <a:r>
              <a:rPr lang="en-US" smtClean="0">
                <a:ea typeface="ＭＳ Ｐゴシック" pitchFamily="34" charset="-128"/>
              </a:rPr>
              <a:t>An ontology for a specific domain of interest describes a set of concepts and interrelationships among those concepts </a:t>
            </a:r>
          </a:p>
          <a:p>
            <a:r>
              <a:rPr lang="en-US" smtClean="0">
                <a:ea typeface="ＭＳ Ｐゴシック" pitchFamily="34" charset="-128"/>
              </a:rPr>
              <a:t>An Ontology serves as a </a:t>
            </a:r>
            <a:r>
              <a:rPr lang="en-US" altLang="en-US" smtClean="0">
                <a:ea typeface="ＭＳ Ｐゴシック" pitchFamily="34" charset="-128"/>
              </a:rPr>
              <a:t>“</a:t>
            </a:r>
            <a:r>
              <a:rPr lang="en-US" smtClean="0">
                <a:ea typeface="ＭＳ Ｐゴシック" pitchFamily="34" charset="-128"/>
              </a:rPr>
              <a:t>schema</a:t>
            </a:r>
            <a:r>
              <a:rPr lang="en-US" altLang="en-US" smtClean="0">
                <a:ea typeface="ＭＳ Ｐゴシック" pitchFamily="34" charset="-128"/>
              </a:rPr>
              <a:t>”</a:t>
            </a:r>
            <a:r>
              <a:rPr lang="en-US" smtClean="0">
                <a:ea typeface="ＭＳ Ｐゴシック" pitchFamily="34" charset="-128"/>
              </a:rPr>
              <a:t> which enables interpretation of the knowledge in a </a:t>
            </a:r>
            <a:r>
              <a:rPr lang="en-US" altLang="en-US" smtClean="0">
                <a:ea typeface="ＭＳ Ｐゴシック" pitchFamily="34" charset="-128"/>
              </a:rPr>
              <a:t>“</a:t>
            </a:r>
            <a:r>
              <a:rPr lang="en-US" smtClean="0">
                <a:ea typeface="ＭＳ Ｐゴシック" pitchFamily="34" charset="-128"/>
              </a:rPr>
              <a:t>knowledge-base</a:t>
            </a:r>
            <a:r>
              <a:rPr lang="en-US" altLang="en-US" smtClean="0">
                <a:ea typeface="ＭＳ Ｐゴシック" pitchFamily="34" charset="-128"/>
              </a:rPr>
              <a:t>”</a:t>
            </a:r>
            <a:endParaRPr lang="en-US" smtClean="0">
              <a:ea typeface="ＭＳ Ｐゴシック" pitchFamily="34" charset="-128"/>
            </a:endParaRPr>
          </a:p>
        </p:txBody>
      </p:sp>
      <p:sp>
        <p:nvSpPr>
          <p:cNvPr id="9830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4- </a:t>
            </a:r>
            <a:fld id="{50821C8B-A4F4-498A-805A-0AE18703F21B}" type="slidenum">
              <a:rPr lang="en-US"/>
              <a:pPr/>
              <a:t>43</a:t>
            </a:fld>
            <a:endParaRPr lang="en-CA"/>
          </a:p>
        </p:txBody>
      </p:sp>
    </p:spTree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Knowledge Representation (KR)-2</a:t>
            </a:r>
          </a:p>
        </p:txBody>
      </p:sp>
      <p:sp>
        <p:nvSpPr>
          <p:cNvPr id="993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US" sz="2400" smtClean="0">
                <a:ea typeface="ＭＳ Ｐゴシック" pitchFamily="34" charset="-128"/>
              </a:rPr>
              <a:t>COMMON FEATURES between KR and Data Models:</a:t>
            </a:r>
          </a:p>
          <a:p>
            <a:pPr marL="0" indent="0"/>
            <a:r>
              <a:rPr lang="en-US" sz="2400" smtClean="0">
                <a:ea typeface="ＭＳ Ｐゴシック" pitchFamily="34" charset="-128"/>
              </a:rPr>
              <a:t> Both use similar set of abstractions – classification, aggregation, generalization, and identification. </a:t>
            </a:r>
          </a:p>
          <a:p>
            <a:pPr marL="0" indent="0"/>
            <a:r>
              <a:rPr lang="en-US" sz="2400" smtClean="0">
                <a:ea typeface="ＭＳ Ｐゴシック" pitchFamily="34" charset="-128"/>
              </a:rPr>
              <a:t> Both provide concepts, relationships, constraints, operations and languages to represent knowledge and model data</a:t>
            </a:r>
          </a:p>
          <a:p>
            <a:pPr marL="0" indent="0">
              <a:buFont typeface="Wingdings" pitchFamily="2" charset="2"/>
              <a:buNone/>
            </a:pPr>
            <a:r>
              <a:rPr lang="en-US" sz="2400" smtClean="0">
                <a:ea typeface="ＭＳ Ｐゴシック" pitchFamily="34" charset="-128"/>
              </a:rPr>
              <a:t>DIFFERENCES:</a:t>
            </a:r>
          </a:p>
          <a:p>
            <a:pPr marL="0" indent="0"/>
            <a:r>
              <a:rPr lang="en-US" sz="2400" smtClean="0">
                <a:ea typeface="ＭＳ Ｐゴシック" pitchFamily="34" charset="-128"/>
              </a:rPr>
              <a:t> KR has broader scope: tries to deal with missing and incomplete knowledge, default and common-sense knowledge etc.</a:t>
            </a:r>
          </a:p>
        </p:txBody>
      </p:sp>
      <p:sp>
        <p:nvSpPr>
          <p:cNvPr id="9933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4- </a:t>
            </a:r>
            <a:fld id="{B1308AB9-257A-4081-A434-6F0BA4CAAA64}" type="slidenum">
              <a:rPr lang="en-US"/>
              <a:pPr/>
              <a:t>44</a:t>
            </a:fld>
            <a:endParaRPr lang="en-CA"/>
          </a:p>
        </p:txBody>
      </p:sp>
    </p:spTree>
  </p:cSld>
  <p:clrMapOvr>
    <a:masterClrMapping/>
  </p:clrMapOvr>
  <p:transition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Knowledge Representation (KR)-3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" pitchFamily="2" charset="2"/>
              <a:buNone/>
              <a:defRPr/>
            </a:pPr>
            <a:r>
              <a:rPr lang="en-US" dirty="0" smtClean="0">
                <a:ea typeface="+mn-ea"/>
              </a:rPr>
              <a:t>DIFFERENCES (continued):</a:t>
            </a:r>
          </a:p>
          <a:p>
            <a:pPr>
              <a:defRPr/>
            </a:pPr>
            <a:r>
              <a:rPr lang="en-US" dirty="0" smtClean="0">
                <a:ea typeface="+mn-ea"/>
              </a:rPr>
              <a:t>KR schemes typically include rules and reasoning mechanisms for inferencing</a:t>
            </a:r>
          </a:p>
          <a:p>
            <a:pPr>
              <a:defRPr/>
            </a:pPr>
            <a:r>
              <a:rPr lang="en-US" dirty="0" smtClean="0">
                <a:ea typeface="+mn-ea"/>
              </a:rPr>
              <a:t>Most KR techniques involve data and metadata. In data modeling, these are treated separately</a:t>
            </a:r>
          </a:p>
          <a:p>
            <a:pPr>
              <a:defRPr/>
            </a:pPr>
            <a:r>
              <a:rPr lang="en-US" dirty="0" smtClean="0">
                <a:ea typeface="+mn-ea"/>
              </a:rPr>
              <a:t>KR is used in conjunction with artificial intelligence systems to do decision support applications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sz="2400" i="1" dirty="0" smtClean="0">
                <a:ea typeface="+mn-ea"/>
              </a:rPr>
              <a:t>For more details on spatial, temporal and multimedia data modeling, see Chapter 26. For details on use of Ontologies see Sections 27.4.3 and 27.7.4.</a:t>
            </a:r>
            <a:endParaRPr lang="en-US" i="1" dirty="0" smtClean="0">
              <a:ea typeface="+mn-ea"/>
            </a:endParaRPr>
          </a:p>
        </p:txBody>
      </p:sp>
      <p:sp>
        <p:nvSpPr>
          <p:cNvPr id="10035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4- </a:t>
            </a:r>
            <a:fld id="{7301A0BC-9A1E-4D87-B3C5-D8F7674AF57E}" type="slidenum">
              <a:rPr lang="en-US"/>
              <a:pPr/>
              <a:t>45</a:t>
            </a:fld>
            <a:endParaRPr lang="en-CA"/>
          </a:p>
        </p:txBody>
      </p:sp>
    </p:spTree>
  </p:cSld>
  <p:clrMapOvr>
    <a:masterClrMapping/>
  </p:clrMapOvr>
  <p:transition spd="med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4- </a:t>
            </a:r>
            <a:fld id="{F47A01D0-4C3D-4072-9C62-E19D792E6B00}" type="slidenum">
              <a:rPr lang="en-US"/>
              <a:pPr/>
              <a:t>46</a:t>
            </a:fld>
            <a:endParaRPr lang="en-CA"/>
          </a:p>
        </p:txBody>
      </p:sp>
      <p:sp>
        <p:nvSpPr>
          <p:cNvPr id="101378" name="Rectangle 103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ea typeface="ＭＳ Ｐゴシック" pitchFamily="34" charset="-128"/>
              </a:rPr>
              <a:t>General  Basis for Conceptual Modeling</a:t>
            </a:r>
          </a:p>
        </p:txBody>
      </p:sp>
      <p:sp>
        <p:nvSpPr>
          <p:cNvPr id="101379" name="Rectangle 103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TYPES OF DATA ABSTRACTIONS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CLASSIFICATION and INSTANTIATION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AGGREGATION and ASSOCIATION (relationships)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GENERALIZATION and SPECIALIZATION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IDENTIFICATION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CONSTRAINTS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CARDINALITY (Min and Max)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COVERAGE (Total vs. Partial, and Exclusive (Disjoint) vs. Overlapping)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4- </a:t>
            </a:r>
            <a:fld id="{C3BF93ED-3DC5-4F39-BCC6-FD1542ED5323}" type="slidenum">
              <a:rPr lang="en-US"/>
              <a:pPr/>
              <a:t>47</a:t>
            </a:fld>
            <a:endParaRPr lang="en-CA"/>
          </a:p>
        </p:txBody>
      </p:sp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Ontologies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Use conceptual modeling and other tools to develop </a:t>
            </a:r>
            <a:r>
              <a:rPr lang="en-US" altLang="en-US" smtClean="0">
                <a:ea typeface="ＭＳ Ｐゴシック" pitchFamily="34" charset="-128"/>
              </a:rPr>
              <a:t>“</a:t>
            </a:r>
            <a:r>
              <a:rPr lang="en-US" smtClean="0">
                <a:ea typeface="ＭＳ Ｐゴシック" pitchFamily="34" charset="-128"/>
              </a:rPr>
              <a:t>a specification of a conceptualization</a:t>
            </a:r>
            <a:r>
              <a:rPr lang="en-US" altLang="en-US" smtClean="0">
                <a:ea typeface="ＭＳ Ｐゴシック" pitchFamily="34" charset="-128"/>
              </a:rPr>
              <a:t>”</a:t>
            </a:r>
            <a:endParaRPr lang="en-US" smtClean="0">
              <a:ea typeface="ＭＳ Ｐゴシック" pitchFamily="34" charset="-128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b="1" smtClean="0">
                <a:ea typeface="ＭＳ Ｐゴシック" pitchFamily="34" charset="-128"/>
              </a:rPr>
              <a:t>Specification </a:t>
            </a:r>
            <a:r>
              <a:rPr lang="en-US" smtClean="0">
                <a:ea typeface="ＭＳ Ｐゴシック" pitchFamily="34" charset="-128"/>
              </a:rPr>
              <a:t>refers to the language and vocabulary (data model concepts) used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b="1" smtClean="0">
                <a:ea typeface="ＭＳ Ｐゴシック" pitchFamily="34" charset="-128"/>
              </a:rPr>
              <a:t>Conceptualization</a:t>
            </a:r>
            <a:r>
              <a:rPr lang="en-US" smtClean="0">
                <a:ea typeface="ＭＳ Ｐゴシック" pitchFamily="34" charset="-128"/>
              </a:rPr>
              <a:t> refers to the description (schema) of the concepts of a particular field of knowledge and the relationships among these concepts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Many medical, scientific, and engineering ontologies are being developed as a means of standardizing concepts and terminology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4- </a:t>
            </a:r>
            <a:fld id="{637D5332-EFF0-41AE-BADA-F8E8EA6D61D4}" type="slidenum">
              <a:rPr lang="en-US"/>
              <a:pPr/>
              <a:t>48</a:t>
            </a:fld>
            <a:endParaRPr lang="en-CA"/>
          </a:p>
        </p:txBody>
      </p:sp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Summary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ea typeface="ＭＳ Ｐゴシック" pitchFamily="34" charset="-128"/>
              </a:rPr>
              <a:t>Introduced the EER model concepts</a:t>
            </a:r>
          </a:p>
          <a:p>
            <a:pPr lvl="1" eaLnBrk="1" hangingPunct="1"/>
            <a:r>
              <a:rPr lang="en-US" sz="2400" smtClean="0">
                <a:ea typeface="ＭＳ Ｐゴシック" pitchFamily="34" charset="-128"/>
              </a:rPr>
              <a:t>Class/subclass relationships</a:t>
            </a:r>
          </a:p>
          <a:p>
            <a:pPr lvl="1" eaLnBrk="1" hangingPunct="1"/>
            <a:r>
              <a:rPr lang="en-US" sz="2400" smtClean="0">
                <a:ea typeface="ＭＳ Ｐゴシック" pitchFamily="34" charset="-128"/>
              </a:rPr>
              <a:t>Specialization and generalization</a:t>
            </a:r>
          </a:p>
          <a:p>
            <a:pPr lvl="1" eaLnBrk="1" hangingPunct="1"/>
            <a:r>
              <a:rPr lang="en-US" sz="2400" smtClean="0">
                <a:ea typeface="ＭＳ Ｐゴシック" pitchFamily="34" charset="-128"/>
              </a:rPr>
              <a:t>Inheritance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Constraints on EER schemas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These augment the basic ER model concepts introduced in Chapter 3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EER diagrams and alternative notations were presented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Knowledge Representation and Ontologies were introduced and compared with Data Modeling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4- </a:t>
            </a:r>
            <a:fld id="{EF0D9FD2-929C-478B-8A14-B17559F07F47}" type="slidenum">
              <a:rPr lang="en-US"/>
              <a:pPr/>
              <a:t>5</a:t>
            </a:fld>
            <a:endParaRPr lang="en-CA"/>
          </a:p>
        </p:txBody>
      </p:sp>
      <p:pic>
        <p:nvPicPr>
          <p:cNvPr id="23554" name="Picture 3" descr="fig04_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619250"/>
            <a:ext cx="7467600" cy="474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ext Box 4" descr="Pink tissue paper"/>
          <p:cNvSpPr txBox="1">
            <a:spLocks noChangeArrowheads="1"/>
          </p:cNvSpPr>
          <p:nvPr/>
        </p:nvSpPr>
        <p:spPr bwMode="auto">
          <a:xfrm>
            <a:off x="838200" y="593725"/>
            <a:ext cx="7010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3200">
                <a:solidFill>
                  <a:srgbClr val="800000"/>
                </a:solidFill>
              </a:rPr>
              <a:t>Subclasses and Superclasses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4- </a:t>
            </a:r>
            <a:fld id="{AA1DAF19-332C-484D-8B46-5A697EF68AFD}" type="slidenum">
              <a:rPr lang="en-US"/>
              <a:pPr/>
              <a:t>6</a:t>
            </a:fld>
            <a:endParaRPr lang="en-CA"/>
          </a:p>
        </p:txBody>
      </p:sp>
      <p:sp>
        <p:nvSpPr>
          <p:cNvPr id="2560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Subclasses and Superclasses (2)</a:t>
            </a:r>
          </a:p>
        </p:txBody>
      </p:sp>
      <p:sp>
        <p:nvSpPr>
          <p:cNvPr id="2560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ea typeface="ＭＳ Ｐゴシック" pitchFamily="34" charset="-128"/>
              </a:rPr>
              <a:t>Each of these subgroupings is a subset of EMPLOYEE entities 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Each is called a subclass of EMPLOYEE 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EMPLOYEE is the superclass for each of these subclasses 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These are called superclass/subclass relationships: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EMPLOYEE/SECRETARY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EMPLOYEE/TECHNICIAN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EMPLOYEE/MANAGER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4- </a:t>
            </a:r>
            <a:fld id="{8D9B2B3D-AF8C-47ED-B6D7-F6BF57BC439C}" type="slidenum">
              <a:rPr lang="en-US"/>
              <a:pPr/>
              <a:t>7</a:t>
            </a:fld>
            <a:endParaRPr lang="en-CA"/>
          </a:p>
        </p:txBody>
      </p:sp>
      <p:sp>
        <p:nvSpPr>
          <p:cNvPr id="2765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Subclasses and Superclasses (3)</a:t>
            </a:r>
          </a:p>
        </p:txBody>
      </p:sp>
      <p:sp>
        <p:nvSpPr>
          <p:cNvPr id="2765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>
                <a:ea typeface="ＭＳ Ｐゴシック" pitchFamily="34" charset="-128"/>
              </a:rPr>
              <a:t>These are also called IS-A relationships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smtClean="0">
                <a:ea typeface="ＭＳ Ｐゴシック" pitchFamily="34" charset="-128"/>
              </a:rPr>
              <a:t>SECRETARY IS-A EMPLOYEE, TECHNICIAN IS-A EMPLOYEE, ….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ea typeface="ＭＳ Ｐゴシック" pitchFamily="34" charset="-128"/>
              </a:rPr>
              <a:t>Note: An entity that is member of a subclass represents the same real-world entity as some member of the superclass: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smtClean="0">
                <a:ea typeface="ＭＳ Ｐゴシック" pitchFamily="34" charset="-128"/>
              </a:rPr>
              <a:t>The subclass member is the same entity in a </a:t>
            </a:r>
            <a:r>
              <a:rPr lang="en-US" sz="2200" i="1" smtClean="0">
                <a:ea typeface="ＭＳ Ｐゴシック" pitchFamily="34" charset="-128"/>
              </a:rPr>
              <a:t>distinct specific role</a:t>
            </a:r>
            <a:r>
              <a:rPr lang="en-US" sz="2200" smtClean="0">
                <a:ea typeface="ＭＳ Ｐゴシック" pitchFamily="34" charset="-128"/>
              </a:rPr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smtClean="0">
                <a:ea typeface="ＭＳ Ｐゴシック" pitchFamily="34" charset="-128"/>
              </a:rPr>
              <a:t>An entity cannot exist in the database merely by being a member of a subclass; it must also be a member of the superclass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smtClean="0">
                <a:ea typeface="ＭＳ Ｐゴシック" pitchFamily="34" charset="-128"/>
              </a:rPr>
              <a:t>A member of the superclass can be optionally included as a member of any number of its subclasses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4- </a:t>
            </a:r>
            <a:fld id="{6BEBEF9E-2738-4C4D-9FE2-EC767DB531A2}" type="slidenum">
              <a:rPr lang="en-US"/>
              <a:pPr/>
              <a:t>8</a:t>
            </a:fld>
            <a:endParaRPr lang="en-CA"/>
          </a:p>
        </p:txBody>
      </p:sp>
      <p:sp>
        <p:nvSpPr>
          <p:cNvPr id="29698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Subclasses and Superclasses (4)</a:t>
            </a:r>
          </a:p>
        </p:txBody>
      </p:sp>
      <p:sp>
        <p:nvSpPr>
          <p:cNvPr id="29699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ea typeface="ＭＳ Ｐゴシック" pitchFamily="34" charset="-128"/>
              </a:rPr>
              <a:t>Examples: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A salaried employee who is also an engineer belongs to the two subclasses:</a:t>
            </a:r>
          </a:p>
          <a:p>
            <a:pPr lvl="2" eaLnBrk="1" hangingPunct="1"/>
            <a:r>
              <a:rPr lang="en-US" sz="2000" smtClean="0">
                <a:ea typeface="ＭＳ Ｐゴシック" pitchFamily="34" charset="-128"/>
              </a:rPr>
              <a:t>ENGINEER, and</a:t>
            </a:r>
          </a:p>
          <a:p>
            <a:pPr lvl="2" eaLnBrk="1" hangingPunct="1"/>
            <a:r>
              <a:rPr lang="en-US" sz="2000" smtClean="0">
                <a:ea typeface="ＭＳ Ｐゴシック" pitchFamily="34" charset="-128"/>
              </a:rPr>
              <a:t>SALARIED_EMPLOYEE 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A salaried employee who is also an engineering manager belongs to the three subclasses:</a:t>
            </a:r>
          </a:p>
          <a:p>
            <a:pPr lvl="2" eaLnBrk="1" hangingPunct="1"/>
            <a:r>
              <a:rPr lang="en-US" sz="2000" smtClean="0">
                <a:ea typeface="ＭＳ Ｐゴシック" pitchFamily="34" charset="-128"/>
              </a:rPr>
              <a:t>MANAGER,</a:t>
            </a:r>
          </a:p>
          <a:p>
            <a:pPr lvl="2" eaLnBrk="1" hangingPunct="1"/>
            <a:r>
              <a:rPr lang="en-US" sz="2000" smtClean="0">
                <a:ea typeface="ＭＳ Ｐゴシック" pitchFamily="34" charset="-128"/>
              </a:rPr>
              <a:t>ENGINEER, and</a:t>
            </a:r>
          </a:p>
          <a:p>
            <a:pPr lvl="2" eaLnBrk="1" hangingPunct="1"/>
            <a:r>
              <a:rPr lang="en-US" sz="2000" smtClean="0">
                <a:ea typeface="ＭＳ Ｐゴシック" pitchFamily="34" charset="-128"/>
              </a:rPr>
              <a:t>SALARIED_EMPLOYEE 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It is not necessary that every entity in a superclass be a member of some subclass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4- </a:t>
            </a:r>
            <a:fld id="{3AAF5234-66C1-4150-9525-114D5FAC13E7}" type="slidenum">
              <a:rPr lang="en-US"/>
              <a:pPr/>
              <a:t>9</a:t>
            </a:fld>
            <a:endParaRPr lang="en-CA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ea typeface="ＭＳ Ｐゴシック" pitchFamily="34" charset="-128"/>
              </a:rPr>
              <a:t>Representing Specialization in EER Diagrams</a:t>
            </a:r>
          </a:p>
        </p:txBody>
      </p:sp>
      <p:pic>
        <p:nvPicPr>
          <p:cNvPr id="31747" name="Picture 4" descr="fig04_0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5438" y="1820863"/>
            <a:ext cx="8285162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Designs\Blends.pot</Template>
  <TotalTime>1994</TotalTime>
  <Words>2670</Words>
  <Application>Microsoft Macintosh PowerPoint</Application>
  <PresentationFormat>Letter Paper (8.5x11 in)</PresentationFormat>
  <Paragraphs>347</Paragraphs>
  <Slides>48</Slides>
  <Notes>40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4" baseType="lpstr">
      <vt:lpstr>Arial</vt:lpstr>
      <vt:lpstr>ＭＳ Ｐゴシック</vt:lpstr>
      <vt:lpstr>Wingdings</vt:lpstr>
      <vt:lpstr>Tahoma</vt:lpstr>
      <vt:lpstr>ヒラギノ角ゴ Pro W3</vt:lpstr>
      <vt:lpstr>Blends</vt:lpstr>
      <vt:lpstr>Slide 1</vt:lpstr>
      <vt:lpstr> </vt:lpstr>
      <vt:lpstr>Chapter Outline</vt:lpstr>
      <vt:lpstr>Subclasses and Superclasses (1)</vt:lpstr>
      <vt:lpstr>Slide 5</vt:lpstr>
      <vt:lpstr>Subclasses and Superclasses (2)</vt:lpstr>
      <vt:lpstr>Subclasses and Superclasses (3)</vt:lpstr>
      <vt:lpstr>Subclasses and Superclasses (4)</vt:lpstr>
      <vt:lpstr>Representing Specialization in EER Diagrams</vt:lpstr>
      <vt:lpstr>Attribute Inheritance in Superclass / Subclass Relationships </vt:lpstr>
      <vt:lpstr>Specialization (1)</vt:lpstr>
      <vt:lpstr>Specialization (2)</vt:lpstr>
      <vt:lpstr>Slide 13</vt:lpstr>
      <vt:lpstr>Generalization</vt:lpstr>
      <vt:lpstr>Slide 15</vt:lpstr>
      <vt:lpstr>Generalization and Specialization (1)</vt:lpstr>
      <vt:lpstr>Generalization and Specialization (2)</vt:lpstr>
      <vt:lpstr>Types of Specialization</vt:lpstr>
      <vt:lpstr>Constraints on Specialization and Generalization (1)</vt:lpstr>
      <vt:lpstr>Constraints on Specialization and Generalization (2)</vt:lpstr>
      <vt:lpstr>Displaying an attribute-defined specialization in EER diagrams</vt:lpstr>
      <vt:lpstr>Constraints on Specialization and Generalization (3)</vt:lpstr>
      <vt:lpstr>Constraints on Specialization and Generalization (4)</vt:lpstr>
      <vt:lpstr>Constraints on Specialization and Generalization (5)</vt:lpstr>
      <vt:lpstr>Constraints on Specialization and Generalization (6)</vt:lpstr>
      <vt:lpstr>Example of disjoint partial Specialization</vt:lpstr>
      <vt:lpstr>Slide 27</vt:lpstr>
      <vt:lpstr>Specialization/Generalization Hierarchies, Lattices &amp; Shared Subclasses (1)</vt:lpstr>
      <vt:lpstr>Slide 29</vt:lpstr>
      <vt:lpstr>Specialization/Generalization Hierarchies, Lattices &amp; Shared Subclasses (2)</vt:lpstr>
      <vt:lpstr>Specialization/Generalization Hierarchies, Lattices &amp; Shared Subclasses (3)</vt:lpstr>
      <vt:lpstr>Specialization / Generalization Lattice Example (UNIVERSITY)</vt:lpstr>
      <vt:lpstr>Categories (UNION TYPES) (1)</vt:lpstr>
      <vt:lpstr>Categories (UNION TYPES) (2)</vt:lpstr>
      <vt:lpstr>Two categories (UNION types): OWNER, REGISTERED_VEHICLE</vt:lpstr>
      <vt:lpstr>Formal Definitions of EER Model (1)</vt:lpstr>
      <vt:lpstr>Formal Definitions of EER Model (2)</vt:lpstr>
      <vt:lpstr>Formal Definitions of EER Model (3)</vt:lpstr>
      <vt:lpstr>Formal Definitions of EER Model (4)</vt:lpstr>
      <vt:lpstr>Alternative diagrammatic notations</vt:lpstr>
      <vt:lpstr>UML Example for Displaying Specialization / Generalization</vt:lpstr>
      <vt:lpstr>Alternative Diagrammatic Notations</vt:lpstr>
      <vt:lpstr>Knowledge Representation (KR)-1</vt:lpstr>
      <vt:lpstr>Knowledge Representation (KR)-2</vt:lpstr>
      <vt:lpstr>Knowledge Representation (KR)-3</vt:lpstr>
      <vt:lpstr>General  Basis for Conceptual Modeling</vt:lpstr>
      <vt:lpstr>Ontologies</vt:lpstr>
      <vt:lpstr>Summary</vt:lpstr>
    </vt:vector>
  </TitlesOfParts>
  <Company>©2007 Pearson Addison-Wesley. All rights reserved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</dc:title>
  <dc:subject>Enhanced Entity-Relationship (EER) Modeling</dc:subject>
  <dc:creator>Elmasri/Navathe</dc:creator>
  <cp:lastModifiedBy>HP</cp:lastModifiedBy>
  <cp:revision>80</cp:revision>
  <cp:lastPrinted>2001-11-04T00:51:13Z</cp:lastPrinted>
  <dcterms:created xsi:type="dcterms:W3CDTF">2005-02-25T19:46:41Z</dcterms:created>
  <dcterms:modified xsi:type="dcterms:W3CDTF">2021-06-02T05:49:42Z</dcterms:modified>
</cp:coreProperties>
</file>