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4"/>
  </p:notesMasterIdLst>
  <p:handoutMasterIdLst>
    <p:handoutMasterId r:id="rId45"/>
  </p:handoutMasterIdLst>
  <p:sldIdLst>
    <p:sldId id="439" r:id="rId2"/>
    <p:sldId id="403" r:id="rId3"/>
    <p:sldId id="413" r:id="rId4"/>
    <p:sldId id="479" r:id="rId5"/>
    <p:sldId id="472" r:id="rId6"/>
    <p:sldId id="480" r:id="rId7"/>
    <p:sldId id="481" r:id="rId8"/>
    <p:sldId id="482" r:id="rId9"/>
    <p:sldId id="483" r:id="rId10"/>
    <p:sldId id="447" r:id="rId11"/>
    <p:sldId id="485" r:id="rId12"/>
    <p:sldId id="484" r:id="rId13"/>
    <p:sldId id="406" r:id="rId14"/>
    <p:sldId id="486" r:id="rId15"/>
    <p:sldId id="487" r:id="rId16"/>
    <p:sldId id="488" r:id="rId17"/>
    <p:sldId id="407" r:id="rId18"/>
    <p:sldId id="489" r:id="rId19"/>
    <p:sldId id="505" r:id="rId20"/>
    <p:sldId id="506" r:id="rId21"/>
    <p:sldId id="507" r:id="rId22"/>
    <p:sldId id="508" r:id="rId23"/>
    <p:sldId id="490" r:id="rId24"/>
    <p:sldId id="491" r:id="rId25"/>
    <p:sldId id="492" r:id="rId26"/>
    <p:sldId id="408" r:id="rId27"/>
    <p:sldId id="493" r:id="rId28"/>
    <p:sldId id="494" r:id="rId29"/>
    <p:sldId id="409" r:id="rId30"/>
    <p:sldId id="496" r:id="rId31"/>
    <p:sldId id="495" r:id="rId32"/>
    <p:sldId id="411" r:id="rId33"/>
    <p:sldId id="497" r:id="rId34"/>
    <p:sldId id="498" r:id="rId35"/>
    <p:sldId id="412" r:id="rId36"/>
    <p:sldId id="499" r:id="rId37"/>
    <p:sldId id="500" r:id="rId38"/>
    <p:sldId id="501" r:id="rId39"/>
    <p:sldId id="502" r:id="rId40"/>
    <p:sldId id="503" r:id="rId41"/>
    <p:sldId id="504" r:id="rId42"/>
    <p:sldId id="478" r:id="rId43"/>
  </p:sldIdLst>
  <p:sldSz cx="9144000" cy="6858000" type="letter"/>
  <p:notesSz cx="6858000" cy="9144000"/>
  <p:defaultTextStyle>
    <a:defPPr>
      <a:defRPr lang="en-CA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9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77228"/>
    <a:srgbClr val="6E792B"/>
    <a:srgbClr val="76822E"/>
    <a:srgbClr val="4F571F"/>
    <a:srgbClr val="6F6A07"/>
    <a:srgbClr val="827C08"/>
    <a:srgbClr val="800000"/>
    <a:srgbClr val="00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Objects="1">
      <p:cViewPr>
        <p:scale>
          <a:sx n="60" d="100"/>
          <a:sy n="60" d="100"/>
        </p:scale>
        <p:origin x="-1572" y="-174"/>
      </p:cViewPr>
      <p:guideLst>
        <p:guide orient="horz" pos="19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2706"/>
    </p:cViewPr>
  </p:sorterViewPr>
  <p:notesViewPr>
    <p:cSldViewPr snapToObjects="1">
      <p:cViewPr>
        <p:scale>
          <a:sx n="100" d="100"/>
          <a:sy n="100" d="100"/>
        </p:scale>
        <p:origin x="-780" y="21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5A47EE21-9DE7-4758-9D09-B2C886781B80}" type="slidenum">
              <a:rPr lang="en-CA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3211777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noProof="0"/>
              <a:t>Click to edit Master text styles</a:t>
            </a:r>
          </a:p>
          <a:p>
            <a:pPr lvl="1"/>
            <a:r>
              <a:rPr lang="en-CA" noProof="0"/>
              <a:t>Second level</a:t>
            </a:r>
          </a:p>
          <a:p>
            <a:pPr lvl="2"/>
            <a:r>
              <a:rPr lang="en-CA" noProof="0"/>
              <a:t>Third level</a:t>
            </a:r>
          </a:p>
          <a:p>
            <a:pPr lvl="3"/>
            <a:r>
              <a:rPr lang="en-CA" noProof="0"/>
              <a:t>Fourth level</a:t>
            </a:r>
          </a:p>
          <a:p>
            <a:pPr lvl="4"/>
            <a:r>
              <a:rPr lang="en-CA" noProof="0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C2DAE772-7CCA-4302-B17C-2DBB59D07B6F}" type="slidenum">
              <a:rPr lang="en-CA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8595526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1628545-DC01-4288-9724-9D5635321778}" type="slidenum">
              <a:rPr lang="en-CA" altLang="en-US" sz="1200" smtClean="0">
                <a:latin typeface="Tahoma" panose="020B0604030504040204" pitchFamily="34" charset="0"/>
              </a:rPr>
              <a:pPr/>
              <a:t>1</a:t>
            </a:fld>
            <a:endParaRPr lang="en-CA" altLang="en-US" sz="1200" dirty="0">
              <a:latin typeface="Tahoma" panose="020B0604030504040204" pitchFamily="34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4"/>
          <p:cNvSpPr>
            <a:spLocks noChangeArrowheads="1"/>
          </p:cNvSpPr>
          <p:nvPr/>
        </p:nvSpPr>
        <p:spPr bwMode="auto">
          <a:xfrm>
            <a:off x="8305800" y="0"/>
            <a:ext cx="609600" cy="6858000"/>
          </a:xfrm>
          <a:prstGeom prst="rect">
            <a:avLst/>
          </a:prstGeom>
          <a:gradFill rotWithShape="1">
            <a:gsLst>
              <a:gs pos="0">
                <a:srgbClr val="677228">
                  <a:alpha val="43999"/>
                </a:srgbClr>
              </a:gs>
              <a:gs pos="100000">
                <a:srgbClr val="5A6423"/>
              </a:gs>
            </a:gsLst>
            <a:lin ang="5400000" scaled="1"/>
          </a:gradFill>
          <a:ln>
            <a:noFill/>
          </a:ln>
          <a:ex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dirty="0">
              <a:ea typeface="+mn-ea"/>
            </a:endParaRPr>
          </a:p>
        </p:txBody>
      </p:sp>
      <p:sp>
        <p:nvSpPr>
          <p:cNvPr id="5" name="Rectangle 47"/>
          <p:cNvSpPr>
            <a:spLocks noChangeArrowheads="1"/>
          </p:cNvSpPr>
          <p:nvPr userDrawn="1"/>
        </p:nvSpPr>
        <p:spPr bwMode="auto">
          <a:xfrm rot="16200000">
            <a:off x="3500437" y="-985837"/>
            <a:ext cx="2143125" cy="9144000"/>
          </a:xfrm>
          <a:prstGeom prst="rect">
            <a:avLst/>
          </a:prstGeom>
          <a:solidFill>
            <a:srgbClr val="677228">
              <a:alpha val="43921"/>
            </a:srgbClr>
          </a:solidFill>
          <a:ln>
            <a:noFill/>
          </a:ln>
          <a:ex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dirty="0">
              <a:ea typeface="+mn-ea"/>
            </a:endParaRPr>
          </a:p>
        </p:txBody>
      </p:sp>
      <p:sp>
        <p:nvSpPr>
          <p:cNvPr id="6" name="Rectangle 48"/>
          <p:cNvSpPr>
            <a:spLocks noChangeArrowheads="1"/>
          </p:cNvSpPr>
          <p:nvPr userDrawn="1"/>
        </p:nvSpPr>
        <p:spPr bwMode="auto">
          <a:xfrm>
            <a:off x="7315200" y="2438400"/>
            <a:ext cx="1828800" cy="229076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dirty="0">
              <a:ea typeface="+mn-ea"/>
            </a:endParaRPr>
          </a:p>
        </p:txBody>
      </p:sp>
      <p:pic>
        <p:nvPicPr>
          <p:cNvPr id="7" name="Picture 35" descr="awtri_4c UPDATE_colo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" y="5949950"/>
            <a:ext cx="68421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6" descr="elmasri_thumb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19975" y="2514600"/>
            <a:ext cx="17240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26" name="Rectangle 30" descr="Pink tissue paper"/>
          <p:cNvSpPr>
            <a:spLocks noGrp="1" noChangeArrowheads="1"/>
          </p:cNvSpPr>
          <p:nvPr>
            <p:ph type="ctrTitle" sz="quarter"/>
          </p:nvPr>
        </p:nvSpPr>
        <p:spPr>
          <a:xfrm>
            <a:off x="228600" y="152400"/>
            <a:ext cx="7086600" cy="2286000"/>
          </a:xfrm>
        </p:spPr>
        <p:txBody>
          <a:bodyPr wrap="none" anchor="ctr"/>
          <a:lstStyle>
            <a:lvl1pPr>
              <a:defRPr sz="6600">
                <a:solidFill>
                  <a:srgbClr val="99003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34" name="Rectangle 38" descr="Pink tissue paper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04800" y="2590800"/>
            <a:ext cx="66294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2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29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838200" y="6397625"/>
            <a:ext cx="44958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900"/>
            </a:lvl1pPr>
          </a:lstStyle>
          <a:p>
            <a:pPr>
              <a:defRPr/>
            </a:pPr>
            <a:r>
              <a:rPr lang="en-US" altLang="en-US" dirty="0"/>
              <a:t>Copyright © 2007 Ramez Elmasri and Shamkant B. Navathe</a:t>
            </a:r>
          </a:p>
        </p:txBody>
      </p:sp>
    </p:spTree>
    <p:extLst>
      <p:ext uri="{BB962C8B-B14F-4D97-AF65-F5344CB8AC3E}">
        <p14:creationId xmlns:p14="http://schemas.microsoft.com/office/powerpoint/2010/main" xmlns="" val="520518293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Slide 1- </a:t>
            </a:r>
            <a:fld id="{CAA986F2-B510-45F8-B60A-95C866CE2CAA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958113989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303213"/>
            <a:ext cx="2076450" cy="58689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303213"/>
            <a:ext cx="6076950" cy="58689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Slide 1- </a:t>
            </a:r>
            <a:fld id="{7B829C30-A77B-46A4-A9E0-9F2D9617A50A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4132042687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Slide 16- </a:t>
            </a:r>
            <a:fld id="{9EEC0A8F-B71D-49C5-9449-9FF76D230650}" type="slidenum">
              <a:rPr lang="en-US" altLang="en-US" smtClean="0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367582913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Slide 8- </a:t>
            </a:r>
            <a:fld id="{7FC8774D-2CE7-4119-9A5E-E302923B6C59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557414435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9713" y="1600200"/>
            <a:ext cx="407035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2463" y="1600200"/>
            <a:ext cx="4071937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Slide 8- </a:t>
            </a:r>
            <a:fld id="{D371D345-CF25-42DF-A126-A0DC0CDB7055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431716126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Slide 8</a:t>
            </a:r>
            <a:fld id="{6735AAC9-121C-4902-A9D7-C7983AB52A72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396329992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Slide 17-</a:t>
            </a:r>
            <a:fld id="{07E3A667-DF57-4BA0-8873-44E23BBA76E5}" type="slidenum">
              <a:rPr lang="en-US" altLang="en-US" smtClean="0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622075372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Slide 8- </a:t>
            </a:r>
            <a:fld id="{E8EC6BFF-F2FF-4EE0-AE5D-95980CC47A87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2926308493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Slide8 </a:t>
            </a:r>
            <a:fld id="{06DAC659-3815-4E1B-BE2D-82AE9905831D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3684395951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Slide 8</a:t>
            </a:r>
            <a:fld id="{76AD90D7-8C46-4533-8A1E-0460C1BBDAC1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631523936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5"/>
          <p:cNvGrpSpPr>
            <a:grpSpLocks/>
          </p:cNvGrpSpPr>
          <p:nvPr userDrawn="1"/>
        </p:nvGrpSpPr>
        <p:grpSpPr bwMode="auto">
          <a:xfrm>
            <a:off x="8936038" y="1449388"/>
            <a:ext cx="207962" cy="5408612"/>
            <a:chOff x="5606" y="889"/>
            <a:chExt cx="154" cy="3431"/>
          </a:xfrm>
        </p:grpSpPr>
        <p:sp>
          <p:nvSpPr>
            <p:cNvPr id="1032" name="Rectangle 38"/>
            <p:cNvSpPr>
              <a:spLocks noChangeArrowheads="1"/>
            </p:cNvSpPr>
            <p:nvPr userDrawn="1"/>
          </p:nvSpPr>
          <p:spPr bwMode="gray">
            <a:xfrm flipH="1">
              <a:off x="5685" y="889"/>
              <a:ext cx="75" cy="3431"/>
            </a:xfrm>
            <a:prstGeom prst="rect">
              <a:avLst/>
            </a:prstGeom>
            <a:solidFill>
              <a:srgbClr val="677228"/>
            </a:solidFill>
            <a:ln>
              <a:noFill/>
            </a:ln>
            <a:ex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US" altLang="en-US" sz="3200" dirty="0">
                <a:latin typeface="Tahoma" panose="020B0604030504040204" pitchFamily="34" charset="0"/>
                <a:ea typeface="+mn-ea"/>
              </a:endParaRPr>
            </a:p>
          </p:txBody>
        </p:sp>
        <p:grpSp>
          <p:nvGrpSpPr>
            <p:cNvPr id="1033" name="Group 44"/>
            <p:cNvGrpSpPr>
              <a:grpSpLocks/>
            </p:cNvGrpSpPr>
            <p:nvPr userDrawn="1"/>
          </p:nvGrpSpPr>
          <p:grpSpPr bwMode="auto">
            <a:xfrm>
              <a:off x="5606" y="889"/>
              <a:ext cx="106" cy="3431"/>
              <a:chOff x="5606" y="889"/>
              <a:chExt cx="106" cy="3431"/>
            </a:xfrm>
          </p:grpSpPr>
          <p:sp>
            <p:nvSpPr>
              <p:cNvPr id="1034" name="Rectangle 43"/>
              <p:cNvSpPr>
                <a:spLocks noChangeArrowheads="1"/>
              </p:cNvSpPr>
              <p:nvPr userDrawn="1"/>
            </p:nvSpPr>
            <p:spPr bwMode="gray">
              <a:xfrm rot="10800000" flipH="1">
                <a:off x="5606" y="889"/>
                <a:ext cx="58" cy="3431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xtLst/>
            </p:spPr>
            <p:txBody>
              <a:bodyPr rot="10800000"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kumimoji="1" lang="en-US" altLang="en-US" sz="3200" dirty="0">
                  <a:latin typeface="Tahoma" panose="020B0604030504040204" pitchFamily="34" charset="0"/>
                  <a:ea typeface="+mn-ea"/>
                </a:endParaRPr>
              </a:p>
            </p:txBody>
          </p:sp>
          <p:sp>
            <p:nvSpPr>
              <p:cNvPr id="1035" name="Rectangle 32"/>
              <p:cNvSpPr>
                <a:spLocks noChangeArrowheads="1"/>
              </p:cNvSpPr>
              <p:nvPr userDrawn="1"/>
            </p:nvSpPr>
            <p:spPr bwMode="gray">
              <a:xfrm rot="10800000" flipH="1">
                <a:off x="5654" y="889"/>
                <a:ext cx="58" cy="3431"/>
              </a:xfrm>
              <a:prstGeom prst="rect">
                <a:avLst/>
              </a:prstGeom>
              <a:solidFill>
                <a:srgbClr val="990033"/>
              </a:solidFill>
              <a:ln>
                <a:noFill/>
              </a:ln>
              <a:extLst/>
            </p:spPr>
            <p:txBody>
              <a:bodyPr rot="10800000"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kumimoji="1" lang="en-US" altLang="en-US" sz="3200" dirty="0">
                  <a:latin typeface="Tahoma" panose="020B0604030504040204" pitchFamily="34" charset="0"/>
                  <a:ea typeface="+mn-ea"/>
                </a:endParaRPr>
              </a:p>
            </p:txBody>
          </p:sp>
        </p:grpSp>
      </p:grpSp>
      <p:sp>
        <p:nvSpPr>
          <p:cNvPr id="1027" name="Rectangle 37"/>
          <p:cNvSpPr>
            <a:spLocks noChangeArrowheads="1"/>
          </p:cNvSpPr>
          <p:nvPr userDrawn="1"/>
        </p:nvSpPr>
        <p:spPr bwMode="gray">
          <a:xfrm rot="-5400000">
            <a:off x="3845719" y="-3845719"/>
            <a:ext cx="1449388" cy="9140825"/>
          </a:xfrm>
          <a:prstGeom prst="rect">
            <a:avLst/>
          </a:prstGeom>
          <a:solidFill>
            <a:srgbClr val="677228">
              <a:alpha val="36078"/>
            </a:srgbClr>
          </a:solidFill>
          <a:ln>
            <a:noFill/>
          </a:ln>
          <a:extLst/>
        </p:spPr>
        <p:txBody>
          <a:bodyPr vert="eaVert"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3200" dirty="0">
              <a:latin typeface="Tahoma" panose="020B0604030504040204" pitchFamily="34" charset="0"/>
              <a:ea typeface="+mn-ea"/>
            </a:endParaRPr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303213"/>
            <a:ext cx="7796213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b="1">
                <a:solidFill>
                  <a:srgbClr val="990033"/>
                </a:solidFill>
              </a:defRPr>
            </a:lvl1pPr>
          </a:lstStyle>
          <a:p>
            <a:pPr>
              <a:defRPr/>
            </a:pPr>
            <a:r>
              <a:rPr lang="en-US" altLang="en-US" dirty="0"/>
              <a:t>Slide 1- </a:t>
            </a:r>
            <a:fld id="{B74D1202-CE63-45BF-9DF3-D9815B97E1BB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  <p:sp>
        <p:nvSpPr>
          <p:cNvPr id="1030" name="Rectangle 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9713" y="1600200"/>
            <a:ext cx="8294687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1" name="Rectangle 30"/>
          <p:cNvSpPr>
            <a:spLocks noChangeArrowheads="1"/>
          </p:cNvSpPr>
          <p:nvPr/>
        </p:nvSpPr>
        <p:spPr bwMode="auto">
          <a:xfrm>
            <a:off x="838200" y="6397625"/>
            <a:ext cx="449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900" dirty="0"/>
              <a:t>Copyright © 2016 Ramez Elmasri and Shamkant B. Navathe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0" r:id="rId1"/>
    <p:sldLayoutId id="2147484181" r:id="rId2"/>
    <p:sldLayoutId id="2147484182" r:id="rId3"/>
    <p:sldLayoutId id="2147484183" r:id="rId4"/>
    <p:sldLayoutId id="2147484184" r:id="rId5"/>
    <p:sldLayoutId id="2147484185" r:id="rId6"/>
    <p:sldLayoutId id="2147484186" r:id="rId7"/>
    <p:sldLayoutId id="2147484187" r:id="rId8"/>
    <p:sldLayoutId id="2147484188" r:id="rId9"/>
    <p:sldLayoutId id="2147484178" r:id="rId10"/>
    <p:sldLayoutId id="2147484179" r:id="rId11"/>
  </p:sldLayoutIdLst>
  <p:transition spd="med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+mj-lt"/>
          <a:ea typeface="MS PGothic" panose="020B0600070205080204" pitchFamily="34" charset="-128"/>
          <a:cs typeface="MS PGothic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MS PGothic" panose="020B0600070205080204" pitchFamily="34" charset="-128"/>
          <a:cs typeface="MS PGothic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MS PGothic" panose="020B0600070205080204" pitchFamily="34" charset="-128"/>
          <a:cs typeface="MS PGothic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MS PGothic" panose="020B0600070205080204" pitchFamily="34" charset="-128"/>
          <a:cs typeface="MS PGothic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MS PGothic" panose="020B0600070205080204" pitchFamily="34" charset="-128"/>
          <a:cs typeface="MS PGothic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60000"/>
        <a:buFont typeface="Wingdings" panose="05000000000000000000" pitchFamily="2" charset="2"/>
        <a:buChar char="n"/>
        <a:defRPr sz="2800">
          <a:solidFill>
            <a:schemeClr val="tx2"/>
          </a:solidFill>
          <a:latin typeface="+mn-lt"/>
          <a:ea typeface="MS PGothic" panose="020B0600070205080204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5000"/>
        <a:buFont typeface="Wingdings" panose="05000000000000000000" pitchFamily="2" charset="2"/>
        <a:buChar char="n"/>
        <a:defRPr sz="2600">
          <a:solidFill>
            <a:srgbClr val="800000"/>
          </a:solidFill>
          <a:latin typeface="+mn-lt"/>
          <a:ea typeface="MS PGothic" panose="020B0600070205080204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anose="05000000000000000000" pitchFamily="2" charset="2"/>
        <a:buChar char="n"/>
        <a:defRPr sz="2400">
          <a:solidFill>
            <a:schemeClr val="tx2"/>
          </a:solidFill>
          <a:latin typeface="+mn-lt"/>
          <a:ea typeface="MS PGothic" panose="020B0600070205080204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5000"/>
        <a:buFont typeface="Wingdings" panose="05000000000000000000" pitchFamily="2" charset="2"/>
        <a:buChar char="n"/>
        <a:defRPr sz="2000">
          <a:solidFill>
            <a:srgbClr val="800000"/>
          </a:solidFill>
          <a:latin typeface="+mn-lt"/>
          <a:ea typeface="MS PGothic" panose="020B0600070205080204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anose="05000000000000000000" pitchFamily="2" charset="2"/>
        <a:buChar char="n"/>
        <a:defRPr sz="2000">
          <a:solidFill>
            <a:schemeClr val="tx2"/>
          </a:solidFill>
          <a:latin typeface="+mn-lt"/>
          <a:ea typeface="MS PGothic" panose="020B0600070205080204" pitchFamily="34" charset="-128"/>
          <a:cs typeface="MS PGothic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28950" y="1516063"/>
            <a:ext cx="3892550" cy="484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228600" y="303213"/>
            <a:ext cx="7620000" cy="1068387"/>
          </a:xfrm>
        </p:spPr>
        <p:txBody>
          <a:bodyPr/>
          <a:lstStyle/>
          <a:p>
            <a:r>
              <a:rPr lang="en-US" altLang="en-US" dirty="0"/>
              <a:t>18.2 Algorithms for External Sorting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Sorting is an often-used algorithm in query processing</a:t>
            </a:r>
          </a:p>
          <a:p>
            <a:r>
              <a:rPr lang="en-US" altLang="en-US" dirty="0"/>
              <a:t>External sorting</a:t>
            </a:r>
          </a:p>
          <a:p>
            <a:pPr lvl="1"/>
            <a:r>
              <a:rPr lang="en-US" altLang="en-US" dirty="0"/>
              <a:t>Algorithms suitable for large files that do not fit entirely in main memory</a:t>
            </a:r>
          </a:p>
          <a:p>
            <a:pPr lvl="1"/>
            <a:r>
              <a:rPr lang="en-US" altLang="en-US" dirty="0"/>
              <a:t>Sort-merge strategy based on sorting smaller subfiles (runs) and merging the sorted runs</a:t>
            </a:r>
          </a:p>
          <a:p>
            <a:pPr lvl="1"/>
            <a:r>
              <a:rPr lang="en-US" altLang="en-US" dirty="0"/>
              <a:t>Requires buffer space in main memory</a:t>
            </a:r>
          </a:p>
          <a:p>
            <a:pPr lvl="2"/>
            <a:r>
              <a:rPr lang="en-US" altLang="en-US" dirty="0"/>
              <a:t>DBMS cache</a:t>
            </a: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18- </a:t>
            </a:r>
            <a:fld id="{037ACDF4-C13E-47D9-AC09-1364D0A5BB5C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18-</a:t>
            </a:r>
            <a:fld id="{A3A64601-57DF-4FEB-BF13-C5F3156EF5CE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pic>
        <p:nvPicPr>
          <p:cNvPr id="24579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7400" y="457200"/>
            <a:ext cx="5133975" cy="561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TextBox 4"/>
          <p:cNvSpPr txBox="1">
            <a:spLocks noChangeArrowheads="1"/>
          </p:cNvSpPr>
          <p:nvPr/>
        </p:nvSpPr>
        <p:spPr bwMode="auto">
          <a:xfrm>
            <a:off x="1682750" y="6230938"/>
            <a:ext cx="65468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Figure 18.2 Outline of the sort-merge algorithm for external sorting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228600" y="303213"/>
            <a:ext cx="8458200" cy="992187"/>
          </a:xfrm>
        </p:spPr>
        <p:txBody>
          <a:bodyPr/>
          <a:lstStyle/>
          <a:p>
            <a:r>
              <a:rPr lang="en-US" altLang="en-US" dirty="0"/>
              <a:t>Algorithms for External Sorting (cont’d.)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Degree of merging</a:t>
            </a:r>
          </a:p>
          <a:p>
            <a:pPr lvl="1"/>
            <a:r>
              <a:rPr lang="en-US" altLang="en-US" dirty="0"/>
              <a:t>Number of sorted subfiles that can be merged in each merge step</a:t>
            </a:r>
          </a:p>
          <a:p>
            <a:r>
              <a:rPr lang="en-US" altLang="en-US" dirty="0"/>
              <a:t>Performance of the sort-merge algorithm</a:t>
            </a:r>
          </a:p>
          <a:p>
            <a:pPr lvl="1"/>
            <a:r>
              <a:rPr lang="en-US" altLang="en-US" dirty="0"/>
              <a:t>Number of disk block reads and writes before sorting is completed</a:t>
            </a: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18- </a:t>
            </a:r>
            <a:fld id="{AA939A24-4AEE-4E82-A137-EA8DB734AFC7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18.3 Algorithms for SELECT Operation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SELECT operation</a:t>
            </a:r>
          </a:p>
          <a:p>
            <a:pPr lvl="1"/>
            <a:r>
              <a:rPr lang="en-US" altLang="en-US" dirty="0"/>
              <a:t>Search operation to locate records in a disk file that satisfy a certain condition</a:t>
            </a:r>
          </a:p>
          <a:p>
            <a:pPr lvl="1"/>
            <a:r>
              <a:rPr lang="en-US" altLang="en-US" dirty="0"/>
              <a:t>File scan or index scan (if search involves an index)</a:t>
            </a:r>
          </a:p>
          <a:p>
            <a:r>
              <a:rPr lang="en-US" altLang="en-US" dirty="0"/>
              <a:t>Search methods for simple selection </a:t>
            </a:r>
          </a:p>
          <a:p>
            <a:pPr lvl="1"/>
            <a:r>
              <a:rPr lang="en-US" altLang="en-US" dirty="0"/>
              <a:t>S1: Linear search (brute force algorithm)</a:t>
            </a:r>
          </a:p>
          <a:p>
            <a:pPr lvl="1"/>
            <a:r>
              <a:rPr lang="en-US" altLang="en-US" dirty="0"/>
              <a:t>S2: Binary search</a:t>
            </a:r>
          </a:p>
          <a:p>
            <a:pPr lvl="1"/>
            <a:r>
              <a:rPr lang="en-US" altLang="en-US" dirty="0"/>
              <a:t>S3a: Using a primary index</a:t>
            </a:r>
          </a:p>
          <a:p>
            <a:pPr lvl="1"/>
            <a:r>
              <a:rPr lang="en-US" altLang="en-US" dirty="0"/>
              <a:t>S3b: Using a hash key</a:t>
            </a: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18- </a:t>
            </a:r>
            <a:fld id="{A242A854-9FA6-434A-B42F-80E56AE2793E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Algorithms for SELECT Operation (cont’d.)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Search methods for simple selection (cont’d.)</a:t>
            </a:r>
          </a:p>
          <a:p>
            <a:pPr lvl="1"/>
            <a:r>
              <a:rPr lang="en-US" altLang="en-US" dirty="0"/>
              <a:t>S4: Using a primary index to retrieve multiple records</a:t>
            </a:r>
          </a:p>
          <a:p>
            <a:pPr lvl="1"/>
            <a:r>
              <a:rPr lang="en-US" altLang="en-US" dirty="0"/>
              <a:t>S5: Using a clustering index to retrieve multiple records</a:t>
            </a:r>
          </a:p>
          <a:p>
            <a:pPr lvl="1"/>
            <a:r>
              <a:rPr lang="en-US" altLang="en-US" dirty="0"/>
              <a:t>S6: Using a secondary (B+ </a:t>
            </a:r>
            <a:r>
              <a:rPr lang="en-US" altLang="en-US" dirty="0" smtClean="0"/>
              <a:t>-tree</a:t>
            </a:r>
            <a:r>
              <a:rPr lang="en-US" altLang="en-US" dirty="0"/>
              <a:t>) index on an equality comparison</a:t>
            </a:r>
          </a:p>
          <a:p>
            <a:pPr lvl="1"/>
            <a:r>
              <a:rPr lang="en-US" altLang="en-US" dirty="0"/>
              <a:t>S7a: Using a bitmap index</a:t>
            </a:r>
          </a:p>
          <a:p>
            <a:pPr lvl="1"/>
            <a:r>
              <a:rPr lang="en-US" altLang="en-US" dirty="0"/>
              <a:t>S7b: Using a functional index</a:t>
            </a:r>
          </a:p>
          <a:p>
            <a:pPr lvl="1"/>
            <a:endParaRPr lang="en-US" altLang="en-US" dirty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18- </a:t>
            </a:r>
            <a:fld id="{30F1327B-B724-4F1A-B019-EE28A2607037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Algorithms for SELECT Operation (cont’d.)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Search methods for conjunctive (logical AND) selection</a:t>
            </a:r>
          </a:p>
          <a:p>
            <a:pPr lvl="1"/>
            <a:r>
              <a:rPr lang="en-US" altLang="en-US" dirty="0"/>
              <a:t>Using an individual index</a:t>
            </a:r>
          </a:p>
          <a:p>
            <a:pPr lvl="1"/>
            <a:r>
              <a:rPr lang="en-US" altLang="en-US" dirty="0"/>
              <a:t>Using a composite index</a:t>
            </a:r>
          </a:p>
          <a:p>
            <a:pPr lvl="1"/>
            <a:r>
              <a:rPr lang="en-US" altLang="en-US" dirty="0"/>
              <a:t>Intersection of record pointers</a:t>
            </a:r>
          </a:p>
          <a:p>
            <a:r>
              <a:rPr lang="en-US" altLang="en-US" dirty="0"/>
              <a:t>Disjunctive (logical OR) selection</a:t>
            </a:r>
          </a:p>
          <a:p>
            <a:pPr lvl="1"/>
            <a:r>
              <a:rPr lang="en-US" altLang="en-US" dirty="0"/>
              <a:t>Harder to process and optimize</a:t>
            </a: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18- </a:t>
            </a:r>
            <a:fld id="{00C8B52C-93D2-42B4-8850-81CEC0ADB658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Algorithms for SELECT Operation (cont’d.)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Selectivity</a:t>
            </a:r>
          </a:p>
          <a:p>
            <a:pPr lvl="1"/>
            <a:r>
              <a:rPr lang="en-US" altLang="en-US" dirty="0"/>
              <a:t>Ratio of the number of records (tuples) that satisfy the condition to the total number of records (tuples) in the file</a:t>
            </a:r>
          </a:p>
          <a:p>
            <a:pPr lvl="1"/>
            <a:r>
              <a:rPr lang="en-US" altLang="en-US" dirty="0"/>
              <a:t>Number between zero (no records satisfy condition) and one (all records satisfy condition)</a:t>
            </a:r>
          </a:p>
          <a:p>
            <a:r>
              <a:rPr lang="en-US" altLang="en-US" dirty="0"/>
              <a:t>Query optimizer receives input from system catalog to estimate selectivity</a:t>
            </a:r>
          </a:p>
          <a:p>
            <a:pPr lvl="1"/>
            <a:endParaRPr lang="en-US" altLang="en-US" dirty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18- </a:t>
            </a:r>
            <a:fld id="{AF930568-E935-4E92-BCB0-9415CF60701F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18.4 Implementing the JOIN Operation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JOIN operation</a:t>
            </a:r>
          </a:p>
          <a:p>
            <a:pPr lvl="1"/>
            <a:r>
              <a:rPr lang="en-US" altLang="en-US" dirty="0"/>
              <a:t>One of the most time consuming in query processing</a:t>
            </a:r>
          </a:p>
          <a:p>
            <a:pPr lvl="1"/>
            <a:r>
              <a:rPr lang="en-US" altLang="en-US" dirty="0"/>
              <a:t>EQUIJOIN (NATURAL JOIN)</a:t>
            </a:r>
          </a:p>
          <a:p>
            <a:pPr lvl="1"/>
            <a:r>
              <a:rPr lang="en-US" altLang="en-US" dirty="0"/>
              <a:t>Two-way or multiway joins</a:t>
            </a:r>
          </a:p>
          <a:p>
            <a:r>
              <a:rPr lang="en-US" altLang="en-US" dirty="0"/>
              <a:t>Methods for implementing joins</a:t>
            </a:r>
          </a:p>
          <a:p>
            <a:pPr lvl="1"/>
            <a:r>
              <a:rPr lang="en-US" altLang="en-US" dirty="0"/>
              <a:t>J1: Nested-loop join (nested-block join)</a:t>
            </a:r>
          </a:p>
          <a:p>
            <a:pPr lvl="1"/>
            <a:r>
              <a:rPr lang="en-US" altLang="en-US" dirty="0"/>
              <a:t>J2: Index-based nested-loop join</a:t>
            </a:r>
          </a:p>
          <a:p>
            <a:pPr lvl="1"/>
            <a:r>
              <a:rPr lang="en-US" altLang="en-US" dirty="0"/>
              <a:t>J3: Sort-merge join</a:t>
            </a:r>
          </a:p>
          <a:p>
            <a:pPr lvl="1"/>
            <a:r>
              <a:rPr lang="en-US" altLang="en-US" dirty="0"/>
              <a:t>J4: Partition-hash join</a:t>
            </a: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18- </a:t>
            </a:r>
            <a:fld id="{4E532AEE-CF45-42AA-B0A3-A958D13D0555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Implementing the JOIN Operation (cont’d.)</a:t>
            </a:r>
          </a:p>
        </p:txBody>
      </p:sp>
      <p:sp>
        <p:nvSpPr>
          <p:cNvPr id="31747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18-</a:t>
            </a:r>
            <a:fld id="{3AE0F703-C79B-4F8C-8331-D4DE07079030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pic>
        <p:nvPicPr>
          <p:cNvPr id="3174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692275"/>
            <a:ext cx="5710238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9" name="TextBox 4"/>
          <p:cNvSpPr txBox="1">
            <a:spLocks noChangeArrowheads="1"/>
          </p:cNvSpPr>
          <p:nvPr/>
        </p:nvSpPr>
        <p:spPr bwMode="auto">
          <a:xfrm>
            <a:off x="76200" y="2743200"/>
            <a:ext cx="259080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Figure 18.3 Implementing JOIN, PROJECT, UNION, INTERSECTION, and SET DIFFERENCE by using sort-merge, where R has n tuples and S has m tuples. (a) Implementing the operation</a:t>
            </a:r>
          </a:p>
        </p:txBody>
      </p:sp>
      <p:pic>
        <p:nvPicPr>
          <p:cNvPr id="31750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11288" y="4500563"/>
            <a:ext cx="1333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Implementing the JOIN Operation (cont’d.)</a:t>
            </a:r>
          </a:p>
        </p:txBody>
      </p:sp>
      <p:sp>
        <p:nvSpPr>
          <p:cNvPr id="32771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18-</a:t>
            </a:r>
            <a:fld id="{8C24797B-68D1-41D4-99DE-1D810026D0D1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sp>
        <p:nvSpPr>
          <p:cNvPr id="32772" name="TextBox 4"/>
          <p:cNvSpPr txBox="1">
            <a:spLocks noChangeArrowheads="1"/>
          </p:cNvSpPr>
          <p:nvPr/>
        </p:nvSpPr>
        <p:spPr bwMode="auto">
          <a:xfrm>
            <a:off x="533400" y="5570538"/>
            <a:ext cx="79248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Figure 18.3 (cont’d.) Implementing JOIN, PROJECT, UNION, INTERSECTION, and SET DIFFERENCE by using sort-merge, where R has n tuples and S has m tuples. (b) Implementing the operation</a:t>
            </a:r>
          </a:p>
        </p:txBody>
      </p:sp>
      <p:pic>
        <p:nvPicPr>
          <p:cNvPr id="32773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5200" y="6086475"/>
            <a:ext cx="18383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4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525" y="1654175"/>
            <a:ext cx="8191500" cy="36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" panose="05000000000000000000" pitchFamily="2" charset="2"/>
              <a:buNone/>
            </a:pPr>
            <a:endParaRPr lang="en-US" altLang="en-US" b="1" dirty="0"/>
          </a:p>
          <a:p>
            <a:pPr marL="0" indent="0" algn="ctr">
              <a:buFont typeface="Wingdings" panose="05000000000000000000" pitchFamily="2" charset="2"/>
              <a:buNone/>
            </a:pPr>
            <a:endParaRPr lang="en-US" altLang="en-US" b="1" dirty="0"/>
          </a:p>
          <a:p>
            <a:pPr marL="0" indent="0" algn="ctr">
              <a:buFont typeface="Wingdings" panose="05000000000000000000" pitchFamily="2" charset="2"/>
              <a:buNone/>
            </a:pPr>
            <a:r>
              <a:rPr lang="en-US" altLang="en-US" sz="3200" b="1" dirty="0"/>
              <a:t>CHAPTER 18</a:t>
            </a:r>
          </a:p>
          <a:p>
            <a:pPr marL="0" indent="0" algn="ctr">
              <a:buFont typeface="Wingdings" panose="05000000000000000000" pitchFamily="2" charset="2"/>
              <a:buNone/>
            </a:pPr>
            <a:endParaRPr lang="en-US" altLang="en-US" b="1" dirty="0"/>
          </a:p>
          <a:p>
            <a:pPr marL="0" indent="0" algn="ctr">
              <a:buFont typeface="Wingdings" panose="05000000000000000000" pitchFamily="2" charset="2"/>
              <a:buNone/>
            </a:pPr>
            <a:r>
              <a:rPr lang="en-US" altLang="en-US" sz="3600" b="1" dirty="0"/>
              <a:t>Strategies for Query Processing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Implementing the JOIN Operation (cont’d.)</a:t>
            </a:r>
          </a:p>
        </p:txBody>
      </p:sp>
      <p:sp>
        <p:nvSpPr>
          <p:cNvPr id="33795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18-</a:t>
            </a:r>
            <a:fld id="{91731F00-C101-46AD-858F-864A86166E3E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sp>
        <p:nvSpPr>
          <p:cNvPr id="33796" name="TextBox 4"/>
          <p:cNvSpPr txBox="1">
            <a:spLocks noChangeArrowheads="1"/>
          </p:cNvSpPr>
          <p:nvPr/>
        </p:nvSpPr>
        <p:spPr bwMode="auto">
          <a:xfrm>
            <a:off x="914400" y="5570538"/>
            <a:ext cx="773271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Figure 18.3 (cont’d.) Implementing JOIN, PROJECT, UNION, INTERSECTION, and SET DIFFERENCE by using sort-merge, where R has n tuples and S has m tuples. (c) Implementing the operation</a:t>
            </a:r>
          </a:p>
        </p:txBody>
      </p:sp>
      <p:pic>
        <p:nvPicPr>
          <p:cNvPr id="3379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4763" y="6156325"/>
            <a:ext cx="109537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1163" y="1630363"/>
            <a:ext cx="8258175" cy="382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Implementing the JOIN Operation (cont’d.)</a:t>
            </a:r>
          </a:p>
        </p:txBody>
      </p:sp>
      <p:sp>
        <p:nvSpPr>
          <p:cNvPr id="34819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18-</a:t>
            </a:r>
            <a:fld id="{CBF3CD26-CA29-4C52-9D94-46C9717B3565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sp>
        <p:nvSpPr>
          <p:cNvPr id="34820" name="TextBox 4"/>
          <p:cNvSpPr txBox="1">
            <a:spLocks noChangeArrowheads="1"/>
          </p:cNvSpPr>
          <p:nvPr/>
        </p:nvSpPr>
        <p:spPr bwMode="auto">
          <a:xfrm>
            <a:off x="685800" y="5570538"/>
            <a:ext cx="796131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Figure 18.3 (cont’d.) Implementing JOIN, PROJECT, UNION, INTERSECTION, and SET DIFFERENCE by using sort-merge, where R has n tuples and S has m tuples. (d) Implementing the operation</a:t>
            </a:r>
          </a:p>
        </p:txBody>
      </p:sp>
      <p:pic>
        <p:nvPicPr>
          <p:cNvPr id="34821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43100"/>
            <a:ext cx="77724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2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14738" y="6116638"/>
            <a:ext cx="108585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Implementing the JOIN Operation (cont’d.)</a:t>
            </a:r>
          </a:p>
        </p:txBody>
      </p:sp>
      <p:sp>
        <p:nvSpPr>
          <p:cNvPr id="35843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18-</a:t>
            </a:r>
            <a:fld id="{0B8B02FF-458A-4B23-A386-2507101A910B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sp>
        <p:nvSpPr>
          <p:cNvPr id="35844" name="TextBox 4"/>
          <p:cNvSpPr txBox="1">
            <a:spLocks noChangeArrowheads="1"/>
          </p:cNvSpPr>
          <p:nvPr/>
        </p:nvSpPr>
        <p:spPr bwMode="auto">
          <a:xfrm>
            <a:off x="762000" y="5570538"/>
            <a:ext cx="788511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Figure 18.3 (cont’d.) Implementing JOIN, PROJECT, UNION, INTERSECTION, and SET DIFFERENCE by using sort-merge, where R has n tuples and S has m tuples. (e) Implementing the operation</a:t>
            </a:r>
          </a:p>
        </p:txBody>
      </p:sp>
      <p:pic>
        <p:nvPicPr>
          <p:cNvPr id="35845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3863" y="1776413"/>
            <a:ext cx="8296275" cy="330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3800" y="6127750"/>
            <a:ext cx="101917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Implementing the JOIN Operation (cont’d.)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Available buffer space has important effect on some JOIN algorithms</a:t>
            </a:r>
          </a:p>
          <a:p>
            <a:r>
              <a:rPr lang="en-US" altLang="en-US" dirty="0"/>
              <a:t>Nested-loop approach</a:t>
            </a:r>
          </a:p>
          <a:p>
            <a:pPr lvl="1"/>
            <a:r>
              <a:rPr lang="en-US" altLang="en-US" dirty="0"/>
              <a:t>Read as many blocks as possible at a time into memory from the file whose records are used for the outer loop</a:t>
            </a:r>
          </a:p>
          <a:p>
            <a:pPr lvl="1"/>
            <a:r>
              <a:rPr lang="en-US" altLang="en-US" dirty="0"/>
              <a:t>Advantageous to use the file with fewer blocks as the outer-loop file</a:t>
            </a: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18- </a:t>
            </a:r>
            <a:fld id="{C15D9F39-2E96-4A25-B3B3-CD1805CE247E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Implementing the JOIN Operation (cont’d.)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Join selection factor</a:t>
            </a:r>
          </a:p>
          <a:p>
            <a:pPr lvl="1"/>
            <a:r>
              <a:rPr lang="en-US" altLang="en-US" dirty="0"/>
              <a:t>Fraction of records in one file that will be joined with records in another file</a:t>
            </a:r>
          </a:p>
          <a:p>
            <a:pPr lvl="1"/>
            <a:r>
              <a:rPr lang="en-US" altLang="en-US" dirty="0"/>
              <a:t>Depends on the particular equijoin condition with another file</a:t>
            </a:r>
          </a:p>
          <a:p>
            <a:pPr lvl="1"/>
            <a:r>
              <a:rPr lang="en-US" altLang="en-US" dirty="0"/>
              <a:t>Affects join performance</a:t>
            </a:r>
          </a:p>
          <a:p>
            <a:r>
              <a:rPr lang="en-US" altLang="en-US" dirty="0"/>
              <a:t>Partition-hash join</a:t>
            </a:r>
          </a:p>
          <a:p>
            <a:pPr lvl="1"/>
            <a:r>
              <a:rPr lang="en-US" altLang="en-US" dirty="0"/>
              <a:t>Each file is partitioned into </a:t>
            </a:r>
            <a:r>
              <a:rPr lang="en-US" altLang="en-US" i="1" dirty="0"/>
              <a:t>M </a:t>
            </a:r>
            <a:r>
              <a:rPr lang="en-US" altLang="en-US" dirty="0"/>
              <a:t>partitions using the same partitioning hash function on the join attributes</a:t>
            </a:r>
          </a:p>
          <a:p>
            <a:pPr lvl="1"/>
            <a:r>
              <a:rPr lang="en-US" altLang="en-US" dirty="0"/>
              <a:t>Each pair of corresponding partitions is joined</a:t>
            </a: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18- </a:t>
            </a:r>
            <a:fld id="{1BA151A6-B70A-4407-82ED-0ABCE50A9797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Implementing the JOIN Operation (cont’d.)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Hybrid hash-join</a:t>
            </a:r>
          </a:p>
          <a:p>
            <a:pPr lvl="1"/>
            <a:r>
              <a:rPr lang="en-US" altLang="en-US" dirty="0"/>
              <a:t>Variation of partition hash-join</a:t>
            </a:r>
          </a:p>
          <a:p>
            <a:pPr lvl="1"/>
            <a:r>
              <a:rPr lang="en-US" altLang="en-US" dirty="0"/>
              <a:t>Joining phase for one of the partitions is included in the partition</a:t>
            </a:r>
          </a:p>
          <a:p>
            <a:pPr lvl="1"/>
            <a:r>
              <a:rPr lang="en-US" altLang="en-US" dirty="0"/>
              <a:t>Goal: join as many records during the partitioning phase to save cost of storing records on disk and then rereading during the joining phase</a:t>
            </a: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18- </a:t>
            </a:r>
            <a:fld id="{0E10C868-5157-494E-B0B4-C87370ACDAC0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18.5 Algorithms for PROJECT and Set Operations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PROJECT operation</a:t>
            </a:r>
          </a:p>
          <a:p>
            <a:pPr lvl="1"/>
            <a:r>
              <a:rPr lang="en-US" altLang="en-US" dirty="0"/>
              <a:t>After projecting </a:t>
            </a:r>
            <a:r>
              <a:rPr lang="en-US" altLang="en-US" i="1" dirty="0"/>
              <a:t>R </a:t>
            </a:r>
            <a:r>
              <a:rPr lang="en-US" altLang="en-US" dirty="0"/>
              <a:t>on only the columns in the list of attributes, any duplicates are removed by treating the result strictly as a set of tuples</a:t>
            </a:r>
          </a:p>
          <a:p>
            <a:r>
              <a:rPr lang="en-US" altLang="en-US" dirty="0"/>
              <a:t>Default for SQL queries</a:t>
            </a:r>
          </a:p>
          <a:p>
            <a:pPr lvl="1"/>
            <a:r>
              <a:rPr lang="en-US" altLang="en-US" dirty="0"/>
              <a:t>No elimination of duplicates from the query result</a:t>
            </a:r>
          </a:p>
          <a:p>
            <a:pPr lvl="2"/>
            <a:r>
              <a:rPr lang="en-US" altLang="en-US" dirty="0"/>
              <a:t>Duplicates eliminated only if the keyword </a:t>
            </a:r>
            <a:r>
              <a:rPr lang="en-US" altLang="en-US" sz="2200" dirty="0"/>
              <a:t>DISTINCT </a:t>
            </a:r>
            <a:r>
              <a:rPr lang="en-US" altLang="en-US" dirty="0"/>
              <a:t>is included</a:t>
            </a: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18- </a:t>
            </a:r>
            <a:fld id="{C5F6F133-BE9E-460E-B177-35297893418E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Algorithms for PROJECT and Set Operations (cont’d.)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Set operations</a:t>
            </a:r>
          </a:p>
          <a:p>
            <a:pPr lvl="1"/>
            <a:r>
              <a:rPr lang="en-US" altLang="en-US" dirty="0"/>
              <a:t>UNION</a:t>
            </a:r>
          </a:p>
          <a:p>
            <a:pPr lvl="1"/>
            <a:r>
              <a:rPr lang="en-US" altLang="en-US" dirty="0"/>
              <a:t>INTERSECTION</a:t>
            </a:r>
          </a:p>
          <a:p>
            <a:pPr lvl="1"/>
            <a:r>
              <a:rPr lang="en-US" altLang="en-US" dirty="0"/>
              <a:t>SET DIFFERENCE</a:t>
            </a:r>
          </a:p>
          <a:p>
            <a:pPr lvl="1"/>
            <a:r>
              <a:rPr lang="en-US" altLang="en-US" dirty="0"/>
              <a:t>CARTESIAN PRODUCT</a:t>
            </a:r>
          </a:p>
          <a:p>
            <a:r>
              <a:rPr lang="en-US" altLang="en-US" dirty="0"/>
              <a:t>Set operations sometimes expensive to implement</a:t>
            </a:r>
          </a:p>
          <a:p>
            <a:pPr lvl="1"/>
            <a:r>
              <a:rPr lang="en-US" altLang="en-US" dirty="0"/>
              <a:t>Sort-merge technique</a:t>
            </a:r>
          </a:p>
          <a:p>
            <a:pPr lvl="1"/>
            <a:r>
              <a:rPr lang="en-US" altLang="en-US" dirty="0"/>
              <a:t>Hashing</a:t>
            </a:r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18- </a:t>
            </a:r>
            <a:fld id="{3F2D56D9-C305-4C51-BF8F-2DBA7C636CA9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Algorithms for PROJECT and Set Operations (cont’d.)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Use of anti-join for SET DIFFERENCE</a:t>
            </a:r>
          </a:p>
          <a:p>
            <a:pPr lvl="1">
              <a:defRPr/>
            </a:pPr>
            <a:r>
              <a:rPr lang="en-US" altLang="en-US" dirty="0"/>
              <a:t>EXCEPT or MINUS in SQL</a:t>
            </a:r>
          </a:p>
          <a:p>
            <a:pPr lvl="1">
              <a:defRPr/>
            </a:pPr>
            <a:r>
              <a:rPr lang="en-US" altLang="en-US" dirty="0"/>
              <a:t>Example: Find which departments have no employees</a:t>
            </a:r>
          </a:p>
          <a:p>
            <a:pPr lvl="1">
              <a:defRPr/>
            </a:pPr>
            <a:endParaRPr lang="en-US" altLang="en-US" dirty="0"/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en-US" altLang="en-US" dirty="0"/>
              <a:t>becomes</a:t>
            </a:r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18- </a:t>
            </a:r>
            <a:fld id="{86E6A359-170F-4B0B-BDEF-B4867CFDCDF3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pic>
        <p:nvPicPr>
          <p:cNvPr id="41989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1700" y="3452813"/>
            <a:ext cx="783272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1700" y="4765675"/>
            <a:ext cx="6032500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228600" y="303213"/>
            <a:ext cx="8458200" cy="992187"/>
          </a:xfrm>
        </p:spPr>
        <p:txBody>
          <a:bodyPr/>
          <a:lstStyle/>
          <a:p>
            <a:r>
              <a:rPr lang="en-US" altLang="en-US" dirty="0"/>
              <a:t>18.6 Implementing Aggregate Operations and Different Types of JOINs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Aggregate operators</a:t>
            </a:r>
          </a:p>
          <a:p>
            <a:pPr lvl="1"/>
            <a:r>
              <a:rPr lang="en-US" altLang="en-US" dirty="0"/>
              <a:t>MIN, MAX, COUNT, AVERAGE, SUM</a:t>
            </a:r>
          </a:p>
          <a:p>
            <a:pPr lvl="1"/>
            <a:r>
              <a:rPr lang="en-US" altLang="en-US" dirty="0"/>
              <a:t>Can be computed by a table scan or using an appropriate index</a:t>
            </a:r>
          </a:p>
          <a:p>
            <a:r>
              <a:rPr lang="en-US" altLang="en-US" dirty="0"/>
              <a:t>Example:</a:t>
            </a:r>
          </a:p>
          <a:p>
            <a:pPr lvl="1"/>
            <a:endParaRPr lang="en-US" altLang="en-US" dirty="0"/>
          </a:p>
          <a:p>
            <a:pPr lvl="1"/>
            <a:r>
              <a:rPr lang="en-US" altLang="en-US" dirty="0"/>
              <a:t>If an (ascending) B</a:t>
            </a:r>
            <a:r>
              <a:rPr lang="en-US" altLang="en-US" sz="1800" dirty="0"/>
              <a:t>+ </a:t>
            </a:r>
            <a:r>
              <a:rPr lang="en-US" altLang="en-US" sz="1800" dirty="0" smtClean="0"/>
              <a:t>-</a:t>
            </a:r>
            <a:r>
              <a:rPr lang="en-US" altLang="en-US" dirty="0" smtClean="0"/>
              <a:t>tree </a:t>
            </a:r>
            <a:r>
              <a:rPr lang="en-US" altLang="en-US" dirty="0"/>
              <a:t>index on </a:t>
            </a:r>
            <a:r>
              <a:rPr lang="en-US" altLang="en-US" sz="2200" dirty="0"/>
              <a:t>Salary </a:t>
            </a:r>
            <a:r>
              <a:rPr lang="en-US" altLang="en-US" dirty="0"/>
              <a:t>exists:</a:t>
            </a:r>
          </a:p>
          <a:p>
            <a:pPr lvl="2"/>
            <a:r>
              <a:rPr lang="en-US" altLang="en-US" dirty="0"/>
              <a:t>Optimizer can use the </a:t>
            </a:r>
            <a:r>
              <a:rPr lang="en-US" altLang="en-US" sz="2200" dirty="0"/>
              <a:t>Salary </a:t>
            </a:r>
            <a:r>
              <a:rPr lang="en-US" altLang="en-US" dirty="0"/>
              <a:t>index to search for the largest </a:t>
            </a:r>
            <a:r>
              <a:rPr lang="en-US" altLang="en-US" sz="2200" dirty="0"/>
              <a:t>Salary </a:t>
            </a:r>
            <a:r>
              <a:rPr lang="en-US" altLang="en-US" dirty="0"/>
              <a:t>value </a:t>
            </a:r>
          </a:p>
          <a:p>
            <a:pPr lvl="2"/>
            <a:r>
              <a:rPr lang="en-US" altLang="en-US" dirty="0"/>
              <a:t>Follow the rightmost</a:t>
            </a:r>
            <a:r>
              <a:rPr lang="en-US" altLang="en-US" i="1" dirty="0"/>
              <a:t> </a:t>
            </a:r>
            <a:r>
              <a:rPr lang="en-US" altLang="en-US" dirty="0"/>
              <a:t>pointer in each index node from the root to the rightmost leaf</a:t>
            </a: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18- </a:t>
            </a:r>
            <a:fld id="{4EAFBF80-AEA9-478D-B591-C0263BCEB938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pic>
        <p:nvPicPr>
          <p:cNvPr id="43013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733800"/>
            <a:ext cx="2538413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Introduction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DBMS techniques to process a query</a:t>
            </a:r>
          </a:p>
          <a:p>
            <a:pPr lvl="1"/>
            <a:r>
              <a:rPr lang="en-US" altLang="en-US" dirty="0"/>
              <a:t>Scanner identifies query tokens</a:t>
            </a:r>
          </a:p>
          <a:p>
            <a:pPr lvl="1"/>
            <a:r>
              <a:rPr lang="en-US" altLang="en-US" dirty="0"/>
              <a:t>Parser checks the query syntax</a:t>
            </a:r>
          </a:p>
          <a:p>
            <a:pPr lvl="1"/>
            <a:r>
              <a:rPr lang="en-US" altLang="en-US" dirty="0"/>
              <a:t>Validation checks all attribute and relation names</a:t>
            </a:r>
          </a:p>
          <a:p>
            <a:pPr lvl="1"/>
            <a:r>
              <a:rPr lang="en-US" altLang="en-US" dirty="0"/>
              <a:t>Query tree (or query graph) created</a:t>
            </a:r>
          </a:p>
          <a:p>
            <a:pPr lvl="1"/>
            <a:r>
              <a:rPr lang="en-US" altLang="en-US" dirty="0"/>
              <a:t>Execution strategy or query plan devised</a:t>
            </a:r>
          </a:p>
          <a:p>
            <a:r>
              <a:rPr lang="en-US" altLang="en-US" dirty="0"/>
              <a:t>Query optimization</a:t>
            </a:r>
          </a:p>
          <a:p>
            <a:pPr lvl="1"/>
            <a:r>
              <a:rPr lang="en-US" altLang="en-US" dirty="0"/>
              <a:t>Planning a good execution strategy</a:t>
            </a: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18- </a:t>
            </a:r>
            <a:fld id="{9DC94067-0FF8-42B3-8AA4-A5AC1FCFCFF8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228600" y="303213"/>
            <a:ext cx="8458200" cy="992187"/>
          </a:xfrm>
        </p:spPr>
        <p:txBody>
          <a:bodyPr/>
          <a:lstStyle/>
          <a:p>
            <a:r>
              <a:rPr lang="en-US" altLang="en-US" dirty="0"/>
              <a:t>Implementing Aggregate Operations and Different Types of JOINs (cont’d.)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AVERAGE or SUM</a:t>
            </a:r>
          </a:p>
          <a:p>
            <a:pPr lvl="1"/>
            <a:r>
              <a:rPr lang="en-US" altLang="en-US" dirty="0"/>
              <a:t>Index can be used if it is a dense index</a:t>
            </a:r>
          </a:p>
          <a:p>
            <a:pPr lvl="1"/>
            <a:r>
              <a:rPr lang="en-US" altLang="en-US" dirty="0"/>
              <a:t>Computation applied to the values in the index</a:t>
            </a:r>
          </a:p>
          <a:p>
            <a:pPr lvl="1"/>
            <a:r>
              <a:rPr lang="en-US" altLang="en-US" dirty="0"/>
              <a:t>Nondense index can be used if actual number of records associated with each index value is stored in each index entry</a:t>
            </a:r>
          </a:p>
          <a:p>
            <a:r>
              <a:rPr lang="en-US" altLang="en-US" dirty="0"/>
              <a:t>COUNT</a:t>
            </a:r>
          </a:p>
          <a:p>
            <a:pPr lvl="1"/>
            <a:r>
              <a:rPr lang="en-US" altLang="en-US" dirty="0"/>
              <a:t>Number of values can be computed from the index</a:t>
            </a: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18- </a:t>
            </a:r>
            <a:fld id="{28F42F8D-90FD-4070-B757-BACFD459A31A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228600" y="303213"/>
            <a:ext cx="8458200" cy="992187"/>
          </a:xfrm>
        </p:spPr>
        <p:txBody>
          <a:bodyPr/>
          <a:lstStyle/>
          <a:p>
            <a:r>
              <a:rPr lang="en-US" altLang="en-US" dirty="0"/>
              <a:t>Implementing Aggregate Operations and Different Types of JOINs (cont’d.)</a:t>
            </a:r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Standard JOIN (called INNER JOIN in SQL)</a:t>
            </a:r>
          </a:p>
          <a:p>
            <a:r>
              <a:rPr lang="en-US" altLang="en-US" dirty="0"/>
              <a:t>Variations of joins</a:t>
            </a:r>
          </a:p>
          <a:p>
            <a:pPr lvl="1"/>
            <a:r>
              <a:rPr lang="en-US" altLang="en-US" dirty="0"/>
              <a:t>Outer join</a:t>
            </a:r>
          </a:p>
          <a:p>
            <a:pPr lvl="2"/>
            <a:r>
              <a:rPr lang="en-US" altLang="en-US" dirty="0"/>
              <a:t>Left, right, and full</a:t>
            </a:r>
          </a:p>
          <a:p>
            <a:pPr lvl="2"/>
            <a:r>
              <a:rPr lang="en-US" altLang="en-US" dirty="0"/>
              <a:t>Example: </a:t>
            </a:r>
          </a:p>
          <a:p>
            <a:pPr lvl="2"/>
            <a:endParaRPr lang="en-US" altLang="en-US" dirty="0"/>
          </a:p>
          <a:p>
            <a:pPr lvl="2"/>
            <a:endParaRPr lang="en-US" altLang="en-US" dirty="0"/>
          </a:p>
          <a:p>
            <a:pPr lvl="1"/>
            <a:r>
              <a:rPr lang="en-US" altLang="en-US" dirty="0"/>
              <a:t>Semi-Join</a:t>
            </a:r>
          </a:p>
          <a:p>
            <a:pPr lvl="1"/>
            <a:r>
              <a:rPr lang="en-US" altLang="en-US" dirty="0"/>
              <a:t>Anti-Join</a:t>
            </a:r>
          </a:p>
          <a:p>
            <a:pPr lvl="1"/>
            <a:r>
              <a:rPr lang="en-US" altLang="en-US" dirty="0"/>
              <a:t>Non-Equi-Join</a:t>
            </a:r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18- </a:t>
            </a:r>
            <a:fld id="{9D263106-DCA3-4086-8806-A4A9211F70C4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pic>
        <p:nvPicPr>
          <p:cNvPr id="45061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6988" y="4038600"/>
            <a:ext cx="7543800" cy="69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18.7 Combining Operations Using Pipelining</a:t>
            </a:r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SQL query translated into relational algebra expression</a:t>
            </a:r>
          </a:p>
          <a:p>
            <a:pPr lvl="1"/>
            <a:r>
              <a:rPr lang="en-US" altLang="en-US" dirty="0"/>
              <a:t>Sequence of relational operations</a:t>
            </a:r>
          </a:p>
          <a:p>
            <a:r>
              <a:rPr lang="en-US" altLang="en-US" dirty="0"/>
              <a:t>Materialized evaluation</a:t>
            </a:r>
          </a:p>
          <a:p>
            <a:pPr lvl="1"/>
            <a:r>
              <a:rPr lang="en-US" altLang="en-US" dirty="0"/>
              <a:t>Creating, storing, and passing temporary results</a:t>
            </a:r>
          </a:p>
          <a:p>
            <a:r>
              <a:rPr lang="en-US" altLang="en-US" dirty="0"/>
              <a:t>General query goal: minimize the number of temporary files</a:t>
            </a:r>
          </a:p>
          <a:p>
            <a:r>
              <a:rPr lang="en-US" altLang="en-US" dirty="0"/>
              <a:t>Pipelining or stream-based processing</a:t>
            </a:r>
          </a:p>
          <a:p>
            <a:pPr lvl="1"/>
            <a:r>
              <a:rPr lang="en-US" altLang="en-US" dirty="0"/>
              <a:t>Combines several operations into one</a:t>
            </a:r>
          </a:p>
          <a:p>
            <a:pPr lvl="1"/>
            <a:r>
              <a:rPr lang="en-US" altLang="en-US" dirty="0"/>
              <a:t>Avoids writing temporary files</a:t>
            </a: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18- </a:t>
            </a:r>
            <a:fld id="{DE1AD2D4-A59C-4BBD-BD9D-52B2D333AF60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32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Combining Operations Using Pipelining (cont’d.)</a:t>
            </a:r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Pipelined evaluation benefits</a:t>
            </a:r>
          </a:p>
          <a:p>
            <a:pPr lvl="1"/>
            <a:r>
              <a:rPr lang="en-US" altLang="en-US" dirty="0"/>
              <a:t>Avoiding cost and time delay associated with writing intermediate results to disk</a:t>
            </a:r>
          </a:p>
          <a:p>
            <a:pPr lvl="1"/>
            <a:r>
              <a:rPr lang="en-US" altLang="en-US" dirty="0"/>
              <a:t>Being able to start generating results as quickly as possible</a:t>
            </a:r>
          </a:p>
          <a:p>
            <a:r>
              <a:rPr lang="en-US" altLang="en-US" dirty="0"/>
              <a:t>Iterator</a:t>
            </a:r>
          </a:p>
          <a:p>
            <a:pPr lvl="1"/>
            <a:r>
              <a:rPr lang="en-US" altLang="en-US" dirty="0"/>
              <a:t>Operation implemented in such a way that it outputs one tuple at a time</a:t>
            </a:r>
          </a:p>
          <a:p>
            <a:pPr lvl="1"/>
            <a:r>
              <a:rPr lang="en-US" altLang="en-US" dirty="0"/>
              <a:t>Many iterators may be active at one time</a:t>
            </a: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18- </a:t>
            </a:r>
            <a:fld id="{7D9FB7BF-195A-4F17-B87E-29AA4C5DF22D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33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Combining Operations Using Pipelining (cont’d.)</a:t>
            </a:r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Iterator interface methods</a:t>
            </a:r>
          </a:p>
          <a:p>
            <a:pPr lvl="1"/>
            <a:r>
              <a:rPr lang="en-US" altLang="en-US" dirty="0"/>
              <a:t>Open()</a:t>
            </a:r>
          </a:p>
          <a:p>
            <a:pPr lvl="1"/>
            <a:r>
              <a:rPr lang="en-US" altLang="en-US" dirty="0"/>
              <a:t>Get_Next()</a:t>
            </a:r>
          </a:p>
          <a:p>
            <a:pPr lvl="1"/>
            <a:r>
              <a:rPr lang="en-US" altLang="en-US" dirty="0"/>
              <a:t>Close()</a:t>
            </a:r>
          </a:p>
          <a:p>
            <a:r>
              <a:rPr lang="en-US" altLang="en-US" dirty="0"/>
              <a:t>Some physical operators may not lend themselves to the iterator interface concept</a:t>
            </a:r>
          </a:p>
          <a:p>
            <a:pPr lvl="1"/>
            <a:r>
              <a:rPr lang="en-US" altLang="en-US" dirty="0"/>
              <a:t>Pipelining not supported</a:t>
            </a:r>
          </a:p>
          <a:p>
            <a:r>
              <a:rPr lang="en-US" altLang="en-US" dirty="0"/>
              <a:t>Iterator concept can also be applied to access methods</a:t>
            </a: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18- </a:t>
            </a:r>
            <a:fld id="{70C49379-ACC6-4100-BA48-EE8DA81BAF22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34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18.8 Parallel Algorithms for Query Processing</a:t>
            </a: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Parallel database architecture approaches</a:t>
            </a:r>
          </a:p>
          <a:p>
            <a:pPr lvl="1"/>
            <a:r>
              <a:rPr lang="en-US" altLang="en-US" dirty="0"/>
              <a:t>Shared-memory architecture</a:t>
            </a:r>
          </a:p>
          <a:p>
            <a:pPr lvl="2"/>
            <a:r>
              <a:rPr lang="en-US" altLang="en-US" dirty="0"/>
              <a:t>Multiple processors can access common main memory region</a:t>
            </a:r>
          </a:p>
          <a:p>
            <a:pPr lvl="1"/>
            <a:r>
              <a:rPr lang="en-US" altLang="en-US" dirty="0"/>
              <a:t>Shared-disk architecture</a:t>
            </a:r>
          </a:p>
          <a:p>
            <a:pPr lvl="2"/>
            <a:r>
              <a:rPr lang="en-US" altLang="en-US" dirty="0"/>
              <a:t>Every processor has its own memory</a:t>
            </a:r>
          </a:p>
          <a:p>
            <a:pPr lvl="2"/>
            <a:r>
              <a:rPr lang="en-US" altLang="en-US" dirty="0"/>
              <a:t>Machines have access to all disks</a:t>
            </a:r>
          </a:p>
          <a:p>
            <a:pPr lvl="1"/>
            <a:r>
              <a:rPr lang="en-US" altLang="en-US" dirty="0"/>
              <a:t>Shared-nothing architecture</a:t>
            </a:r>
          </a:p>
          <a:p>
            <a:pPr lvl="2"/>
            <a:r>
              <a:rPr lang="en-US" altLang="en-US" dirty="0"/>
              <a:t>Each processor has own memory and disk storage</a:t>
            </a:r>
          </a:p>
          <a:p>
            <a:pPr lvl="2"/>
            <a:r>
              <a:rPr lang="en-US" altLang="en-US" dirty="0"/>
              <a:t>Most commonly used in parallel database systems</a:t>
            </a: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18- </a:t>
            </a:r>
            <a:fld id="{3FF3F072-3BE6-4B61-8A03-68F9BA1FB45B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35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Parallel Algorithms for Query Processing (cont’d.)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Linear speed-up</a:t>
            </a:r>
          </a:p>
          <a:p>
            <a:pPr lvl="1">
              <a:defRPr/>
            </a:pPr>
            <a:r>
              <a:rPr lang="en-US" altLang="en-US" dirty="0"/>
              <a:t>Linear reduction in time taken for operations</a:t>
            </a:r>
          </a:p>
          <a:p>
            <a:pPr>
              <a:defRPr/>
            </a:pPr>
            <a:r>
              <a:rPr lang="en-US" altLang="en-US" dirty="0"/>
              <a:t>Linear scale-up</a:t>
            </a:r>
          </a:p>
          <a:p>
            <a:pPr lvl="1">
              <a:defRPr/>
            </a:pPr>
            <a:r>
              <a:rPr lang="en-US" altLang="en-US" dirty="0"/>
              <a:t>Constant sustained performance by increasing the number of processors and disks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en-US" dirty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18- </a:t>
            </a:r>
            <a:fld id="{327AA328-E1E1-4213-A546-A1A8A69E1853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36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Parallel Algorithms for Query Processing (cont’d.)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Operator-level parallelism</a:t>
            </a:r>
          </a:p>
          <a:p>
            <a:pPr lvl="1">
              <a:defRPr/>
            </a:pPr>
            <a:r>
              <a:rPr lang="en-US" altLang="en-US" dirty="0"/>
              <a:t>Horizontal partitioning</a:t>
            </a:r>
          </a:p>
          <a:p>
            <a:pPr lvl="2">
              <a:defRPr/>
            </a:pPr>
            <a:r>
              <a:rPr lang="en-US" altLang="en-US" dirty="0"/>
              <a:t>Round-robin partitioning</a:t>
            </a:r>
          </a:p>
          <a:p>
            <a:pPr lvl="2">
              <a:defRPr/>
            </a:pPr>
            <a:r>
              <a:rPr lang="en-US" altLang="en-US" dirty="0"/>
              <a:t>Range partitioning</a:t>
            </a:r>
          </a:p>
          <a:p>
            <a:pPr lvl="2">
              <a:defRPr/>
            </a:pPr>
            <a:r>
              <a:rPr lang="en-US" altLang="en-US" dirty="0"/>
              <a:t>Hash partitioning</a:t>
            </a:r>
          </a:p>
          <a:p>
            <a:pPr>
              <a:defRPr/>
            </a:pPr>
            <a:r>
              <a:rPr lang="en-US" altLang="en-US" dirty="0"/>
              <a:t>Sorting</a:t>
            </a:r>
          </a:p>
          <a:p>
            <a:pPr lvl="1">
              <a:defRPr/>
            </a:pPr>
            <a:r>
              <a:rPr lang="en-US" altLang="en-US" dirty="0"/>
              <a:t>If data has been range-partitioned on an attribute:</a:t>
            </a:r>
          </a:p>
          <a:p>
            <a:pPr lvl="2">
              <a:defRPr/>
            </a:pPr>
            <a:r>
              <a:rPr lang="en-US" altLang="en-US" dirty="0"/>
              <a:t>Each partition can be sorted separately in parallel</a:t>
            </a:r>
          </a:p>
          <a:p>
            <a:pPr lvl="2">
              <a:defRPr/>
            </a:pPr>
            <a:r>
              <a:rPr lang="en-US" altLang="en-US" dirty="0"/>
              <a:t>Results concatenated</a:t>
            </a:r>
          </a:p>
          <a:p>
            <a:pPr lvl="1">
              <a:defRPr/>
            </a:pPr>
            <a:r>
              <a:rPr lang="en-US" altLang="en-US" dirty="0"/>
              <a:t>Reduces sorting time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en-US" dirty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18- </a:t>
            </a:r>
            <a:fld id="{7CEE6522-E55E-4344-B299-778505B11C24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37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Parallel Algorithms for Query Processing (cont’d.)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Selection</a:t>
            </a:r>
          </a:p>
          <a:p>
            <a:pPr lvl="1">
              <a:defRPr/>
            </a:pPr>
            <a:r>
              <a:rPr lang="en-US" altLang="en-US" dirty="0"/>
              <a:t>If condition is an equality condition on an attribute used for range partitioning:</a:t>
            </a:r>
          </a:p>
          <a:p>
            <a:pPr lvl="2">
              <a:defRPr/>
            </a:pPr>
            <a:r>
              <a:rPr lang="en-US" altLang="en-US" dirty="0"/>
              <a:t>Perform selection only on partition to which the value belongs</a:t>
            </a:r>
          </a:p>
          <a:p>
            <a:pPr>
              <a:defRPr/>
            </a:pPr>
            <a:r>
              <a:rPr lang="en-US" altLang="en-US" dirty="0"/>
              <a:t>Projection without duplicate elimination</a:t>
            </a:r>
          </a:p>
          <a:p>
            <a:pPr lvl="1">
              <a:defRPr/>
            </a:pPr>
            <a:r>
              <a:rPr lang="en-US" altLang="en-US" dirty="0"/>
              <a:t>Perform operation in parallel as data is read</a:t>
            </a:r>
          </a:p>
          <a:p>
            <a:pPr>
              <a:defRPr/>
            </a:pPr>
            <a:r>
              <a:rPr lang="en-US" altLang="en-US" dirty="0"/>
              <a:t>Duplicate elimination</a:t>
            </a:r>
          </a:p>
          <a:p>
            <a:pPr lvl="1">
              <a:defRPr/>
            </a:pPr>
            <a:r>
              <a:rPr lang="en-US" altLang="en-US" dirty="0"/>
              <a:t>Sort tuples and discard duplicates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en-US" dirty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18- </a:t>
            </a:r>
            <a:fld id="{16E10588-B358-40D4-919E-E7DC8E6D79A8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38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Parallel Algorithms for Query Processing (cont’d.)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Parallel joins divide the join into </a:t>
            </a:r>
            <a:r>
              <a:rPr lang="en-US" altLang="en-US" i="1" dirty="0"/>
              <a:t>n</a:t>
            </a:r>
            <a:r>
              <a:rPr lang="en-US" altLang="en-US" dirty="0"/>
              <a:t> smaller joins</a:t>
            </a:r>
          </a:p>
          <a:p>
            <a:pPr lvl="1">
              <a:defRPr/>
            </a:pPr>
            <a:r>
              <a:rPr lang="en-US" altLang="en-US" dirty="0"/>
              <a:t>Perform smaller joins in parallel on </a:t>
            </a:r>
            <a:r>
              <a:rPr lang="en-US" altLang="en-US" i="1" dirty="0"/>
              <a:t>n</a:t>
            </a:r>
            <a:r>
              <a:rPr lang="en-US" altLang="en-US" dirty="0"/>
              <a:t> processors</a:t>
            </a:r>
          </a:p>
          <a:p>
            <a:pPr lvl="1">
              <a:defRPr/>
            </a:pPr>
            <a:r>
              <a:rPr lang="en-US" altLang="en-US" dirty="0"/>
              <a:t>Take a union of the result</a:t>
            </a:r>
          </a:p>
          <a:p>
            <a:pPr>
              <a:defRPr/>
            </a:pPr>
            <a:r>
              <a:rPr lang="en-US" altLang="en-US" dirty="0"/>
              <a:t>Parallel join techniques</a:t>
            </a:r>
          </a:p>
          <a:p>
            <a:pPr lvl="1">
              <a:defRPr/>
            </a:pPr>
            <a:r>
              <a:rPr lang="en-US" altLang="en-US" dirty="0"/>
              <a:t>Equality-based partitioned join</a:t>
            </a:r>
          </a:p>
          <a:p>
            <a:pPr lvl="1">
              <a:defRPr/>
            </a:pPr>
            <a:r>
              <a:rPr lang="en-US" altLang="en-US" dirty="0"/>
              <a:t>Inequality join with partitioning and replication</a:t>
            </a:r>
          </a:p>
          <a:p>
            <a:pPr lvl="1">
              <a:defRPr/>
            </a:pPr>
            <a:r>
              <a:rPr lang="en-US" altLang="en-US" dirty="0"/>
              <a:t>Parallel partitioned hash join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en-US" dirty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18- </a:t>
            </a:r>
            <a:fld id="{08AFBBE5-6869-437F-AB13-4DB2A3F84570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39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Query Processing</a:t>
            </a:r>
          </a:p>
        </p:txBody>
      </p:sp>
      <p:sp>
        <p:nvSpPr>
          <p:cNvPr id="17411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18-</a:t>
            </a:r>
            <a:fld id="{E4E0F2A7-40E8-4385-8B40-A0C046A1AC9B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pic>
        <p:nvPicPr>
          <p:cNvPr id="17412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616075"/>
            <a:ext cx="5367338" cy="457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TextBox 4"/>
          <p:cNvSpPr txBox="1">
            <a:spLocks noChangeArrowheads="1"/>
          </p:cNvSpPr>
          <p:nvPr/>
        </p:nvSpPr>
        <p:spPr bwMode="auto">
          <a:xfrm>
            <a:off x="1682750" y="6291263"/>
            <a:ext cx="6172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Figure 18.1 Typical steps when processing a high-level query</a:t>
            </a:r>
          </a:p>
        </p:txBody>
      </p:sp>
    </p:spTree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Parallel Algorithms for Query Processing (cont’d.)</a:t>
            </a:r>
          </a:p>
        </p:txBody>
      </p:sp>
      <p:sp>
        <p:nvSpPr>
          <p:cNvPr id="542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Aggregation</a:t>
            </a:r>
          </a:p>
          <a:p>
            <a:pPr lvl="1"/>
            <a:r>
              <a:rPr lang="en-US" altLang="en-US" dirty="0"/>
              <a:t>Achieved by partitioning on the grouping attribute and then computing the aggregate function locally at each processor</a:t>
            </a:r>
          </a:p>
          <a:p>
            <a:r>
              <a:rPr lang="en-US" altLang="en-US" dirty="0"/>
              <a:t>Set operations</a:t>
            </a:r>
          </a:p>
          <a:p>
            <a:pPr lvl="1"/>
            <a:r>
              <a:rPr lang="en-US" altLang="en-US" dirty="0"/>
              <a:t>If argument relations are partitioned using the same hash function, they can be done in parallel on each processor</a:t>
            </a: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18- </a:t>
            </a:r>
            <a:fld id="{ABD91415-E122-45A0-A03B-B94C55276F4F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40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Parallel Algorithms for Query Processing (cont’d.)</a:t>
            </a:r>
          </a:p>
        </p:txBody>
      </p:sp>
      <p:sp>
        <p:nvSpPr>
          <p:cNvPr id="552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Intraquery parallelism</a:t>
            </a:r>
          </a:p>
          <a:p>
            <a:pPr lvl="1"/>
            <a:r>
              <a:rPr lang="en-US" altLang="en-US" dirty="0"/>
              <a:t>Approaches</a:t>
            </a:r>
          </a:p>
          <a:p>
            <a:pPr lvl="2"/>
            <a:r>
              <a:rPr lang="en-US" altLang="en-US" dirty="0"/>
              <a:t>Use parallel algorithm for each operation, with appropriate partitioning of the data input to that operation</a:t>
            </a:r>
          </a:p>
          <a:p>
            <a:pPr lvl="2"/>
            <a:r>
              <a:rPr lang="en-US" altLang="en-US" dirty="0"/>
              <a:t>Execute independent operations in parallel</a:t>
            </a:r>
          </a:p>
          <a:p>
            <a:r>
              <a:rPr lang="en-US" altLang="en-US" dirty="0"/>
              <a:t>Interquery parallelism</a:t>
            </a:r>
          </a:p>
          <a:p>
            <a:pPr lvl="1"/>
            <a:r>
              <a:rPr lang="en-US" altLang="en-US" dirty="0"/>
              <a:t>Execution of multiple queries in parallel</a:t>
            </a:r>
          </a:p>
          <a:p>
            <a:pPr lvl="1"/>
            <a:r>
              <a:rPr lang="en-US" altLang="en-US" dirty="0"/>
              <a:t>Goal: scale up</a:t>
            </a:r>
          </a:p>
          <a:p>
            <a:pPr lvl="1"/>
            <a:r>
              <a:rPr lang="en-US" altLang="en-US" dirty="0"/>
              <a:t>Difficult to achieve on shared-disk or shared-nothing architectures</a:t>
            </a: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18- </a:t>
            </a:r>
            <a:fld id="{FD6AA44C-2173-4438-920E-696F8569FCEA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41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18.9 Summary</a:t>
            </a:r>
          </a:p>
        </p:txBody>
      </p:sp>
      <p:sp>
        <p:nvSpPr>
          <p:cNvPr id="563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SQL queries translated into relational algebra</a:t>
            </a:r>
          </a:p>
          <a:p>
            <a:r>
              <a:rPr lang="en-US" altLang="en-US" dirty="0"/>
              <a:t>External sorting</a:t>
            </a:r>
          </a:p>
          <a:p>
            <a:r>
              <a:rPr lang="en-US" altLang="en-US" dirty="0"/>
              <a:t>Selection algorithms</a:t>
            </a:r>
          </a:p>
          <a:p>
            <a:r>
              <a:rPr lang="en-US" altLang="en-US" dirty="0"/>
              <a:t>Join operations</a:t>
            </a:r>
          </a:p>
          <a:p>
            <a:r>
              <a:rPr lang="en-US" altLang="en-US" dirty="0"/>
              <a:t>Combining operations to create pipelined execution</a:t>
            </a:r>
          </a:p>
          <a:p>
            <a:r>
              <a:rPr lang="en-US" altLang="en-US" dirty="0"/>
              <a:t>Parallel database system architectures</a:t>
            </a:r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18- </a:t>
            </a:r>
            <a:fld id="{F53C2986-6044-4207-BF80-48842EE186CC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42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228600" y="303213"/>
            <a:ext cx="8534400" cy="992187"/>
          </a:xfrm>
        </p:spPr>
        <p:txBody>
          <a:bodyPr/>
          <a:lstStyle/>
          <a:p>
            <a:r>
              <a:rPr lang="en-US" altLang="en-US" dirty="0"/>
              <a:t>18.1 Translating SQL Queries into Relational Algebra and Other Operators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SQL</a:t>
            </a:r>
          </a:p>
          <a:p>
            <a:pPr lvl="1"/>
            <a:r>
              <a:rPr lang="en-US" altLang="en-US" dirty="0"/>
              <a:t>Query language used in most RDBMSs</a:t>
            </a:r>
          </a:p>
          <a:p>
            <a:r>
              <a:rPr lang="en-US" altLang="en-US" dirty="0"/>
              <a:t>Query decomposed into query blocks</a:t>
            </a:r>
          </a:p>
          <a:p>
            <a:pPr lvl="1"/>
            <a:r>
              <a:rPr lang="en-US" altLang="en-US" dirty="0"/>
              <a:t>Basic units that can be translated into the algebraic operators</a:t>
            </a:r>
          </a:p>
          <a:p>
            <a:pPr lvl="1"/>
            <a:r>
              <a:rPr lang="en-US" altLang="en-US" dirty="0"/>
              <a:t>Contains single SELECT-FROM-WHERE expression</a:t>
            </a:r>
          </a:p>
          <a:p>
            <a:pPr lvl="2"/>
            <a:r>
              <a:rPr lang="en-US" altLang="en-US" dirty="0"/>
              <a:t>May contain GROUP BY and HAVING clauses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18- </a:t>
            </a:r>
            <a:fld id="{05E514D6-E29C-49CA-BA5D-17C60CDD949F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Translating SQL Queries (cont’d.)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Example:</a:t>
            </a:r>
          </a:p>
          <a:p>
            <a:endParaRPr lang="en-US" altLang="en-US" dirty="0"/>
          </a:p>
          <a:p>
            <a:endParaRPr lang="en-US" altLang="en-US" dirty="0"/>
          </a:p>
          <a:p>
            <a:pPr lvl="1"/>
            <a:r>
              <a:rPr lang="en-US" altLang="en-US" dirty="0"/>
              <a:t>Inner block</a:t>
            </a:r>
          </a:p>
          <a:p>
            <a:endParaRPr lang="en-US" altLang="en-US" dirty="0"/>
          </a:p>
          <a:p>
            <a:endParaRPr lang="en-US" altLang="en-US" dirty="0"/>
          </a:p>
          <a:p>
            <a:pPr lvl="1"/>
            <a:r>
              <a:rPr lang="en-US" altLang="en-US" dirty="0"/>
              <a:t>Outer block</a:t>
            </a: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18- </a:t>
            </a:r>
            <a:fld id="{F7874AA6-9FED-41B9-8C9A-CEDAACFC1A68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pic>
        <p:nvPicPr>
          <p:cNvPr id="19461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11450" y="1905000"/>
            <a:ext cx="297180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594100"/>
            <a:ext cx="188595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314950"/>
            <a:ext cx="18954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Translating SQL Queries (cont’d.)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Example (cont’d.)</a:t>
            </a:r>
          </a:p>
          <a:p>
            <a:pPr lvl="1">
              <a:defRPr/>
            </a:pPr>
            <a:r>
              <a:rPr lang="en-US" dirty="0"/>
              <a:t>Inner block translated into:</a:t>
            </a:r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endParaRPr lang="en-US" dirty="0"/>
          </a:p>
          <a:p>
            <a:pPr lvl="1">
              <a:defRPr/>
            </a:pPr>
            <a:r>
              <a:rPr lang="en-US" dirty="0"/>
              <a:t>Outer block translated into:</a:t>
            </a:r>
          </a:p>
          <a:p>
            <a:pPr lvl="1"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Query optimizer chooses execution plan for each query block</a:t>
            </a: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18- </a:t>
            </a:r>
            <a:fld id="{4BCA0D56-531D-4B8D-B40D-EC7B525B94AF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pic>
        <p:nvPicPr>
          <p:cNvPr id="2048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2738" y="2541588"/>
            <a:ext cx="306705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94013" y="3451225"/>
            <a:ext cx="323850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Additional Operators Semi-Join and Anti-Join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Semi-join</a:t>
            </a:r>
          </a:p>
          <a:p>
            <a:pPr lvl="1"/>
            <a:r>
              <a:rPr lang="en-US" altLang="en-US" dirty="0"/>
              <a:t>Generally used for unnesting EXISTS, IN, and ANY subqueries</a:t>
            </a:r>
          </a:p>
          <a:p>
            <a:pPr lvl="1"/>
            <a:r>
              <a:rPr lang="en-US" altLang="en-US" dirty="0"/>
              <a:t>Syntax: T1.X </a:t>
            </a:r>
            <a:r>
              <a:rPr lang="en-US" altLang="en-US" i="1" dirty="0"/>
              <a:t>S = </a:t>
            </a:r>
            <a:r>
              <a:rPr lang="en-US" altLang="en-US" dirty="0"/>
              <a:t>T2.Y</a:t>
            </a:r>
          </a:p>
          <a:p>
            <a:pPr lvl="2"/>
            <a:r>
              <a:rPr lang="en-US" altLang="en-US" dirty="0"/>
              <a:t>T1 is the left table and T2 is the right table of the semi-join</a:t>
            </a:r>
          </a:p>
          <a:p>
            <a:pPr lvl="1"/>
            <a:r>
              <a:rPr lang="en-US" altLang="en-US" dirty="0"/>
              <a:t>A row of T1 is returned as soon as T1.X finds a match with any value of T2.Y without searching for further matches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18- </a:t>
            </a:r>
            <a:fld id="{ED91309E-8B43-416B-83A5-76C2045E07D6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Additional Operators Semi-Join and Anti-Join (cont’d.)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Anti-join</a:t>
            </a:r>
          </a:p>
          <a:p>
            <a:pPr lvl="1"/>
            <a:r>
              <a:rPr lang="en-US" altLang="en-US" dirty="0"/>
              <a:t>Used for unnesting NOT EXISTS, NOT IN, and ALL subqueries</a:t>
            </a:r>
          </a:p>
          <a:p>
            <a:pPr lvl="1"/>
            <a:r>
              <a:rPr lang="en-US" altLang="en-US" dirty="0"/>
              <a:t>Syntax</a:t>
            </a:r>
            <a:r>
              <a:rPr lang="fr-FR" altLang="en-US" dirty="0"/>
              <a:t>: T1.x </a:t>
            </a:r>
            <a:r>
              <a:rPr lang="fr-FR" altLang="en-US" i="1" dirty="0"/>
              <a:t>A = </a:t>
            </a:r>
            <a:r>
              <a:rPr lang="fr-FR" altLang="en-US" dirty="0"/>
              <a:t>T2.y</a:t>
            </a:r>
          </a:p>
          <a:p>
            <a:pPr lvl="2"/>
            <a:r>
              <a:rPr lang="fr-FR" altLang="en-US" dirty="0"/>
              <a:t>T1 </a:t>
            </a:r>
            <a:r>
              <a:rPr lang="en-US" altLang="en-US" dirty="0"/>
              <a:t>is</a:t>
            </a:r>
            <a:r>
              <a:rPr lang="fr-FR" altLang="en-US" dirty="0"/>
              <a:t> </a:t>
            </a:r>
            <a:r>
              <a:rPr lang="en-US" altLang="en-US" dirty="0"/>
              <a:t>the left table and T2 is the right table of the anti-join</a:t>
            </a:r>
          </a:p>
          <a:p>
            <a:pPr lvl="1"/>
            <a:r>
              <a:rPr lang="en-US" altLang="en-US" dirty="0"/>
              <a:t>A row of T1 is rejected as soon as T1.x finds a match with any value of T2.y</a:t>
            </a:r>
          </a:p>
          <a:p>
            <a:pPr lvl="1"/>
            <a:r>
              <a:rPr lang="en-US" altLang="en-US" dirty="0"/>
              <a:t>A row of T1 is returned only if T1.x does not match with any value of T2.y</a:t>
            </a: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18- </a:t>
            </a:r>
            <a:fld id="{07605B59-552B-4694-8592-4297D41F4589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Designs\Blends.pot</Template>
  <TotalTime>2930</TotalTime>
  <Words>1934</Words>
  <Application>Microsoft Office PowerPoint</Application>
  <PresentationFormat>Letter Paper (8.5x11 in)</PresentationFormat>
  <Paragraphs>306</Paragraphs>
  <Slides>42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Blends</vt:lpstr>
      <vt:lpstr>Slide 1</vt:lpstr>
      <vt:lpstr>Slide 2</vt:lpstr>
      <vt:lpstr>Introduction</vt:lpstr>
      <vt:lpstr>Query Processing</vt:lpstr>
      <vt:lpstr>18.1 Translating SQL Queries into Relational Algebra and Other Operators</vt:lpstr>
      <vt:lpstr>Translating SQL Queries (cont’d.)</vt:lpstr>
      <vt:lpstr>Translating SQL Queries (cont’d.)</vt:lpstr>
      <vt:lpstr>Additional Operators Semi-Join and Anti-Join</vt:lpstr>
      <vt:lpstr>Additional Operators Semi-Join and Anti-Join (cont’d.)</vt:lpstr>
      <vt:lpstr>18.2 Algorithms for External Sorting</vt:lpstr>
      <vt:lpstr>Slide 11</vt:lpstr>
      <vt:lpstr>Algorithms for External Sorting (cont’d.)</vt:lpstr>
      <vt:lpstr>18.3 Algorithms for SELECT Operation</vt:lpstr>
      <vt:lpstr>Algorithms for SELECT Operation (cont’d.)</vt:lpstr>
      <vt:lpstr>Algorithms for SELECT Operation (cont’d.)</vt:lpstr>
      <vt:lpstr>Algorithms for SELECT Operation (cont’d.)</vt:lpstr>
      <vt:lpstr>18.4 Implementing the JOIN Operation</vt:lpstr>
      <vt:lpstr>Implementing the JOIN Operation (cont’d.)</vt:lpstr>
      <vt:lpstr>Implementing the JOIN Operation (cont’d.)</vt:lpstr>
      <vt:lpstr>Implementing the JOIN Operation (cont’d.)</vt:lpstr>
      <vt:lpstr>Implementing the JOIN Operation (cont’d.)</vt:lpstr>
      <vt:lpstr>Implementing the JOIN Operation (cont’d.)</vt:lpstr>
      <vt:lpstr>Implementing the JOIN Operation (cont’d.)</vt:lpstr>
      <vt:lpstr>Implementing the JOIN Operation (cont’d.)</vt:lpstr>
      <vt:lpstr>Implementing the JOIN Operation (cont’d.)</vt:lpstr>
      <vt:lpstr>18.5 Algorithms for PROJECT and Set Operations</vt:lpstr>
      <vt:lpstr>Algorithms for PROJECT and Set Operations (cont’d.)</vt:lpstr>
      <vt:lpstr>Algorithms for PROJECT and Set Operations (cont’d.)</vt:lpstr>
      <vt:lpstr>18.6 Implementing Aggregate Operations and Different Types of JOINs</vt:lpstr>
      <vt:lpstr>Implementing Aggregate Operations and Different Types of JOINs (cont’d.)</vt:lpstr>
      <vt:lpstr>Implementing Aggregate Operations and Different Types of JOINs (cont’d.)</vt:lpstr>
      <vt:lpstr>18.7 Combining Operations Using Pipelining</vt:lpstr>
      <vt:lpstr>Combining Operations Using Pipelining (cont’d.)</vt:lpstr>
      <vt:lpstr>Combining Operations Using Pipelining (cont’d.)</vt:lpstr>
      <vt:lpstr>18.8 Parallel Algorithms for Query Processing</vt:lpstr>
      <vt:lpstr>Parallel Algorithms for Query Processing (cont’d.)</vt:lpstr>
      <vt:lpstr>Parallel Algorithms for Query Processing (cont’d.)</vt:lpstr>
      <vt:lpstr>Parallel Algorithms for Query Processing (cont’d.)</vt:lpstr>
      <vt:lpstr>Parallel Algorithms for Query Processing (cont’d.)</vt:lpstr>
      <vt:lpstr>Parallel Algorithms for Query Processing (cont’d.)</vt:lpstr>
      <vt:lpstr>Parallel Algorithms for Query Processing (cont’d.)</vt:lpstr>
      <vt:lpstr>18.9 Summary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HP</cp:lastModifiedBy>
  <cp:revision>262</cp:revision>
  <cp:lastPrinted>2001-11-04T00:51:13Z</cp:lastPrinted>
  <dcterms:created xsi:type="dcterms:W3CDTF">2005-02-25T19:46:41Z</dcterms:created>
  <dcterms:modified xsi:type="dcterms:W3CDTF">2021-06-02T05:42:10Z</dcterms:modified>
</cp:coreProperties>
</file>