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2"/>
  </p:notesMasterIdLst>
  <p:handoutMasterIdLst>
    <p:handoutMasterId r:id="rId43"/>
  </p:handoutMasterIdLst>
  <p:sldIdLst>
    <p:sldId id="439" r:id="rId2"/>
    <p:sldId id="403" r:id="rId3"/>
    <p:sldId id="448" r:id="rId4"/>
    <p:sldId id="413" r:id="rId5"/>
    <p:sldId id="509" r:id="rId6"/>
    <p:sldId id="510" r:id="rId7"/>
    <p:sldId id="515" r:id="rId8"/>
    <p:sldId id="511" r:id="rId9"/>
    <p:sldId id="512" r:id="rId10"/>
    <p:sldId id="513" r:id="rId11"/>
    <p:sldId id="514" r:id="rId12"/>
    <p:sldId id="447" r:id="rId13"/>
    <p:sldId id="516" r:id="rId14"/>
    <p:sldId id="517" r:id="rId15"/>
    <p:sldId id="518" r:id="rId16"/>
    <p:sldId id="519" r:id="rId17"/>
    <p:sldId id="520" r:id="rId18"/>
    <p:sldId id="406" r:id="rId19"/>
    <p:sldId id="521" r:id="rId20"/>
    <p:sldId id="522" r:id="rId21"/>
    <p:sldId id="523" r:id="rId22"/>
    <p:sldId id="483" r:id="rId23"/>
    <p:sldId id="524" r:id="rId24"/>
    <p:sldId id="408" r:id="rId25"/>
    <p:sldId id="525" r:id="rId26"/>
    <p:sldId id="526" r:id="rId27"/>
    <p:sldId id="527" r:id="rId28"/>
    <p:sldId id="409" r:id="rId29"/>
    <p:sldId id="528" r:id="rId30"/>
    <p:sldId id="529" r:id="rId31"/>
    <p:sldId id="530" r:id="rId32"/>
    <p:sldId id="531" r:id="rId33"/>
    <p:sldId id="507" r:id="rId34"/>
    <p:sldId id="533" r:id="rId35"/>
    <p:sldId id="532" r:id="rId36"/>
    <p:sldId id="534" r:id="rId37"/>
    <p:sldId id="535" r:id="rId38"/>
    <p:sldId id="536" r:id="rId39"/>
    <p:sldId id="455" r:id="rId40"/>
    <p:sldId id="508" r:id="rId41"/>
  </p:sldIdLst>
  <p:sldSz cx="9144000" cy="6858000" type="letter"/>
  <p:notesSz cx="6858000" cy="9144000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9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77228"/>
    <a:srgbClr val="6E792B"/>
    <a:srgbClr val="76822E"/>
    <a:srgbClr val="4F571F"/>
    <a:srgbClr val="6F6A07"/>
    <a:srgbClr val="827C08"/>
    <a:srgbClr val="800000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>
        <p:scale>
          <a:sx n="70" d="100"/>
          <a:sy n="70" d="100"/>
        </p:scale>
        <p:origin x="-1302" y="-72"/>
      </p:cViewPr>
      <p:guideLst>
        <p:guide orient="horz" pos="19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06"/>
    </p:cViewPr>
  </p:sorterViewPr>
  <p:notesViewPr>
    <p:cSldViewPr snapToObjects="1">
      <p:cViewPr>
        <p:scale>
          <a:sx n="100" d="100"/>
          <a:sy n="100" d="100"/>
        </p:scale>
        <p:origin x="-780" y="21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1271EECE-31E1-4A23-8A4F-3405257CBF2E}" type="slidenum">
              <a:rPr lang="en-CA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76281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436D5273-BB71-4B6D-8615-6E06E0D77921}" type="slidenum">
              <a:rPr lang="en-CA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563550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B0FA63F-A25E-4E74-93ED-DD064C27B66C}" type="slidenum">
              <a:rPr lang="en-CA" altLang="en-US" sz="1200" smtClean="0">
                <a:latin typeface="Tahoma" panose="020B0604030504040204" pitchFamily="34" charset="0"/>
              </a:rPr>
              <a:pPr/>
              <a:t>1</a:t>
            </a:fld>
            <a:endParaRPr lang="en-CA" altLang="en-US" sz="1200" dirty="0">
              <a:latin typeface="Tahoma" panose="020B060403050404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>
            <a:spLocks noChangeArrowheads="1"/>
          </p:cNvSpPr>
          <p:nvPr/>
        </p:nvSpPr>
        <p:spPr bwMode="auto">
          <a:xfrm>
            <a:off x="8305800" y="0"/>
            <a:ext cx="609600" cy="6858000"/>
          </a:xfrm>
          <a:prstGeom prst="rect">
            <a:avLst/>
          </a:prstGeom>
          <a:gradFill rotWithShape="1">
            <a:gsLst>
              <a:gs pos="0">
                <a:srgbClr val="677228">
                  <a:alpha val="43999"/>
                </a:srgbClr>
              </a:gs>
              <a:gs pos="100000">
                <a:srgbClr val="5A6423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 rot="16200000">
            <a:off x="3500437" y="-985837"/>
            <a:ext cx="2143125" cy="9144000"/>
          </a:xfrm>
          <a:prstGeom prst="rect">
            <a:avLst/>
          </a:prstGeom>
          <a:solidFill>
            <a:srgbClr val="677228">
              <a:alpha val="43921"/>
            </a:srgbClr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6" name="Rectangle 48"/>
          <p:cNvSpPr>
            <a:spLocks noChangeArrowheads="1"/>
          </p:cNvSpPr>
          <p:nvPr userDrawn="1"/>
        </p:nvSpPr>
        <p:spPr bwMode="auto">
          <a:xfrm>
            <a:off x="7315200" y="2438400"/>
            <a:ext cx="1828800" cy="229076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pic>
        <p:nvPicPr>
          <p:cNvPr id="7" name="Picture 35" descr="awtri_4c UPDAT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9950"/>
            <a:ext cx="6842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6" descr="elmasri_thum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9975" y="2514600"/>
            <a:ext cx="17240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6" name="Rectangle 30" descr="Pink tissue paper"/>
          <p:cNvSpPr>
            <a:spLocks noGrp="1" noChangeArrowheads="1"/>
          </p:cNvSpPr>
          <p:nvPr>
            <p:ph type="ctrTitle" sz="quarter"/>
          </p:nvPr>
        </p:nvSpPr>
        <p:spPr>
          <a:xfrm>
            <a:off x="228600" y="152400"/>
            <a:ext cx="7086600" cy="2286000"/>
          </a:xfrm>
        </p:spPr>
        <p:txBody>
          <a:bodyPr wrap="none" anchor="ctr"/>
          <a:lstStyle>
            <a:lvl1pPr>
              <a:defRPr sz="6600">
                <a:solidFill>
                  <a:srgbClr val="99003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34" name="Rectangle 38" descr="Pink tissue paper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2590800"/>
            <a:ext cx="66294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838200" y="6397625"/>
            <a:ext cx="4495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dirty="0"/>
            </a:lvl1pPr>
          </a:lstStyle>
          <a:p>
            <a:pPr>
              <a:defRPr/>
            </a:pPr>
            <a:r>
              <a:rPr lang="en-US" altLang="en-US" dirty="0"/>
              <a:t>Copyright © 2007 Ramez Elmasri and Shamkant B. Navathe</a:t>
            </a:r>
          </a:p>
        </p:txBody>
      </p:sp>
    </p:spTree>
    <p:extLst>
      <p:ext uri="{BB962C8B-B14F-4D97-AF65-F5344CB8AC3E}">
        <p14:creationId xmlns:p14="http://schemas.microsoft.com/office/powerpoint/2010/main" xmlns="" val="1170111654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5A675477-443D-4187-9AD1-B464B649E3F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4455930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303213"/>
            <a:ext cx="2076450" cy="58689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3213"/>
            <a:ext cx="6076950" cy="58689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240EB54D-7454-4BE2-BB5F-3722C850C19C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6799445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2060488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7A02EE0B-CF5B-49DD-B29C-C82657CC615B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5856396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713" y="1600200"/>
            <a:ext cx="407035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2463" y="1600200"/>
            <a:ext cx="407193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157626D3-FBE7-4AF6-B557-9371DF21178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6949727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9A18E815-F6A2-4923-9D65-2D0CBE43B595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2431599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16-</a:t>
            </a:r>
            <a:fld id="{AEE05831-3758-41FE-86C8-A42338BA7B7B}" type="slidenum">
              <a:rPr lang="en-US" altLang="en-US" smtClean="0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5082753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CBCCE3FE-FCB0-427A-BC32-764E1062989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5023237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Slide8 </a:t>
            </a:r>
            <a:fld id="{048ADF35-6482-4E07-8BC7-E3CFDF0B9A27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9636973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E27E5C42-AAD2-460B-B565-B1930C1CFA80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6567681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5"/>
          <p:cNvGrpSpPr>
            <a:grpSpLocks/>
          </p:cNvGrpSpPr>
          <p:nvPr userDrawn="1"/>
        </p:nvGrpSpPr>
        <p:grpSpPr bwMode="auto">
          <a:xfrm>
            <a:off x="8936038" y="1449388"/>
            <a:ext cx="207962" cy="5408612"/>
            <a:chOff x="5606" y="889"/>
            <a:chExt cx="154" cy="3431"/>
          </a:xfrm>
        </p:grpSpPr>
        <p:sp>
          <p:nvSpPr>
            <p:cNvPr id="1032" name="Rectangle 38"/>
            <p:cNvSpPr>
              <a:spLocks noChangeArrowheads="1"/>
            </p:cNvSpPr>
            <p:nvPr userDrawn="1"/>
          </p:nvSpPr>
          <p:spPr bwMode="gray">
            <a:xfrm flipH="1">
              <a:off x="5685" y="889"/>
              <a:ext cx="75" cy="3431"/>
            </a:xfrm>
            <a:prstGeom prst="rect">
              <a:avLst/>
            </a:prstGeom>
            <a:solidFill>
              <a:srgbClr val="677228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US" altLang="en-US" sz="3200" dirty="0">
                <a:latin typeface="Tahoma" panose="020B0604030504040204" pitchFamily="34" charset="0"/>
                <a:ea typeface="+mn-ea"/>
              </a:endParaRPr>
            </a:p>
          </p:txBody>
        </p:sp>
        <p:grpSp>
          <p:nvGrpSpPr>
            <p:cNvPr id="1033" name="Group 44"/>
            <p:cNvGrpSpPr>
              <a:grpSpLocks/>
            </p:cNvGrpSpPr>
            <p:nvPr userDrawn="1"/>
          </p:nvGrpSpPr>
          <p:grpSpPr bwMode="auto">
            <a:xfrm>
              <a:off x="5606" y="889"/>
              <a:ext cx="106" cy="3431"/>
              <a:chOff x="5606" y="889"/>
              <a:chExt cx="106" cy="3431"/>
            </a:xfrm>
          </p:grpSpPr>
          <p:sp>
            <p:nvSpPr>
              <p:cNvPr id="1034" name="Rectangle 43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06" y="889"/>
                <a:ext cx="58" cy="343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/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dirty="0">
                  <a:latin typeface="Tahoma" panose="020B0604030504040204" pitchFamily="34" charset="0"/>
                  <a:ea typeface="+mn-ea"/>
                </a:endParaRPr>
              </a:p>
            </p:txBody>
          </p:sp>
          <p:sp>
            <p:nvSpPr>
              <p:cNvPr id="1035" name="Rectangle 32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54" y="889"/>
                <a:ext cx="58" cy="3431"/>
              </a:xfrm>
              <a:prstGeom prst="rect">
                <a:avLst/>
              </a:prstGeom>
              <a:solidFill>
                <a:srgbClr val="990033"/>
              </a:solidFill>
              <a:ln>
                <a:noFill/>
              </a:ln>
              <a:extLst/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dirty="0">
                  <a:latin typeface="Tahoma" panose="020B0604030504040204" pitchFamily="34" charset="0"/>
                  <a:ea typeface="+mn-ea"/>
                </a:endParaRPr>
              </a:p>
            </p:txBody>
          </p:sp>
        </p:grpSp>
      </p:grpSp>
      <p:sp>
        <p:nvSpPr>
          <p:cNvPr id="1027" name="Rectangle 37"/>
          <p:cNvSpPr>
            <a:spLocks noChangeArrowheads="1"/>
          </p:cNvSpPr>
          <p:nvPr userDrawn="1"/>
        </p:nvSpPr>
        <p:spPr bwMode="gray">
          <a:xfrm rot="-5400000">
            <a:off x="3845719" y="-3845719"/>
            <a:ext cx="1449388" cy="9140825"/>
          </a:xfrm>
          <a:prstGeom prst="rect">
            <a:avLst/>
          </a:prstGeom>
          <a:solidFill>
            <a:srgbClr val="677228">
              <a:alpha val="36078"/>
            </a:srgbClr>
          </a:solidFill>
          <a:ln>
            <a:noFill/>
          </a:ln>
          <a:extLst/>
        </p:spPr>
        <p:txBody>
          <a:bodyPr vert="eaVert"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3200" dirty="0">
              <a:latin typeface="Tahoma" panose="020B0604030504040204" pitchFamily="34" charset="0"/>
              <a:ea typeface="+mn-ea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3213"/>
            <a:ext cx="7796213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 dirty="0">
                <a:solidFill>
                  <a:srgbClr val="990033"/>
                </a:solidFill>
              </a:defRPr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9329CBBA-874A-4F55-ABEE-07EF29FD710E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  <p:sp>
        <p:nvSpPr>
          <p:cNvPr id="1030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713" y="1600200"/>
            <a:ext cx="8294687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Rectangle 30"/>
          <p:cNvSpPr>
            <a:spLocks noChangeArrowheads="1"/>
          </p:cNvSpPr>
          <p:nvPr/>
        </p:nvSpPr>
        <p:spPr bwMode="auto">
          <a:xfrm>
            <a:off x="838200" y="6397625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900" dirty="0"/>
              <a:t>Copyright © 2016 Ramez Elmasri and Shamkant B. Navathe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18" r:id="rId10"/>
    <p:sldLayoutId id="2147484019" r:id="rId1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60000"/>
        <a:buFont typeface="Wingdings" panose="05000000000000000000" pitchFamily="2" charset="2"/>
        <a:buChar char="n"/>
        <a:defRPr sz="28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anose="05000000000000000000" pitchFamily="2" charset="2"/>
        <a:buChar char="n"/>
        <a:defRPr sz="2600">
          <a:solidFill>
            <a:srgbClr val="800000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anose="05000000000000000000" pitchFamily="2" charset="2"/>
        <a:buChar char="n"/>
        <a:defRPr sz="24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anose="05000000000000000000" pitchFamily="2" charset="2"/>
        <a:buChar char="n"/>
        <a:defRPr sz="2000">
          <a:solidFill>
            <a:srgbClr val="800000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anose="05000000000000000000" pitchFamily="2" charset="2"/>
        <a:buChar char="n"/>
        <a:defRPr sz="20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8950" y="1516063"/>
            <a:ext cx="3892550" cy="484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Determines extent to which individual nodes can operate independently</a:t>
            </a:r>
          </a:p>
          <a:p>
            <a:r>
              <a:rPr lang="en-US" dirty="0"/>
              <a:t>Design autonomy</a:t>
            </a:r>
          </a:p>
          <a:p>
            <a:pPr lvl="1"/>
            <a:r>
              <a:rPr lang="en-US" dirty="0"/>
              <a:t>Independence of data model usage and transaction management techniques among nodes</a:t>
            </a:r>
          </a:p>
          <a:p>
            <a:r>
              <a:rPr lang="en-US" dirty="0"/>
              <a:t>Communication autonomy</a:t>
            </a:r>
          </a:p>
          <a:p>
            <a:pPr lvl="1"/>
            <a:r>
              <a:rPr lang="en-US" dirty="0"/>
              <a:t>Determines the extent to which each node can decide on sharing information with other nodes</a:t>
            </a:r>
          </a:p>
          <a:p>
            <a:r>
              <a:rPr lang="en-US" dirty="0"/>
              <a:t>Execution autonomy</a:t>
            </a:r>
          </a:p>
          <a:p>
            <a:pPr lvl="1"/>
            <a:r>
              <a:rPr lang="en-US" dirty="0"/>
              <a:t>Independence of users to act as they please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10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5039992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Distributed Databases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Improved ease and flexibility of application development</a:t>
            </a:r>
          </a:p>
          <a:p>
            <a:pPr lvl="1"/>
            <a:r>
              <a:rPr lang="en-US" dirty="0"/>
              <a:t>Development at geographically dispersed sites</a:t>
            </a:r>
          </a:p>
          <a:p>
            <a:r>
              <a:rPr lang="en-US" dirty="0"/>
              <a:t>Increased availability</a:t>
            </a:r>
          </a:p>
          <a:p>
            <a:pPr lvl="1"/>
            <a:r>
              <a:rPr lang="en-US" dirty="0"/>
              <a:t>Isolate faults to their site of origin</a:t>
            </a:r>
          </a:p>
          <a:p>
            <a:r>
              <a:rPr lang="en-US" dirty="0"/>
              <a:t>Improved performance</a:t>
            </a:r>
          </a:p>
          <a:p>
            <a:pPr lvl="1"/>
            <a:r>
              <a:rPr lang="en-US" dirty="0"/>
              <a:t>Data localization</a:t>
            </a:r>
          </a:p>
          <a:p>
            <a:r>
              <a:rPr lang="en-US" dirty="0"/>
              <a:t>Easier expansion via scalability</a:t>
            </a:r>
          </a:p>
          <a:p>
            <a:pPr lvl="1"/>
            <a:r>
              <a:rPr lang="en-US" dirty="0"/>
              <a:t>Easier than in non-distributed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11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9871831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610600" cy="1068387"/>
          </a:xfrm>
        </p:spPr>
        <p:txBody>
          <a:bodyPr/>
          <a:lstStyle/>
          <a:p>
            <a:r>
              <a:rPr lang="en-US" altLang="en-US" sz="2800" dirty="0"/>
              <a:t>23.2 Data Fragmentation, Replication, and Allocation Techniques for Distributed Database Design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Fragments</a:t>
            </a:r>
          </a:p>
          <a:p>
            <a:pPr lvl="1"/>
            <a:r>
              <a:rPr lang="en-US" altLang="en-US" dirty="0"/>
              <a:t>Logical units of the database</a:t>
            </a:r>
          </a:p>
          <a:p>
            <a:r>
              <a:rPr lang="en-US" dirty="0"/>
              <a:t>Horizontal fragmentation (sharding)</a:t>
            </a:r>
          </a:p>
          <a:p>
            <a:pPr lvl="1"/>
            <a:r>
              <a:rPr lang="en-US" dirty="0"/>
              <a:t>Horizontal fragment or shard of a relation is a subset of the tuples in that relation</a:t>
            </a:r>
          </a:p>
          <a:p>
            <a:pPr lvl="1"/>
            <a:r>
              <a:rPr lang="en-US" dirty="0"/>
              <a:t>Can be specified by condition on one or more attributes or by some other method</a:t>
            </a:r>
          </a:p>
          <a:p>
            <a:pPr lvl="1"/>
            <a:r>
              <a:rPr lang="en-US" dirty="0"/>
              <a:t>Groups rows to create subsets of tuples</a:t>
            </a:r>
          </a:p>
          <a:p>
            <a:pPr lvl="2"/>
            <a:r>
              <a:rPr lang="en-US" dirty="0"/>
              <a:t>Each subset has a certain logical meaning</a:t>
            </a:r>
          </a:p>
          <a:p>
            <a:endParaRPr lang="en-US" altLang="en-US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35E218F8-23A6-4693-86CE-2457F25C6E9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610600" cy="1068387"/>
          </a:xfrm>
        </p:spPr>
        <p:txBody>
          <a:bodyPr/>
          <a:lstStyle/>
          <a:p>
            <a:r>
              <a:rPr lang="en-US" altLang="en-US" dirty="0"/>
              <a:t>Data Fragmentation (cont’d.)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Vertical fragmentation</a:t>
            </a:r>
          </a:p>
          <a:p>
            <a:pPr lvl="1"/>
            <a:r>
              <a:rPr lang="en-US" dirty="0"/>
              <a:t>Divides a relation vertically by columns</a:t>
            </a:r>
          </a:p>
          <a:p>
            <a:pPr lvl="1"/>
            <a:r>
              <a:rPr lang="en-US" dirty="0"/>
              <a:t>Keeps only certain attributes of the relation</a:t>
            </a:r>
          </a:p>
          <a:p>
            <a:r>
              <a:rPr lang="en-US" dirty="0"/>
              <a:t>Complete horizontal fragmentation</a:t>
            </a:r>
          </a:p>
          <a:p>
            <a:pPr lvl="1"/>
            <a:r>
              <a:rPr lang="en-US" dirty="0"/>
              <a:t>Apply UNION operation to the fragments to reconstruct relation</a:t>
            </a:r>
          </a:p>
          <a:p>
            <a:r>
              <a:rPr lang="en-US" dirty="0"/>
              <a:t>Complete vertical fragmentation</a:t>
            </a:r>
          </a:p>
          <a:p>
            <a:pPr lvl="1"/>
            <a:r>
              <a:rPr lang="en-US" dirty="0"/>
              <a:t>Apply OUTER UNION or FULL OUTER JOIN operation to reconstruct relation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35E218F8-23A6-4693-86CE-2457F25C6E9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255638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610600" cy="1068387"/>
          </a:xfrm>
        </p:spPr>
        <p:txBody>
          <a:bodyPr/>
          <a:lstStyle/>
          <a:p>
            <a:r>
              <a:rPr lang="en-US" altLang="en-US" dirty="0"/>
              <a:t>Data Fragmentation (cont’d.)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Mixed (hybrid) fragmentation</a:t>
            </a:r>
          </a:p>
          <a:p>
            <a:pPr lvl="1"/>
            <a:r>
              <a:rPr lang="en-US" dirty="0"/>
              <a:t>Combination of horizontal and vertical fragmentations</a:t>
            </a:r>
          </a:p>
          <a:p>
            <a:r>
              <a:rPr lang="en-US" dirty="0"/>
              <a:t>Fragmentation schema</a:t>
            </a:r>
          </a:p>
          <a:p>
            <a:pPr lvl="1"/>
            <a:r>
              <a:rPr lang="en-US" dirty="0"/>
              <a:t>Defines a set of fragments that includes all attributes and tuples in the database</a:t>
            </a:r>
          </a:p>
          <a:p>
            <a:r>
              <a:rPr lang="en-US" dirty="0"/>
              <a:t>Allocation schema</a:t>
            </a:r>
          </a:p>
          <a:p>
            <a:pPr lvl="1"/>
            <a:r>
              <a:rPr lang="en-US" dirty="0"/>
              <a:t>Describes the allocation of fragments to nodes of the DDBS</a:t>
            </a:r>
          </a:p>
          <a:p>
            <a:endParaRPr lang="en-US" altLang="en-US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35E218F8-23A6-4693-86CE-2457F25C6E9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523368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Replication and Allocation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Fully replicated distributed database</a:t>
            </a:r>
          </a:p>
          <a:p>
            <a:pPr lvl="1"/>
            <a:r>
              <a:rPr lang="en-US" dirty="0"/>
              <a:t>Replication of whole database at every site in distributed system</a:t>
            </a:r>
          </a:p>
          <a:p>
            <a:pPr lvl="1"/>
            <a:r>
              <a:rPr lang="en-US" dirty="0"/>
              <a:t>Improves availability remarkably</a:t>
            </a:r>
          </a:p>
          <a:p>
            <a:pPr lvl="1"/>
            <a:r>
              <a:rPr lang="en-US" dirty="0"/>
              <a:t>Update operations can be slow</a:t>
            </a:r>
          </a:p>
          <a:p>
            <a:r>
              <a:rPr lang="en-US" dirty="0"/>
              <a:t>Nonredundant allocation (no replication)</a:t>
            </a:r>
          </a:p>
          <a:p>
            <a:pPr lvl="1"/>
            <a:r>
              <a:rPr lang="en-US" dirty="0"/>
              <a:t>Each fragment is stored at exactly one site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15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6499384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Replication and Allocation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Partial replication</a:t>
            </a:r>
          </a:p>
          <a:p>
            <a:pPr lvl="1"/>
            <a:r>
              <a:rPr lang="en-US" dirty="0"/>
              <a:t>Some fragments are replicated and others are not</a:t>
            </a:r>
          </a:p>
          <a:p>
            <a:pPr lvl="1"/>
            <a:r>
              <a:rPr lang="en-US" dirty="0"/>
              <a:t>Defined by replication schema</a:t>
            </a:r>
          </a:p>
          <a:p>
            <a:r>
              <a:rPr lang="en-US" dirty="0"/>
              <a:t>Data allocation (data distribution)</a:t>
            </a:r>
          </a:p>
          <a:p>
            <a:pPr lvl="1"/>
            <a:r>
              <a:rPr lang="en-US" dirty="0"/>
              <a:t>Each fragment assigned to a particular site in the distributed system</a:t>
            </a:r>
          </a:p>
          <a:p>
            <a:pPr lvl="1"/>
            <a:r>
              <a:rPr lang="en-US" dirty="0"/>
              <a:t>Choices depend on performance and availability goals of the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16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1971077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Fragmentation, Allocation, and Replication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Company with three computer sites</a:t>
            </a:r>
          </a:p>
          <a:p>
            <a:pPr lvl="1"/>
            <a:r>
              <a:rPr lang="en-US" dirty="0"/>
              <a:t>One for each department</a:t>
            </a:r>
          </a:p>
          <a:p>
            <a:pPr lvl="1"/>
            <a:r>
              <a:rPr lang="en-US" dirty="0"/>
              <a:t>Expect frequent access by employees working in the department and projects controlled by that department</a:t>
            </a:r>
          </a:p>
          <a:p>
            <a:r>
              <a:rPr lang="en-US" dirty="0"/>
              <a:t>See Figures 23.2 and 23.3 in the text for example fragmentation among the three sites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17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9541097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382000" cy="992187"/>
          </a:xfrm>
        </p:spPr>
        <p:txBody>
          <a:bodyPr/>
          <a:lstStyle/>
          <a:p>
            <a:r>
              <a:rPr lang="en-US" altLang="en-US" dirty="0"/>
              <a:t>23.3 Overview of Concurrency Control and Recovery in Distributed Databases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Problems specific to distributed DBMS environment</a:t>
            </a:r>
          </a:p>
          <a:p>
            <a:pPr lvl="1"/>
            <a:r>
              <a:rPr lang="en-US" altLang="en-US" dirty="0"/>
              <a:t>Multiple copies of the data items</a:t>
            </a:r>
          </a:p>
          <a:p>
            <a:pPr lvl="1"/>
            <a:r>
              <a:rPr lang="en-US" altLang="en-US" dirty="0"/>
              <a:t>Failure of individual sites</a:t>
            </a:r>
          </a:p>
          <a:p>
            <a:pPr lvl="1"/>
            <a:r>
              <a:rPr lang="en-US" altLang="en-US" dirty="0"/>
              <a:t>Failure of communication links</a:t>
            </a:r>
          </a:p>
          <a:p>
            <a:pPr lvl="1"/>
            <a:r>
              <a:rPr lang="en-US" altLang="en-US" dirty="0"/>
              <a:t>Distributed commit</a:t>
            </a:r>
          </a:p>
          <a:p>
            <a:pPr lvl="1"/>
            <a:r>
              <a:rPr lang="en-US" altLang="en-US" dirty="0"/>
              <a:t>Distributed deadlock</a:t>
            </a:r>
          </a:p>
          <a:p>
            <a:pPr lvl="1"/>
            <a:endParaRPr lang="en-US" altLang="en-US" dirty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9044A6E0-C3C0-4F53-921F-927A83F0E4B6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382000" cy="992187"/>
          </a:xfrm>
        </p:spPr>
        <p:txBody>
          <a:bodyPr/>
          <a:lstStyle/>
          <a:p>
            <a:r>
              <a:rPr lang="en-US" altLang="en-US" dirty="0"/>
              <a:t>Distributed Concurrency Control Based on a Distinguished Copy of a Data Item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Particular copy of each data item designated as distinguished copy</a:t>
            </a:r>
          </a:p>
          <a:p>
            <a:pPr lvl="1"/>
            <a:r>
              <a:rPr lang="en-US" altLang="en-US" dirty="0"/>
              <a:t>Locks are associated with the distinguished copy</a:t>
            </a:r>
          </a:p>
          <a:p>
            <a:r>
              <a:rPr lang="en-US" altLang="en-US" dirty="0"/>
              <a:t>Primary site technique</a:t>
            </a:r>
          </a:p>
          <a:p>
            <a:pPr lvl="1"/>
            <a:r>
              <a:rPr lang="en-US" altLang="en-US" dirty="0"/>
              <a:t>All distinguished copies kept at the same site</a:t>
            </a:r>
          </a:p>
          <a:p>
            <a:r>
              <a:rPr lang="en-US" altLang="en-US" dirty="0"/>
              <a:t>Primary site with backup site</a:t>
            </a:r>
          </a:p>
          <a:p>
            <a:pPr lvl="1"/>
            <a:r>
              <a:rPr lang="en-US" altLang="en-US" dirty="0"/>
              <a:t>Locking information maintained at both sites</a:t>
            </a:r>
          </a:p>
          <a:p>
            <a:r>
              <a:rPr lang="en-US" altLang="en-US" dirty="0"/>
              <a:t>Primary copy method</a:t>
            </a:r>
          </a:p>
          <a:p>
            <a:pPr lvl="1"/>
            <a:r>
              <a:rPr lang="en-US" altLang="en-US" dirty="0"/>
              <a:t>Distributes the load of lock coordination among various sites</a:t>
            </a:r>
          </a:p>
          <a:p>
            <a:pPr lvl="1"/>
            <a:endParaRPr lang="en-US" altLang="en-US" dirty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9044A6E0-C3C0-4F53-921F-927A83F0E4B6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858944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200" b="1" dirty="0"/>
              <a:t>CHAPTER 23</a:t>
            </a:r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600" b="1" dirty="0"/>
              <a:t>Distributed Database Concepts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Concurrency Control Based on Voting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Voting method</a:t>
            </a:r>
          </a:p>
          <a:p>
            <a:pPr lvl="1"/>
            <a:r>
              <a:rPr lang="en-US" dirty="0"/>
              <a:t>No distinguished copy</a:t>
            </a:r>
          </a:p>
          <a:p>
            <a:pPr lvl="1"/>
            <a:r>
              <a:rPr lang="en-US" dirty="0"/>
              <a:t>Lock requests sent to all sites that contain a copy</a:t>
            </a:r>
          </a:p>
          <a:p>
            <a:pPr lvl="1"/>
            <a:r>
              <a:rPr lang="en-US" dirty="0"/>
              <a:t>Each copy maintains its own lock</a:t>
            </a:r>
          </a:p>
          <a:p>
            <a:pPr lvl="1"/>
            <a:r>
              <a:rPr lang="en-US" dirty="0"/>
              <a:t>If transaction that requests a lock is granted that lock by a majority of the copies, it holds the lock on all copies</a:t>
            </a:r>
          </a:p>
          <a:p>
            <a:pPr lvl="1"/>
            <a:r>
              <a:rPr lang="en-US" dirty="0"/>
              <a:t>Time-out period applies</a:t>
            </a:r>
          </a:p>
          <a:p>
            <a:pPr lvl="1"/>
            <a:r>
              <a:rPr lang="en-US" dirty="0"/>
              <a:t>Results in higher message traffic among sites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20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95037527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Recovery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Difficult to determine whether a site is down without exchanging numerous messages with other sites</a:t>
            </a:r>
          </a:p>
          <a:p>
            <a:r>
              <a:rPr lang="en-US" dirty="0"/>
              <a:t>Distributed commit</a:t>
            </a:r>
          </a:p>
          <a:p>
            <a:pPr lvl="1"/>
            <a:r>
              <a:rPr lang="en-US" dirty="0"/>
              <a:t>When a transaction is updating data at several sties, it cannot commit until certain its effect on every site cannot be lost</a:t>
            </a:r>
          </a:p>
          <a:p>
            <a:pPr lvl="1"/>
            <a:r>
              <a:rPr lang="en-US" dirty="0"/>
              <a:t>Two-phase commit protocol often used to ensure correctness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21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7798857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305800" cy="992187"/>
          </a:xfrm>
        </p:spPr>
        <p:txBody>
          <a:bodyPr/>
          <a:lstStyle/>
          <a:p>
            <a:r>
              <a:rPr lang="en-US" altLang="en-US" dirty="0"/>
              <a:t>23.4 Overview of Transaction Management in Distributed Databases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Global transaction manager</a:t>
            </a:r>
          </a:p>
          <a:p>
            <a:pPr lvl="1"/>
            <a:r>
              <a:rPr lang="en-US" altLang="en-US" dirty="0"/>
              <a:t>Supports distributed transactions</a:t>
            </a:r>
          </a:p>
          <a:p>
            <a:pPr lvl="1"/>
            <a:r>
              <a:rPr lang="en-US" altLang="en-US" dirty="0"/>
              <a:t>Role temporarily assumed by site at which transaction originated</a:t>
            </a:r>
          </a:p>
          <a:p>
            <a:pPr lvl="2"/>
            <a:r>
              <a:rPr lang="en-US" altLang="en-US" dirty="0"/>
              <a:t>Coordinates execution with transaction managers at multiple sites</a:t>
            </a:r>
          </a:p>
          <a:p>
            <a:pPr lvl="1"/>
            <a:r>
              <a:rPr lang="en-US" altLang="en-US" dirty="0"/>
              <a:t>Passes database operations and associated information to the concurrency controller</a:t>
            </a:r>
          </a:p>
          <a:p>
            <a:pPr lvl="2"/>
            <a:r>
              <a:rPr lang="en-US" altLang="en-US" dirty="0"/>
              <a:t>Controller responsible for acquisition and release of locks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9044A6E0-C3C0-4F53-921F-927A83F0E4B6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027884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Commit Protocols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Two-phase</a:t>
            </a:r>
          </a:p>
          <a:p>
            <a:pPr lvl="1"/>
            <a:r>
              <a:rPr lang="en-US" dirty="0"/>
              <a:t>Coordinator maintains information needed for recovery</a:t>
            </a:r>
          </a:p>
          <a:p>
            <a:pPr lvl="2"/>
            <a:r>
              <a:rPr lang="en-US" dirty="0"/>
              <a:t>In addition to local recovery managers</a:t>
            </a:r>
          </a:p>
          <a:p>
            <a:r>
              <a:rPr lang="en-US" dirty="0"/>
              <a:t>Three-phase</a:t>
            </a:r>
          </a:p>
          <a:p>
            <a:pPr lvl="1"/>
            <a:r>
              <a:rPr lang="en-US" dirty="0"/>
              <a:t>Divides second commit phase into two subphases</a:t>
            </a:r>
          </a:p>
          <a:p>
            <a:pPr lvl="2"/>
            <a:r>
              <a:rPr lang="en-US" dirty="0"/>
              <a:t>Prepare-to-commit phase communicates result of the vote phase</a:t>
            </a:r>
          </a:p>
          <a:p>
            <a:pPr lvl="2"/>
            <a:r>
              <a:rPr lang="en-US" dirty="0"/>
              <a:t>Commit subphase same as two-phase commit counterpart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23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799842066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458200" cy="992187"/>
          </a:xfrm>
        </p:spPr>
        <p:txBody>
          <a:bodyPr/>
          <a:lstStyle/>
          <a:p>
            <a:r>
              <a:rPr lang="en-US" altLang="en-US" dirty="0"/>
              <a:t>23.5 Query Processing and Optimization in Distributed Databases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Stages of a distributed database query</a:t>
            </a:r>
          </a:p>
          <a:p>
            <a:pPr lvl="1"/>
            <a:r>
              <a:rPr lang="en-US" altLang="en-US" dirty="0"/>
              <a:t>Query mapping</a:t>
            </a:r>
          </a:p>
          <a:p>
            <a:pPr lvl="2"/>
            <a:r>
              <a:rPr lang="en-US" altLang="en-US" dirty="0"/>
              <a:t>Refers to global conceptual schema</a:t>
            </a:r>
          </a:p>
          <a:p>
            <a:pPr lvl="1"/>
            <a:r>
              <a:rPr lang="en-US" altLang="en-US" dirty="0"/>
              <a:t>Localization</a:t>
            </a:r>
          </a:p>
          <a:p>
            <a:pPr lvl="2"/>
            <a:r>
              <a:rPr lang="en-US" altLang="en-US" dirty="0"/>
              <a:t>Maps the distributed query to separate queries on individual fragments</a:t>
            </a:r>
          </a:p>
          <a:p>
            <a:pPr lvl="1"/>
            <a:r>
              <a:rPr lang="en-US" altLang="en-US" dirty="0"/>
              <a:t>Global query optimization</a:t>
            </a:r>
          </a:p>
          <a:p>
            <a:pPr lvl="2"/>
            <a:r>
              <a:rPr lang="en-US" altLang="en-US" dirty="0"/>
              <a:t>Strategy selected from list of candidates</a:t>
            </a:r>
          </a:p>
          <a:p>
            <a:pPr lvl="1"/>
            <a:r>
              <a:rPr lang="en-US" altLang="en-US" dirty="0"/>
              <a:t>Local query optimization</a:t>
            </a:r>
          </a:p>
          <a:p>
            <a:pPr lvl="2"/>
            <a:r>
              <a:rPr lang="en-US" altLang="en-US" dirty="0"/>
              <a:t>Common to all sites in the DDB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F67D9DAC-9BD9-446C-AC93-DFE50E2B3A9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458200" cy="992187"/>
          </a:xfrm>
        </p:spPr>
        <p:txBody>
          <a:bodyPr/>
          <a:lstStyle/>
          <a:p>
            <a:r>
              <a:rPr lang="en-US" altLang="en-US" dirty="0"/>
              <a:t>Query Processing and Optimization in Distributed Databases (cont’d.)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Data transfer costs of distributed query processing</a:t>
            </a:r>
          </a:p>
          <a:p>
            <a:pPr lvl="1"/>
            <a:r>
              <a:rPr lang="en-US" altLang="en-US" dirty="0"/>
              <a:t>Cost of transferring intermediate and final result files</a:t>
            </a:r>
          </a:p>
          <a:p>
            <a:r>
              <a:rPr lang="en-US" altLang="en-US" dirty="0"/>
              <a:t>Optimization criterion: reducing amount of data transfer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F67D9DAC-9BD9-446C-AC93-DFE50E2B3A9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65864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458200" cy="992187"/>
          </a:xfrm>
        </p:spPr>
        <p:txBody>
          <a:bodyPr/>
          <a:lstStyle/>
          <a:p>
            <a:r>
              <a:rPr lang="en-US" altLang="en-US" dirty="0"/>
              <a:t>Query Processing and Optimization in Distributed Databases (cont’d.)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Distributed query processing using semijoin</a:t>
            </a:r>
          </a:p>
          <a:p>
            <a:pPr lvl="1"/>
            <a:r>
              <a:rPr lang="en-US" altLang="en-US" dirty="0"/>
              <a:t>Reduces the number of tuples in a relation before transferring it to another site</a:t>
            </a:r>
          </a:p>
          <a:p>
            <a:pPr lvl="1"/>
            <a:r>
              <a:rPr lang="en-US" altLang="en-US" dirty="0"/>
              <a:t>Send the joining column of one relation R to one site where the other relation S is located</a:t>
            </a:r>
          </a:p>
          <a:p>
            <a:pPr lvl="1"/>
            <a:r>
              <a:rPr lang="en-US" altLang="en-US" dirty="0"/>
              <a:t>Join attributes and result attributes shipped back to original site</a:t>
            </a:r>
          </a:p>
          <a:p>
            <a:pPr lvl="1"/>
            <a:r>
              <a:rPr lang="en-US" altLang="en-US" dirty="0"/>
              <a:t>Efficient solution to minimizing data transfer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F67D9DAC-9BD9-446C-AC93-DFE50E2B3A9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2045405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458200" cy="992187"/>
          </a:xfrm>
        </p:spPr>
        <p:txBody>
          <a:bodyPr/>
          <a:lstStyle/>
          <a:p>
            <a:r>
              <a:rPr lang="en-US" altLang="en-US" dirty="0"/>
              <a:t>Query Processing and Optimization in Distributed Databases (cont’d.)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Query and update decomposition</a:t>
            </a:r>
          </a:p>
          <a:p>
            <a:pPr lvl="1"/>
            <a:r>
              <a:rPr lang="en-US" altLang="en-US" dirty="0"/>
              <a:t>User can specify a query as if the DBMS were centralized</a:t>
            </a:r>
          </a:p>
          <a:p>
            <a:pPr lvl="2"/>
            <a:r>
              <a:rPr lang="en-US" altLang="en-US" dirty="0"/>
              <a:t>If full distribution, fragmentation, and replication transparency are supported</a:t>
            </a:r>
          </a:p>
          <a:p>
            <a:pPr lvl="1"/>
            <a:r>
              <a:rPr lang="en-US" dirty="0"/>
              <a:t>Query decomposition module</a:t>
            </a:r>
          </a:p>
          <a:p>
            <a:pPr lvl="2"/>
            <a:r>
              <a:rPr lang="en-US" dirty="0"/>
              <a:t>Breaks up a query into subqueries that can be executed at the individual sites</a:t>
            </a:r>
          </a:p>
          <a:p>
            <a:pPr lvl="2"/>
            <a:r>
              <a:rPr lang="en-US" altLang="en-US" dirty="0"/>
              <a:t>Strategy for combining results must be generated</a:t>
            </a:r>
          </a:p>
          <a:p>
            <a:pPr lvl="1"/>
            <a:r>
              <a:rPr lang="en-US" altLang="en-US" dirty="0"/>
              <a:t>Catalog stores attribute list and/or guard condition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F67D9DAC-9BD9-446C-AC93-DFE50E2B3A9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5510080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23.6 Types of Distributed Database Systems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Factors that influence types of DDBMSs</a:t>
            </a:r>
          </a:p>
          <a:p>
            <a:pPr lvl="1"/>
            <a:r>
              <a:rPr lang="en-US" altLang="en-US" dirty="0"/>
              <a:t>Degree of homogeneity of DDBMS software</a:t>
            </a:r>
          </a:p>
          <a:p>
            <a:pPr lvl="2"/>
            <a:r>
              <a:rPr lang="en-US" dirty="0"/>
              <a:t>Homogeneous</a:t>
            </a:r>
          </a:p>
          <a:p>
            <a:pPr lvl="2"/>
            <a:r>
              <a:rPr lang="en-US" altLang="en-US" dirty="0"/>
              <a:t>Heterogeneous</a:t>
            </a:r>
          </a:p>
          <a:p>
            <a:pPr lvl="1"/>
            <a:r>
              <a:rPr lang="en-US" altLang="en-US" dirty="0"/>
              <a:t>Degree of local autonomy</a:t>
            </a:r>
          </a:p>
          <a:p>
            <a:pPr lvl="2"/>
            <a:r>
              <a:rPr lang="en-US" altLang="en-US" dirty="0"/>
              <a:t>No local autonomy</a:t>
            </a:r>
          </a:p>
          <a:p>
            <a:pPr lvl="2"/>
            <a:r>
              <a:rPr lang="en-US" altLang="en-US" dirty="0"/>
              <a:t>Multidatabase system has full local autonomy</a:t>
            </a:r>
          </a:p>
          <a:p>
            <a:r>
              <a:rPr lang="en-US" dirty="0"/>
              <a:t>Federated database system (FDBS)</a:t>
            </a:r>
          </a:p>
          <a:p>
            <a:pPr lvl="1"/>
            <a:r>
              <a:rPr lang="en-US" dirty="0"/>
              <a:t>Global view or schema of the federation of databases is shared by the applications</a:t>
            </a:r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077200" cy="992187"/>
          </a:xfrm>
        </p:spPr>
        <p:txBody>
          <a:bodyPr/>
          <a:lstStyle/>
          <a:p>
            <a:r>
              <a:rPr lang="en-US" dirty="0"/>
              <a:t>Classification of Distributed Databases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</a:t>
            </a:r>
            <a:fld id="{AEE05831-3758-41FE-86C8-A42338BA7B7B}" type="slidenum">
              <a:rPr lang="en-US" altLang="en-US" smtClean="0"/>
              <a:pPr>
                <a:defRPr/>
              </a:pPr>
              <a:t>29</a:t>
            </a:fld>
            <a:endParaRPr lang="en-CA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712336"/>
            <a:ext cx="6315074" cy="43792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0" y="6231523"/>
            <a:ext cx="472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23.6 Classification of distributed databases</a:t>
            </a:r>
          </a:p>
        </p:txBody>
      </p:sp>
    </p:spTree>
    <p:extLst>
      <p:ext uri="{BB962C8B-B14F-4D97-AF65-F5344CB8AC3E}">
        <p14:creationId xmlns:p14="http://schemas.microsoft.com/office/powerpoint/2010/main" xmlns="" val="306028847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Distributed computing system</a:t>
            </a:r>
          </a:p>
          <a:p>
            <a:pPr lvl="1"/>
            <a:r>
              <a:rPr lang="en-US" dirty="0"/>
              <a:t>Consists of several processing sites or nodes interconnected by a computer network</a:t>
            </a:r>
          </a:p>
          <a:p>
            <a:pPr lvl="1"/>
            <a:r>
              <a:rPr lang="en-US" dirty="0"/>
              <a:t>Nodes cooperate in performing certain tasks</a:t>
            </a:r>
          </a:p>
          <a:p>
            <a:pPr lvl="1"/>
            <a:r>
              <a:rPr lang="en-US" dirty="0"/>
              <a:t>Partitions large task into smaller tasks for efficient solving</a:t>
            </a:r>
          </a:p>
          <a:p>
            <a:r>
              <a:rPr lang="en-US" dirty="0"/>
              <a:t>Big data technologies</a:t>
            </a:r>
          </a:p>
          <a:p>
            <a:pPr lvl="1"/>
            <a:r>
              <a:rPr lang="en-US" dirty="0"/>
              <a:t>Combine distributed and database technologies</a:t>
            </a:r>
          </a:p>
          <a:p>
            <a:pPr lvl="1"/>
            <a:r>
              <a:rPr lang="en-US" dirty="0"/>
              <a:t>Deal with mining vast amounts of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3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477095186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Types of Distributed Database Systems (cont’d.)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Federated database management systems issues</a:t>
            </a:r>
          </a:p>
          <a:p>
            <a:pPr lvl="1"/>
            <a:r>
              <a:rPr lang="en-US" dirty="0"/>
              <a:t>Differences in data models</a:t>
            </a:r>
          </a:p>
          <a:p>
            <a:pPr lvl="1"/>
            <a:r>
              <a:rPr lang="en-US" altLang="en-US" dirty="0"/>
              <a:t>Differences in constraints</a:t>
            </a:r>
          </a:p>
          <a:p>
            <a:pPr lvl="1"/>
            <a:r>
              <a:rPr lang="en-US" altLang="en-US" dirty="0"/>
              <a:t>Differences in query languages</a:t>
            </a:r>
          </a:p>
          <a:p>
            <a:r>
              <a:rPr lang="en-US" altLang="en-US" dirty="0"/>
              <a:t>Semantic heterogeneity</a:t>
            </a:r>
          </a:p>
          <a:p>
            <a:pPr lvl="1"/>
            <a:r>
              <a:rPr lang="en-US" dirty="0"/>
              <a:t>Differences in meaning, interpretation, and intended use of the same or related data</a:t>
            </a:r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6123163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Types of Distributed Database Systems (cont’d.)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Design autonomy allows definition of the following parameters</a:t>
            </a:r>
          </a:p>
          <a:p>
            <a:pPr lvl="1"/>
            <a:r>
              <a:rPr lang="en-US" altLang="en-US" dirty="0"/>
              <a:t>The universe of discourse from which the data is drawn</a:t>
            </a:r>
          </a:p>
          <a:p>
            <a:pPr lvl="1"/>
            <a:r>
              <a:rPr lang="en-US" altLang="en-US" dirty="0"/>
              <a:t>Representation and naming</a:t>
            </a:r>
          </a:p>
          <a:p>
            <a:pPr lvl="1"/>
            <a:r>
              <a:rPr lang="en-US" altLang="en-US" dirty="0"/>
              <a:t>Understanding, meaning, and subjective interpretation of data</a:t>
            </a:r>
          </a:p>
          <a:p>
            <a:pPr lvl="1"/>
            <a:r>
              <a:rPr lang="en-US" altLang="en-US" dirty="0"/>
              <a:t>Transaction and policy constraints</a:t>
            </a:r>
          </a:p>
          <a:p>
            <a:pPr lvl="1"/>
            <a:r>
              <a:rPr lang="en-US" altLang="en-US" dirty="0"/>
              <a:t>Derivation of summaries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4286544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Types of Distributed Database Systems (cont’d.)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Communication autonomy</a:t>
            </a:r>
          </a:p>
          <a:p>
            <a:pPr lvl="1"/>
            <a:r>
              <a:rPr lang="en-US" altLang="en-US" dirty="0"/>
              <a:t>Decide whether to communicate with another component DBS</a:t>
            </a:r>
          </a:p>
          <a:p>
            <a:r>
              <a:rPr lang="en-US" altLang="en-US" dirty="0"/>
              <a:t>Execution autonomy</a:t>
            </a:r>
          </a:p>
          <a:p>
            <a:pPr lvl="1"/>
            <a:r>
              <a:rPr lang="en-US" dirty="0"/>
              <a:t>Execute local operations without interference from external operations by other component DBSs</a:t>
            </a:r>
          </a:p>
          <a:p>
            <a:pPr lvl="1"/>
            <a:r>
              <a:rPr lang="en-US" dirty="0"/>
              <a:t>Ability to decide order of execution</a:t>
            </a:r>
          </a:p>
          <a:p>
            <a:r>
              <a:rPr lang="en-US" altLang="en-US" dirty="0"/>
              <a:t>Association autonomy</a:t>
            </a:r>
          </a:p>
          <a:p>
            <a:pPr lvl="1"/>
            <a:r>
              <a:rPr lang="en-US" dirty="0"/>
              <a:t>Decide whether and how much to share its functionality and resources</a:t>
            </a:r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7403795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23.7 Distributed Database Architectures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Parallel versus distributed architectures</a:t>
            </a:r>
          </a:p>
          <a:p>
            <a:r>
              <a:rPr lang="en-US" altLang="en-US" dirty="0"/>
              <a:t>Types of multiprocessor system architectures</a:t>
            </a:r>
          </a:p>
          <a:p>
            <a:pPr lvl="1"/>
            <a:r>
              <a:rPr lang="en-US" altLang="en-US" dirty="0"/>
              <a:t>Shared memory (tightly coupled)</a:t>
            </a:r>
          </a:p>
          <a:p>
            <a:pPr lvl="1"/>
            <a:r>
              <a:rPr lang="en-US" altLang="en-US" dirty="0"/>
              <a:t>Shared disk (loosely coupled)</a:t>
            </a:r>
          </a:p>
          <a:p>
            <a:pPr lvl="1"/>
            <a:r>
              <a:rPr lang="en-US" altLang="en-US" dirty="0"/>
              <a:t>Shared-nothing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1789210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System Architectures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CBCCE3FE-FCB0-427A-BC32-764E10629896}" type="slidenum">
              <a:rPr lang="en-US" altLang="en-US" smtClean="0"/>
              <a:pPr>
                <a:defRPr/>
              </a:pPr>
              <a:t>34</a:t>
            </a:fld>
            <a:endParaRPr lang="en-CA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569803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23.7 Some different database system architectures (a) Shared-nothing architecture (b) A networked architecture with a centralized database at one of the sites (c) A truly distributed database architecture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" y="1820555"/>
            <a:ext cx="3676650" cy="2476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1554" y="1820555"/>
            <a:ext cx="4410075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9861774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Architecture of Pure Distributed Databases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Global query compiler</a:t>
            </a:r>
          </a:p>
          <a:p>
            <a:pPr lvl="1"/>
            <a:r>
              <a:rPr lang="en-US" dirty="0"/>
              <a:t>References global conceptual schema from the global system catalog to verify and impose defined constraints</a:t>
            </a:r>
          </a:p>
          <a:p>
            <a:r>
              <a:rPr lang="en-US" dirty="0"/>
              <a:t>Global query optimizer</a:t>
            </a:r>
          </a:p>
          <a:p>
            <a:pPr lvl="1"/>
            <a:r>
              <a:rPr lang="en-US" dirty="0"/>
              <a:t>Generates optimized local queries from global queries</a:t>
            </a:r>
          </a:p>
          <a:p>
            <a:r>
              <a:rPr lang="en-US" dirty="0"/>
              <a:t>Global transaction manager</a:t>
            </a:r>
          </a:p>
          <a:p>
            <a:pPr lvl="1"/>
            <a:r>
              <a:rPr lang="en-US" dirty="0"/>
              <a:t>Coordinates the execution across multiple sites with the local transaction managers</a:t>
            </a:r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5812823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8600" y="303213"/>
            <a:ext cx="7848600" cy="992187"/>
          </a:xfrm>
        </p:spPr>
        <p:txBody>
          <a:bodyPr/>
          <a:lstStyle/>
          <a:p>
            <a:r>
              <a:rPr lang="en-US" dirty="0"/>
              <a:t>Schema Architecture of Distributed Databases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CBCCE3FE-FCB0-427A-BC32-764E10629896}" type="slidenum">
              <a:rPr lang="en-US" altLang="en-US" smtClean="0"/>
              <a:pPr>
                <a:defRPr/>
              </a:pPr>
              <a:t>36</a:t>
            </a:fld>
            <a:endParaRPr lang="en-CA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28800" y="6231523"/>
            <a:ext cx="541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23.8 Schema architecture of distributed databases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1855" y="1489061"/>
            <a:ext cx="5330361" cy="4570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1525270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Federated Database Schema Architecture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1600200"/>
            <a:ext cx="4124963" cy="433287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37</a:t>
            </a:fld>
            <a:endParaRPr lang="en-CA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58568" y="6044625"/>
            <a:ext cx="464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23.9 The five-level schema architecture in a federated database system (FDBS)</a:t>
            </a:r>
          </a:p>
        </p:txBody>
      </p:sp>
    </p:spTree>
    <p:extLst>
      <p:ext uri="{BB962C8B-B14F-4D97-AF65-F5344CB8AC3E}">
        <p14:creationId xmlns:p14="http://schemas.microsoft.com/office/powerpoint/2010/main" xmlns="" val="113479311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Overview of Three-Tier Client/Server Architecture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38</a:t>
            </a:fld>
            <a:endParaRPr lang="en-CA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57400" y="6231523"/>
            <a:ext cx="5285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23.10 The three-tier client/server architecture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Division of DBMS functionality among the three tiers can vary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579993"/>
            <a:ext cx="3124200" cy="358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1813087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23.8 Distributed Catalog Management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Centralized catalogs</a:t>
            </a:r>
          </a:p>
          <a:p>
            <a:pPr lvl="1"/>
            <a:r>
              <a:rPr lang="en-US" dirty="0"/>
              <a:t>Entire catalog is stored at one single site</a:t>
            </a:r>
          </a:p>
          <a:p>
            <a:pPr lvl="1"/>
            <a:r>
              <a:rPr lang="en-US" altLang="en-US" dirty="0"/>
              <a:t>Easy to implement</a:t>
            </a:r>
          </a:p>
          <a:p>
            <a:r>
              <a:rPr lang="en-US" altLang="en-US" dirty="0"/>
              <a:t>Fully replicated catalogs</a:t>
            </a:r>
          </a:p>
          <a:p>
            <a:pPr lvl="1"/>
            <a:r>
              <a:rPr lang="en-US" dirty="0"/>
              <a:t>Identical copies of the complete catalog are present at each site</a:t>
            </a:r>
          </a:p>
          <a:p>
            <a:pPr lvl="1"/>
            <a:r>
              <a:rPr lang="en-US" altLang="en-US" dirty="0"/>
              <a:t>Results in faster reads</a:t>
            </a:r>
          </a:p>
          <a:p>
            <a:r>
              <a:rPr lang="en-US" altLang="en-US" dirty="0"/>
              <a:t>Partially replicated catalogs</a:t>
            </a:r>
          </a:p>
          <a:p>
            <a:pPr lvl="1"/>
            <a:r>
              <a:rPr lang="en-US" dirty="0"/>
              <a:t>Each site maintains complete catalog information on data stored locally at that site</a:t>
            </a:r>
            <a:endParaRPr lang="en-US" altLang="en-US" dirty="0"/>
          </a:p>
          <a:p>
            <a:endParaRPr lang="en-US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DBA893D4-F00A-43FD-B85E-1F724A9E031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916894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23.1 Distributed Database Concepts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What constitutes a distributed database?</a:t>
            </a:r>
          </a:p>
          <a:p>
            <a:pPr lvl="1"/>
            <a:r>
              <a:rPr lang="en-US" altLang="en-US" dirty="0"/>
              <a:t>Connection of database nodes over computer network</a:t>
            </a:r>
          </a:p>
          <a:p>
            <a:pPr lvl="1"/>
            <a:r>
              <a:rPr lang="en-US" altLang="en-US" dirty="0"/>
              <a:t>Logical interrelation of the connected databases</a:t>
            </a:r>
          </a:p>
          <a:p>
            <a:pPr lvl="1"/>
            <a:r>
              <a:rPr lang="en-US" altLang="en-US" dirty="0"/>
              <a:t>Possible absence of homogeneity among connected nodes</a:t>
            </a:r>
          </a:p>
          <a:p>
            <a:r>
              <a:rPr lang="en-US" altLang="en-US" dirty="0"/>
              <a:t>Distributed database management system (DDBMS)</a:t>
            </a:r>
          </a:p>
          <a:p>
            <a:pPr lvl="1"/>
            <a:r>
              <a:rPr lang="en-US" altLang="en-US" dirty="0"/>
              <a:t>Software system that manages a distributed database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23.9 Summary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Distributed database concept</a:t>
            </a:r>
          </a:p>
          <a:p>
            <a:r>
              <a:rPr lang="en-US" altLang="en-US" dirty="0"/>
              <a:t>Distribution transparency</a:t>
            </a:r>
          </a:p>
          <a:p>
            <a:r>
              <a:rPr lang="en-US" altLang="en-US" dirty="0"/>
              <a:t>Fragmentation transparency</a:t>
            </a:r>
          </a:p>
          <a:p>
            <a:r>
              <a:rPr lang="en-US" altLang="en-US" dirty="0"/>
              <a:t>Replication transparency</a:t>
            </a:r>
          </a:p>
          <a:p>
            <a:r>
              <a:rPr lang="en-US" altLang="en-US" dirty="0"/>
              <a:t>Design issues</a:t>
            </a:r>
          </a:p>
          <a:p>
            <a:pPr lvl="1"/>
            <a:r>
              <a:rPr lang="en-US" altLang="en-US" dirty="0"/>
              <a:t>Horizontal and vertical fragmentation</a:t>
            </a:r>
          </a:p>
          <a:p>
            <a:r>
              <a:rPr lang="en-US" altLang="en-US" dirty="0"/>
              <a:t>Concurrency control and recovery techniques</a:t>
            </a:r>
          </a:p>
          <a:p>
            <a:r>
              <a:rPr lang="en-US" altLang="en-US" dirty="0"/>
              <a:t>Query processing</a:t>
            </a:r>
          </a:p>
          <a:p>
            <a:r>
              <a:rPr lang="en-US" altLang="en-US" dirty="0"/>
              <a:t>Categorization of DDBMSs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DBA893D4-F00A-43FD-B85E-1F724A9E031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439309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Distributed Database Concepts (cont’d.)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Local area network</a:t>
            </a:r>
          </a:p>
          <a:p>
            <a:pPr lvl="1"/>
            <a:r>
              <a:rPr lang="en-US" altLang="en-US" dirty="0"/>
              <a:t>Hubs or cables connect sites</a:t>
            </a:r>
          </a:p>
          <a:p>
            <a:r>
              <a:rPr lang="en-US" altLang="en-US" dirty="0"/>
              <a:t>Long-haul or wide area network</a:t>
            </a:r>
          </a:p>
          <a:p>
            <a:pPr lvl="1"/>
            <a:r>
              <a:rPr lang="en-US" altLang="en-US" dirty="0"/>
              <a:t>Telephone lines, cables, wireless, or satellite connections</a:t>
            </a:r>
          </a:p>
          <a:p>
            <a:r>
              <a:rPr lang="en-US" altLang="en-US" dirty="0"/>
              <a:t>Network topology defines communication path</a:t>
            </a:r>
          </a:p>
          <a:p>
            <a:r>
              <a:rPr lang="en-US" altLang="en-US" dirty="0"/>
              <a:t>Transparency</a:t>
            </a:r>
          </a:p>
          <a:p>
            <a:pPr lvl="1"/>
            <a:r>
              <a:rPr lang="en-US" altLang="en-US" dirty="0"/>
              <a:t>Hiding implementation details from the end user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603337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Transparency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Types of transparency</a:t>
            </a:r>
          </a:p>
          <a:p>
            <a:pPr lvl="1"/>
            <a:r>
              <a:rPr lang="en-US" altLang="en-US" dirty="0"/>
              <a:t>Data organization transparency</a:t>
            </a:r>
          </a:p>
          <a:p>
            <a:pPr lvl="2"/>
            <a:r>
              <a:rPr lang="en-US" altLang="en-US" dirty="0"/>
              <a:t>Location transparency</a:t>
            </a:r>
          </a:p>
          <a:p>
            <a:pPr lvl="2"/>
            <a:r>
              <a:rPr lang="en-US" altLang="en-US" dirty="0"/>
              <a:t>Naming transparency</a:t>
            </a:r>
          </a:p>
          <a:p>
            <a:pPr lvl="1"/>
            <a:r>
              <a:rPr lang="en-US" altLang="en-US" dirty="0"/>
              <a:t>Replication transparency</a:t>
            </a:r>
          </a:p>
          <a:p>
            <a:pPr lvl="1"/>
            <a:r>
              <a:rPr lang="en-US" altLang="en-US" dirty="0"/>
              <a:t>Fragmentation transparency</a:t>
            </a:r>
          </a:p>
          <a:p>
            <a:pPr lvl="2"/>
            <a:r>
              <a:rPr lang="en-US" altLang="en-US" dirty="0"/>
              <a:t>Horizontal fragmentation</a:t>
            </a:r>
          </a:p>
          <a:p>
            <a:pPr lvl="2"/>
            <a:r>
              <a:rPr lang="en-US" altLang="en-US" dirty="0"/>
              <a:t>Vertical fragmentation</a:t>
            </a:r>
          </a:p>
          <a:p>
            <a:pPr lvl="1"/>
            <a:r>
              <a:rPr lang="en-US" altLang="en-US" dirty="0"/>
              <a:t>Design transparency</a:t>
            </a:r>
          </a:p>
          <a:p>
            <a:pPr lvl="1"/>
            <a:r>
              <a:rPr lang="en-US" altLang="en-US" dirty="0"/>
              <a:t>Execution transparency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127366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Databases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CBCCE3FE-FCB0-427A-BC32-764E10629896}" type="slidenum">
              <a:rPr lang="en-US" altLang="en-US" smtClean="0"/>
              <a:pPr>
                <a:defRPr/>
              </a:pPr>
              <a:t>7</a:t>
            </a:fld>
            <a:endParaRPr lang="en-CA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665706"/>
            <a:ext cx="7854443" cy="42658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95400" y="6098341"/>
            <a:ext cx="68996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Figure 23.1 Data distribution and replication among distributed databases</a:t>
            </a:r>
          </a:p>
        </p:txBody>
      </p:sp>
    </p:spTree>
    <p:extLst>
      <p:ext uri="{BB962C8B-B14F-4D97-AF65-F5344CB8AC3E}">
        <p14:creationId xmlns:p14="http://schemas.microsoft.com/office/powerpoint/2010/main" xmlns="" val="231984136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Availability and Reliability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Availability</a:t>
            </a:r>
          </a:p>
          <a:p>
            <a:pPr lvl="1"/>
            <a:r>
              <a:rPr lang="en-US" dirty="0"/>
              <a:t>Probability that the system is continuously available during a time interval</a:t>
            </a:r>
            <a:endParaRPr lang="en-US" altLang="en-US" dirty="0"/>
          </a:p>
          <a:p>
            <a:r>
              <a:rPr lang="en-US" altLang="en-US" dirty="0"/>
              <a:t>Reliability</a:t>
            </a:r>
          </a:p>
          <a:p>
            <a:pPr lvl="1"/>
            <a:r>
              <a:rPr lang="en-US" altLang="en-US" dirty="0"/>
              <a:t>Probability that the system is running (not down) at a certain time point</a:t>
            </a:r>
          </a:p>
          <a:p>
            <a:r>
              <a:rPr lang="en-US" altLang="en-US" dirty="0"/>
              <a:t>Both directly related to faults, errors, and failures</a:t>
            </a:r>
          </a:p>
          <a:p>
            <a:r>
              <a:rPr lang="en-US" altLang="en-US" dirty="0"/>
              <a:t>Fault-tolerant approaches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965003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Scalability and Partition Tolerance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Horizontal scalability</a:t>
            </a:r>
          </a:p>
          <a:p>
            <a:pPr lvl="1"/>
            <a:r>
              <a:rPr lang="en-US" dirty="0"/>
              <a:t>Expanding the number of nodes in a distributed system</a:t>
            </a:r>
          </a:p>
          <a:p>
            <a:r>
              <a:rPr lang="en-US" dirty="0"/>
              <a:t>Vertical scalability</a:t>
            </a:r>
          </a:p>
          <a:p>
            <a:pPr lvl="1"/>
            <a:r>
              <a:rPr lang="en-US" dirty="0"/>
              <a:t>Expanding capacity of the individual nodes</a:t>
            </a:r>
          </a:p>
          <a:p>
            <a:r>
              <a:rPr lang="en-US" dirty="0"/>
              <a:t>Partition tolerance</a:t>
            </a:r>
          </a:p>
          <a:p>
            <a:pPr lvl="1"/>
            <a:r>
              <a:rPr lang="en-US" dirty="0"/>
              <a:t>System should have the capacity to continue operating while the network is partitioned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9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39376684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3412</TotalTime>
  <Words>1699</Words>
  <Application>Microsoft Office PowerPoint</Application>
  <PresentationFormat>Letter Paper (8.5x11 in)</PresentationFormat>
  <Paragraphs>300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Blends</vt:lpstr>
      <vt:lpstr>Slide 1</vt:lpstr>
      <vt:lpstr>Slide 2</vt:lpstr>
      <vt:lpstr>Introduction</vt:lpstr>
      <vt:lpstr>23.1 Distributed Database Concepts</vt:lpstr>
      <vt:lpstr>Distributed Database Concepts (cont’d.)</vt:lpstr>
      <vt:lpstr>Transparency</vt:lpstr>
      <vt:lpstr>Distributed Databases</vt:lpstr>
      <vt:lpstr>Availability and Reliability</vt:lpstr>
      <vt:lpstr>Scalability and Partition Tolerance</vt:lpstr>
      <vt:lpstr>Autonomy</vt:lpstr>
      <vt:lpstr>Advantages of Distributed Databases</vt:lpstr>
      <vt:lpstr>23.2 Data Fragmentation, Replication, and Allocation Techniques for Distributed Database Design</vt:lpstr>
      <vt:lpstr>Data Fragmentation (cont’d.)</vt:lpstr>
      <vt:lpstr>Data Fragmentation (cont’d.)</vt:lpstr>
      <vt:lpstr>Data Replication and Allocation</vt:lpstr>
      <vt:lpstr>Data Replication and Allocation (cont’d.)</vt:lpstr>
      <vt:lpstr>Example of Fragmentation, Allocation, and Replication</vt:lpstr>
      <vt:lpstr>23.3 Overview of Concurrency Control and Recovery in Distributed Databases</vt:lpstr>
      <vt:lpstr>Distributed Concurrency Control Based on a Distinguished Copy of a Data Item</vt:lpstr>
      <vt:lpstr>Distributed Concurrency Control Based on Voting</vt:lpstr>
      <vt:lpstr>Distributed Recovery</vt:lpstr>
      <vt:lpstr>23.4 Overview of Transaction Management in Distributed Databases</vt:lpstr>
      <vt:lpstr>Commit Protocols</vt:lpstr>
      <vt:lpstr>23.5 Query Processing and Optimization in Distributed Databases</vt:lpstr>
      <vt:lpstr>Query Processing and Optimization in Distributed Databases (cont’d.)</vt:lpstr>
      <vt:lpstr>Query Processing and Optimization in Distributed Databases (cont’d.)</vt:lpstr>
      <vt:lpstr>Query Processing and Optimization in Distributed Databases (cont’d.)</vt:lpstr>
      <vt:lpstr>23.6 Types of Distributed Database Systems</vt:lpstr>
      <vt:lpstr>Classification of Distributed Databases</vt:lpstr>
      <vt:lpstr>Types of Distributed Database Systems (cont’d.)</vt:lpstr>
      <vt:lpstr>Types of Distributed Database Systems (cont’d.)</vt:lpstr>
      <vt:lpstr>Types of Distributed Database Systems (cont’d.)</vt:lpstr>
      <vt:lpstr>23.7 Distributed Database Architectures</vt:lpstr>
      <vt:lpstr>Database System Architectures</vt:lpstr>
      <vt:lpstr>General Architecture of Pure Distributed Databases</vt:lpstr>
      <vt:lpstr>Schema Architecture of Distributed Databases</vt:lpstr>
      <vt:lpstr>Federated Database Schema Architecture</vt:lpstr>
      <vt:lpstr>An Overview of Three-Tier Client/Server Architecture</vt:lpstr>
      <vt:lpstr>23.8 Distributed Catalog Management</vt:lpstr>
      <vt:lpstr>23.9 Summary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296</cp:revision>
  <cp:lastPrinted>2001-11-04T00:51:13Z</cp:lastPrinted>
  <dcterms:created xsi:type="dcterms:W3CDTF">2005-02-25T19:46:41Z</dcterms:created>
  <dcterms:modified xsi:type="dcterms:W3CDTF">2021-06-02T05:44:56Z</dcterms:modified>
</cp:coreProperties>
</file>