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5"/>
  </p:notesMasterIdLst>
  <p:handoutMasterIdLst>
    <p:handoutMasterId r:id="rId56"/>
  </p:handoutMasterIdLst>
  <p:sldIdLst>
    <p:sldId id="393" r:id="rId2"/>
    <p:sldId id="394" r:id="rId3"/>
    <p:sldId id="322" r:id="rId4"/>
    <p:sldId id="325" r:id="rId5"/>
    <p:sldId id="368" r:id="rId6"/>
    <p:sldId id="326" r:id="rId7"/>
    <p:sldId id="331" r:id="rId8"/>
    <p:sldId id="361" r:id="rId9"/>
    <p:sldId id="332" r:id="rId10"/>
    <p:sldId id="362" r:id="rId11"/>
    <p:sldId id="378" r:id="rId12"/>
    <p:sldId id="379" r:id="rId13"/>
    <p:sldId id="333" r:id="rId14"/>
    <p:sldId id="334" r:id="rId15"/>
    <p:sldId id="391" r:id="rId16"/>
    <p:sldId id="335" r:id="rId17"/>
    <p:sldId id="336" r:id="rId18"/>
    <p:sldId id="337" r:id="rId19"/>
    <p:sldId id="363" r:id="rId20"/>
    <p:sldId id="338" r:id="rId21"/>
    <p:sldId id="339" r:id="rId22"/>
    <p:sldId id="340" r:id="rId23"/>
    <p:sldId id="341" r:id="rId24"/>
    <p:sldId id="364" r:id="rId25"/>
    <p:sldId id="365" r:id="rId26"/>
    <p:sldId id="342" r:id="rId27"/>
    <p:sldId id="343" r:id="rId28"/>
    <p:sldId id="344" r:id="rId29"/>
    <p:sldId id="366" r:id="rId30"/>
    <p:sldId id="389" r:id="rId31"/>
    <p:sldId id="345" r:id="rId32"/>
    <p:sldId id="380" r:id="rId33"/>
    <p:sldId id="346" r:id="rId34"/>
    <p:sldId id="381" r:id="rId35"/>
    <p:sldId id="348" r:id="rId36"/>
    <p:sldId id="349" r:id="rId37"/>
    <p:sldId id="351" r:id="rId38"/>
    <p:sldId id="352" r:id="rId39"/>
    <p:sldId id="382" r:id="rId40"/>
    <p:sldId id="353" r:id="rId41"/>
    <p:sldId id="390" r:id="rId42"/>
    <p:sldId id="383" r:id="rId43"/>
    <p:sldId id="392" r:id="rId44"/>
    <p:sldId id="369" r:id="rId45"/>
    <p:sldId id="371" r:id="rId46"/>
    <p:sldId id="387" r:id="rId47"/>
    <p:sldId id="386" r:id="rId48"/>
    <p:sldId id="372" r:id="rId49"/>
    <p:sldId id="385" r:id="rId50"/>
    <p:sldId id="384" r:id="rId51"/>
    <p:sldId id="373" r:id="rId52"/>
    <p:sldId id="374" r:id="rId53"/>
    <p:sldId id="367" r:id="rId54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228"/>
    <a:srgbClr val="6E792B"/>
    <a:srgbClr val="76822E"/>
    <a:srgbClr val="4F571F"/>
    <a:srgbClr val="6F6A07"/>
    <a:srgbClr val="827C08"/>
    <a:srgbClr val="A29B0A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1482" y="-10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notesViewPr>
    <p:cSldViewPr snapToObjects="1">
      <p:cViewPr>
        <p:scale>
          <a:sx n="100" d="100"/>
          <a:sy n="100" d="100"/>
        </p:scale>
        <p:origin x="-2520" y="76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7B89698F-2774-4D85-BF21-4C2E4A2C69A9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fld id="{F2931190-CA2C-411C-8745-8AAD5000E8D8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0656B-54EF-4F85-90AE-0D7B94E01524}" type="slidenum">
              <a:rPr lang="en-CA"/>
              <a:pPr/>
              <a:t>1</a:t>
            </a:fld>
            <a:endParaRPr lang="en-CA"/>
          </a:p>
        </p:txBody>
      </p:sp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266FD-82AD-4060-8427-2C3FAE350B6E}" type="slidenum">
              <a:rPr lang="en-CA"/>
              <a:pPr/>
              <a:t>10</a:t>
            </a:fld>
            <a:endParaRPr lang="en-CA"/>
          </a:p>
        </p:txBody>
      </p:sp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22E898-417E-4581-A53C-57D5737C712C}" type="slidenum">
              <a:rPr lang="en-CA"/>
              <a:pPr/>
              <a:t>13</a:t>
            </a:fld>
            <a:endParaRPr lang="en-CA"/>
          </a:p>
        </p:txBody>
      </p:sp>
      <p:sp>
        <p:nvSpPr>
          <p:cNvPr id="3891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F4418-F3F4-46C4-B5E4-2CF1B49BC9C3}" type="slidenum">
              <a:rPr lang="en-CA"/>
              <a:pPr/>
              <a:t>14</a:t>
            </a:fld>
            <a:endParaRPr lang="en-CA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DB66F-68C2-4AF6-B167-7CD93C466B5A}" type="slidenum">
              <a:rPr lang="en-CA"/>
              <a:pPr/>
              <a:t>16</a:t>
            </a:fld>
            <a:endParaRPr lang="en-CA"/>
          </a:p>
        </p:txBody>
      </p:sp>
      <p:sp>
        <p:nvSpPr>
          <p:cNvPr id="4403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0FE45-2AED-4F80-A9EF-BEE600351D02}" type="slidenum">
              <a:rPr lang="en-CA"/>
              <a:pPr/>
              <a:t>17</a:t>
            </a:fld>
            <a:endParaRPr lang="en-CA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E35E7-754A-4F28-B04A-96312ED8B126}" type="slidenum">
              <a:rPr lang="en-CA"/>
              <a:pPr/>
              <a:t>18</a:t>
            </a:fld>
            <a:endParaRPr lang="en-CA"/>
          </a:p>
        </p:txBody>
      </p:sp>
      <p:sp>
        <p:nvSpPr>
          <p:cNvPr id="4813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DBB2E7-84D7-45D4-BA02-B6AEC8252E66}" type="slidenum">
              <a:rPr lang="en-CA"/>
              <a:pPr/>
              <a:t>19</a:t>
            </a:fld>
            <a:endParaRPr lang="en-CA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A30C8F-3871-40DB-9D53-4E6A97B91D37}" type="slidenum">
              <a:rPr lang="en-CA"/>
              <a:pPr/>
              <a:t>20</a:t>
            </a:fld>
            <a:endParaRPr lang="en-CA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B3F94B-27C7-44E8-8A60-8BA0FE7F2FA1}" type="slidenum">
              <a:rPr lang="en-CA"/>
              <a:pPr/>
              <a:t>21</a:t>
            </a:fld>
            <a:endParaRPr lang="en-CA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4D1607-8A7E-42F8-A979-B1C599666355}" type="slidenum">
              <a:rPr lang="en-CA"/>
              <a:pPr/>
              <a:t>22</a:t>
            </a:fld>
            <a:endParaRPr lang="en-CA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32F4B2-BFEA-4179-A996-B035102B7B2A}" type="slidenum">
              <a:rPr lang="en-CA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CEF92-FB30-49C0-B67B-5FDCFADC7F36}" type="slidenum">
              <a:rPr lang="en-CA"/>
              <a:pPr/>
              <a:t>23</a:t>
            </a:fld>
            <a:endParaRPr lang="en-CA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3FB115-677F-47FF-B889-DED7D40FBA2E}" type="slidenum">
              <a:rPr lang="en-CA"/>
              <a:pPr/>
              <a:t>24</a:t>
            </a:fld>
            <a:endParaRPr lang="en-CA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F3F2-DFFE-4223-BF60-D709ECE9A0D0}" type="slidenum">
              <a:rPr lang="en-CA"/>
              <a:pPr/>
              <a:t>25</a:t>
            </a:fld>
            <a:endParaRPr lang="en-CA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4456DD-DA37-48F1-9877-007B88DAC1BA}" type="slidenum">
              <a:rPr lang="en-CA"/>
              <a:pPr/>
              <a:t>26</a:t>
            </a:fld>
            <a:endParaRPr lang="en-CA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6B369-A578-4359-BF52-C277BDD8622F}" type="slidenum">
              <a:rPr lang="en-CA"/>
              <a:pPr/>
              <a:t>27</a:t>
            </a:fld>
            <a:endParaRPr lang="en-CA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FFA04D-2B74-4687-8AD3-2046547B3E94}" type="slidenum">
              <a:rPr lang="en-CA"/>
              <a:pPr/>
              <a:t>28</a:t>
            </a:fld>
            <a:endParaRPr lang="en-CA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F6E628-1119-4F74-8A66-F7B4FAD79671}" type="slidenum">
              <a:rPr lang="en-CA"/>
              <a:pPr/>
              <a:t>29</a:t>
            </a:fld>
            <a:endParaRPr lang="en-CA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25F3A-5B77-4180-8A07-E1EBF86350F3}" type="slidenum">
              <a:rPr lang="en-CA"/>
              <a:pPr/>
              <a:t>31</a:t>
            </a:fld>
            <a:endParaRPr lang="en-CA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636EED-DDE4-450E-AB5C-3EEC81D62CD2}" type="slidenum">
              <a:rPr lang="en-CA"/>
              <a:pPr/>
              <a:t>33</a:t>
            </a:fld>
            <a:endParaRPr lang="en-CA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D1F8EC-E098-4D2B-9350-AC4E2610D63F}" type="slidenum">
              <a:rPr lang="en-CA"/>
              <a:pPr/>
              <a:t>35</a:t>
            </a:fld>
            <a:endParaRPr lang="en-CA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02C0BF-61E8-4CEF-9523-323D8CAD6AD0}" type="slidenum">
              <a:rPr lang="en-CA"/>
              <a:pPr/>
              <a:t>3</a:t>
            </a:fld>
            <a:endParaRPr lang="en-CA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12C18-A366-47DC-9F6A-2A023CBBA073}" type="slidenum">
              <a:rPr lang="en-CA"/>
              <a:pPr/>
              <a:t>36</a:t>
            </a:fld>
            <a:endParaRPr lang="en-CA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486773-458B-4749-A877-8C624F1C58E2}" type="slidenum">
              <a:rPr lang="en-CA"/>
              <a:pPr/>
              <a:t>37</a:t>
            </a:fld>
            <a:endParaRPr lang="en-CA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8481E-31ED-4C2A-9BB6-12D1A608A94D}" type="slidenum">
              <a:rPr lang="en-CA"/>
              <a:pPr/>
              <a:t>38</a:t>
            </a:fld>
            <a:endParaRPr lang="en-CA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30F13E-0C33-4CC9-81ED-98EFF0D77AB1}" type="slidenum">
              <a:rPr lang="en-CA"/>
              <a:pPr/>
              <a:t>40</a:t>
            </a:fld>
            <a:endParaRPr lang="en-CA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E7FD3C-ADCC-46C7-AC91-1B81EF032A4F}" type="slidenum">
              <a:rPr lang="en-CA"/>
              <a:pPr/>
              <a:t>41</a:t>
            </a:fld>
            <a:endParaRPr lang="en-CA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387B1C-D560-4BDE-9D85-D786B0D28F3F}" type="slidenum">
              <a:rPr lang="en-CA"/>
              <a:pPr/>
              <a:t>42</a:t>
            </a:fld>
            <a:endParaRPr lang="en-CA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F2A542-6501-4498-972B-639E2DDCCEAA}" type="slidenum">
              <a:rPr lang="en-CA"/>
              <a:pPr/>
              <a:t>44</a:t>
            </a:fld>
            <a:endParaRPr lang="en-CA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1D4836-F049-4585-BE34-9D9EAF094589}" type="slidenum">
              <a:rPr lang="en-CA"/>
              <a:pPr/>
              <a:t>45</a:t>
            </a:fld>
            <a:endParaRPr lang="en-CA"/>
          </a:p>
        </p:txBody>
      </p:sp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7F7B62-F0A3-4DDD-AE18-899A6F29C67E}" type="slidenum">
              <a:rPr lang="en-CA"/>
              <a:pPr/>
              <a:t>46</a:t>
            </a:fld>
            <a:endParaRPr lang="en-CA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ED002D-07E2-427E-9F0B-25A4086978B1}" type="slidenum">
              <a:rPr lang="en-CA"/>
              <a:pPr/>
              <a:t>47</a:t>
            </a:fld>
            <a:endParaRPr lang="en-CA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8E06AC-38C0-4C39-9569-1C69AF850447}" type="slidenum">
              <a:rPr lang="en-CA"/>
              <a:pPr/>
              <a:t>4</a:t>
            </a:fld>
            <a:endParaRPr lang="en-CA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9AEDE-5D27-4D67-816D-A467169BB99A}" type="slidenum">
              <a:rPr lang="en-CA"/>
              <a:pPr/>
              <a:t>48</a:t>
            </a:fld>
            <a:endParaRPr lang="en-CA"/>
          </a:p>
        </p:txBody>
      </p:sp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5F492A-37A3-411E-9782-B831E66CCC1E}" type="slidenum">
              <a:rPr lang="en-CA"/>
              <a:pPr/>
              <a:t>49</a:t>
            </a:fld>
            <a:endParaRPr lang="en-CA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EE489-AA64-4AD8-BDE4-DC3BE0250AF8}" type="slidenum">
              <a:rPr lang="en-CA"/>
              <a:pPr/>
              <a:t>50</a:t>
            </a:fld>
            <a:endParaRPr lang="en-CA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FC4412-A299-4957-A4F0-B9875F5EC3FE}" type="slidenum">
              <a:rPr lang="en-CA"/>
              <a:pPr/>
              <a:t>51</a:t>
            </a:fld>
            <a:endParaRPr lang="en-CA"/>
          </a:p>
        </p:txBody>
      </p:sp>
      <p:sp>
        <p:nvSpPr>
          <p:cNvPr id="110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63F4FE-AAC0-488E-B24D-CD50B4BCC894}" type="slidenum">
              <a:rPr lang="en-CA"/>
              <a:pPr/>
              <a:t>52</a:t>
            </a:fld>
            <a:endParaRPr lang="en-CA"/>
          </a:p>
        </p:txBody>
      </p:sp>
      <p:sp>
        <p:nvSpPr>
          <p:cNvPr id="112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F75325-3ED7-45A5-8D62-A919B7D05102}" type="slidenum">
              <a:rPr lang="en-CA"/>
              <a:pPr/>
              <a:t>53</a:t>
            </a:fld>
            <a:endParaRPr lang="en-CA"/>
          </a:p>
        </p:txBody>
      </p:sp>
      <p:sp>
        <p:nvSpPr>
          <p:cNvPr id="114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9D0131-6FEA-4390-9914-419E92C94D25}" type="slidenum">
              <a:rPr lang="en-CA"/>
              <a:pPr/>
              <a:t>5</a:t>
            </a:fld>
            <a:endParaRPr lang="en-CA"/>
          </a:p>
        </p:txBody>
      </p:sp>
      <p:sp>
        <p:nvSpPr>
          <p:cNvPr id="2457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79E61-73EC-4F04-BC1D-F6F3A039FA16}" type="slidenum">
              <a:rPr lang="en-CA"/>
              <a:pPr/>
              <a:t>6</a:t>
            </a:fld>
            <a:endParaRPr lang="en-CA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78107A-FFB9-423C-9EDD-7C465241D1D9}" type="slidenum">
              <a:rPr lang="en-CA"/>
              <a:pPr/>
              <a:t>7</a:t>
            </a:fld>
            <a:endParaRPr lang="en-CA"/>
          </a:p>
        </p:txBody>
      </p:sp>
      <p:sp>
        <p:nvSpPr>
          <p:cNvPr id="2867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8AB58-0AB0-43C7-BDD0-B18517CCC107}" type="slidenum">
              <a:rPr lang="en-CA"/>
              <a:pPr/>
              <a:t>8</a:t>
            </a:fld>
            <a:endParaRPr lang="en-CA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61D7F0-40AA-4C03-9411-5271A7D99C44}" type="slidenum">
              <a:rPr lang="en-CA"/>
              <a:pPr/>
              <a:t>9</a:t>
            </a:fld>
            <a:endParaRPr lang="en-CA"/>
          </a:p>
        </p:txBody>
      </p:sp>
      <p:sp>
        <p:nvSpPr>
          <p:cNvPr id="3277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/>
            </a:lvl1pPr>
          </a:lstStyle>
          <a:p>
            <a:r>
              <a:rPr lang="en-US"/>
              <a:t>Copyright © 2016 Ramez Elmasri and Shamkant B. Navathe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DC0F65F6-841B-4D5C-842A-EE913A488926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1D0E749C-160D-4669-84B2-9947B9CABC1D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2B2D8437-938D-4ABA-B346-078C74C5D6F2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F9D99625-DB61-4402-AA20-1C00C1FD7DDF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10612AF3-B2DE-4FD8-B172-5C998C16264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F879504C-BBE5-425D-8FDD-B152262AD10E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5E7F3330-7B86-47F9-B16A-29235F2AEBA5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39AC17EE-CA13-4345-8331-5832D5D6379C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B51CB8A4-C8F6-48CB-B33E-E2FF0D2A82D0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Slide 2- </a:t>
            </a:r>
            <a:fld id="{7497F7F6-695D-476D-9591-9007C7993981}" type="slidenum">
              <a:rPr lang="en-US"/>
              <a:pPr/>
              <a:t>‹#›</a:t>
            </a:fld>
            <a:endParaRPr lang="en-CA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smtClean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smtClean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smtClean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990033"/>
                </a:solidFill>
              </a:defRPr>
            </a:lvl1pPr>
          </a:lstStyle>
          <a:p>
            <a:r>
              <a:rPr lang="en-US"/>
              <a:t>Slide 2- </a:t>
            </a:r>
            <a:fld id="{E0EA843E-C5AC-450B-8EF0-CD4A018C76E6}" type="slidenum">
              <a:rPr lang="en-US"/>
              <a:pPr/>
              <a:t>‹#›</a:t>
            </a:fld>
            <a:endParaRPr lang="en-CA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en-US" sz="90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600">
          <a:solidFill>
            <a:srgbClr val="800000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rgbClr val="800000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4DAE76C2-4BDB-48C2-8D5C-B662D63D927F}" type="slidenum">
              <a:rPr lang="en-US"/>
              <a:pPr/>
              <a:t>10</a:t>
            </a:fld>
            <a:endParaRPr lang="en-CA"/>
          </a:p>
        </p:txBody>
      </p:sp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Database Schema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vs. Database State (continued)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Distinction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</a:t>
            </a:r>
            <a:r>
              <a:rPr lang="en-US" b="1" i="1" smtClean="0">
                <a:ea typeface="ＭＳ Ｐゴシック" pitchFamily="34" charset="-128"/>
              </a:rPr>
              <a:t>database schema</a:t>
            </a:r>
            <a:r>
              <a:rPr lang="en-US" smtClean="0">
                <a:ea typeface="ＭＳ Ｐゴシック" pitchFamily="34" charset="-128"/>
              </a:rPr>
              <a:t> changes very infrequently.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</a:t>
            </a:r>
            <a:r>
              <a:rPr lang="en-US" b="1" i="1" smtClean="0">
                <a:ea typeface="ＭＳ Ｐゴシック" pitchFamily="34" charset="-128"/>
              </a:rPr>
              <a:t>database state</a:t>
            </a:r>
            <a:r>
              <a:rPr lang="en-US" smtClean="0">
                <a:ea typeface="ＭＳ Ｐゴシック" pitchFamily="34" charset="-128"/>
              </a:rPr>
              <a:t> changes every time the database is updated. </a:t>
            </a:r>
          </a:p>
          <a:p>
            <a:pPr lvl="1" eaLnBrk="1" hangingPunct="1"/>
            <a:endParaRPr lang="en-US" smtClean="0">
              <a:ea typeface="ＭＳ Ｐゴシック" pitchFamily="34" charset="-128"/>
            </a:endParaRPr>
          </a:p>
          <a:p>
            <a:pPr eaLnBrk="1" hangingPunct="1"/>
            <a:r>
              <a:rPr lang="en-US" b="1" smtClean="0">
                <a:ea typeface="ＭＳ Ｐゴシック" pitchFamily="34" charset="-128"/>
              </a:rPr>
              <a:t>Schema</a:t>
            </a:r>
            <a:r>
              <a:rPr lang="en-US" smtClean="0">
                <a:ea typeface="ＭＳ Ｐゴシック" pitchFamily="34" charset="-128"/>
              </a:rPr>
              <a:t> is also called </a:t>
            </a:r>
            <a:r>
              <a:rPr lang="en-US" b="1" smtClean="0">
                <a:ea typeface="ＭＳ Ｐゴシック" pitchFamily="34" charset="-128"/>
              </a:rPr>
              <a:t>intension</a:t>
            </a:r>
            <a:r>
              <a:rPr lang="en-US" smtClean="0">
                <a:ea typeface="ＭＳ Ｐゴシック" pitchFamily="34" charset="-128"/>
              </a:rPr>
              <a:t>.</a:t>
            </a:r>
          </a:p>
          <a:p>
            <a:pPr eaLnBrk="1" hangingPunct="1"/>
            <a:r>
              <a:rPr lang="en-US" b="1" smtClean="0">
                <a:ea typeface="ＭＳ Ｐゴシック" pitchFamily="34" charset="-128"/>
              </a:rPr>
              <a:t>State</a:t>
            </a:r>
            <a:r>
              <a:rPr lang="en-US" smtClean="0">
                <a:ea typeface="ＭＳ Ｐゴシック" pitchFamily="34" charset="-128"/>
              </a:rPr>
              <a:t> is also called </a:t>
            </a:r>
            <a:r>
              <a:rPr lang="en-US" b="1" smtClean="0">
                <a:ea typeface="ＭＳ Ｐゴシック" pitchFamily="34" charset="-128"/>
              </a:rPr>
              <a:t>extension</a:t>
            </a:r>
            <a:r>
              <a:rPr lang="en-US" smtClean="0"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6AC3ED19-7BF6-40C7-8923-F64AE1269867}" type="slidenum">
              <a:rPr lang="en-US"/>
              <a:pPr/>
              <a:t>11</a:t>
            </a:fld>
            <a:endParaRPr lang="en-CA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of a Database Schema</a:t>
            </a:r>
          </a:p>
        </p:txBody>
      </p:sp>
      <p:pic>
        <p:nvPicPr>
          <p:cNvPr id="35843" name="Picture 6" descr="fig02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05000"/>
            <a:ext cx="77724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69C83031-5453-46CC-8347-CA45E9728EC0}" type="slidenum">
              <a:rPr lang="en-US"/>
              <a:pPr/>
              <a:t>12</a:t>
            </a:fld>
            <a:endParaRPr lang="en-CA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Example of a database state</a:t>
            </a:r>
          </a:p>
        </p:txBody>
      </p:sp>
      <p:pic>
        <p:nvPicPr>
          <p:cNvPr id="36867" name="Picture 4" descr="fig01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3425" y="1492250"/>
            <a:ext cx="4397375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870B18CA-12F8-4184-A1AC-3E78900D17EE}" type="slidenum">
              <a:rPr lang="en-US"/>
              <a:pPr/>
              <a:t>13</a:t>
            </a:fld>
            <a:endParaRPr lang="en-CA"/>
          </a:p>
        </p:txBody>
      </p:sp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Three-Schema Architecture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Proposed to support DBMS characteristics of:</a:t>
            </a:r>
          </a:p>
          <a:p>
            <a:pPr lvl="1" eaLnBrk="1" hangingPunct="1"/>
            <a:r>
              <a:rPr lang="en-US" b="1" smtClean="0">
                <a:ea typeface="ＭＳ Ｐゴシック" pitchFamily="34" charset="-128"/>
              </a:rPr>
              <a:t>Program-data independence.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Support of </a:t>
            </a:r>
            <a:r>
              <a:rPr lang="en-US" b="1" smtClean="0">
                <a:ea typeface="ＭＳ Ｐゴシック" pitchFamily="34" charset="-128"/>
              </a:rPr>
              <a:t>multiple views</a:t>
            </a:r>
            <a:r>
              <a:rPr lang="en-US" smtClean="0">
                <a:ea typeface="ＭＳ Ｐゴシック" pitchFamily="34" charset="-128"/>
              </a:rPr>
              <a:t> of the data.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Not explicitly used in commercial DBMS products, but has been useful in explaining database system organization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0CF853DF-4469-4296-8A71-476EC1121209}" type="slidenum">
              <a:rPr lang="en-US"/>
              <a:pPr/>
              <a:t>14</a:t>
            </a:fld>
            <a:endParaRPr lang="en-CA"/>
          </a:p>
        </p:txBody>
      </p:sp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Three-Schema Architecture</a:t>
            </a:r>
          </a:p>
        </p:txBody>
      </p:sp>
      <p:sp>
        <p:nvSpPr>
          <p:cNvPr id="3993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Defines DBMS schemas at </a:t>
            </a:r>
            <a:r>
              <a:rPr lang="en-US" sz="2400" b="1" i="1" smtClean="0">
                <a:ea typeface="ＭＳ Ｐゴシック" pitchFamily="34" charset="-128"/>
              </a:rPr>
              <a:t>three</a:t>
            </a:r>
            <a:r>
              <a:rPr lang="en-US" sz="2400" smtClean="0">
                <a:ea typeface="ＭＳ Ｐゴシック" pitchFamily="34" charset="-128"/>
              </a:rPr>
              <a:t> levels: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Internal schema</a:t>
            </a:r>
            <a:r>
              <a:rPr lang="en-US" sz="2200" smtClean="0">
                <a:ea typeface="ＭＳ Ｐゴシック" pitchFamily="34" charset="-128"/>
              </a:rPr>
              <a:t> at the internal level to describe physical storage structures and access paths (e.g indexes).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Typically uses a </a:t>
            </a:r>
            <a:r>
              <a:rPr lang="en-US" sz="2000" b="1" smtClean="0">
                <a:ea typeface="ＭＳ Ｐゴシック" pitchFamily="34" charset="-128"/>
              </a:rPr>
              <a:t>physical</a:t>
            </a:r>
            <a:r>
              <a:rPr lang="en-US" sz="2000" smtClean="0">
                <a:ea typeface="ＭＳ Ｐゴシック" pitchFamily="34" charset="-128"/>
              </a:rPr>
              <a:t> data model.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Conceptual schema</a:t>
            </a:r>
            <a:r>
              <a:rPr lang="en-US" sz="2200" smtClean="0">
                <a:ea typeface="ＭＳ Ｐゴシック" pitchFamily="34" charset="-128"/>
              </a:rPr>
              <a:t> at the conceptual level to describe the structure and constraints for the whole database for a community of users.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Uses a </a:t>
            </a:r>
            <a:r>
              <a:rPr lang="en-US" sz="2000" b="1" smtClean="0">
                <a:ea typeface="ＭＳ Ｐゴシック" pitchFamily="34" charset="-128"/>
              </a:rPr>
              <a:t>conceptual</a:t>
            </a:r>
            <a:r>
              <a:rPr lang="en-US" sz="2000" smtClean="0">
                <a:ea typeface="ＭＳ Ｐゴシック" pitchFamily="34" charset="-128"/>
              </a:rPr>
              <a:t> or an </a:t>
            </a:r>
            <a:r>
              <a:rPr lang="en-US" sz="2000" b="1" smtClean="0">
                <a:ea typeface="ＭＳ Ｐゴシック" pitchFamily="34" charset="-128"/>
              </a:rPr>
              <a:t>implementation</a:t>
            </a:r>
            <a:r>
              <a:rPr lang="en-US" sz="2000" smtClean="0">
                <a:ea typeface="ＭＳ Ｐゴシック" pitchFamily="34" charset="-128"/>
              </a:rPr>
              <a:t> data model.</a:t>
            </a:r>
          </a:p>
          <a:p>
            <a:pPr lvl="1" eaLnBrk="1" hangingPunct="1"/>
            <a:r>
              <a:rPr lang="en-US" sz="2200" b="1" smtClean="0">
                <a:ea typeface="ＭＳ Ｐゴシック" pitchFamily="34" charset="-128"/>
              </a:rPr>
              <a:t>External schemas</a:t>
            </a:r>
            <a:r>
              <a:rPr lang="en-US" sz="2200" smtClean="0">
                <a:ea typeface="ＭＳ Ｐゴシック" pitchFamily="34" charset="-128"/>
              </a:rPr>
              <a:t> at the external level to describe the various user views.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Usually uses the same data model as the conceptual schema.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0A79999-A704-4F24-9761-CC77C89ADB7F}" type="slidenum">
              <a:rPr lang="en-US"/>
              <a:pPr/>
              <a:t>15</a:t>
            </a:fld>
            <a:endParaRPr lang="en-CA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The three-schema architecture</a:t>
            </a:r>
          </a:p>
        </p:txBody>
      </p:sp>
      <p:pic>
        <p:nvPicPr>
          <p:cNvPr id="41987" name="Picture 4" descr="fig02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4413" y="1762125"/>
            <a:ext cx="7010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A1505F9-421E-4CED-9BA3-6EA35F567D4F}" type="slidenum">
              <a:rPr lang="en-US"/>
              <a:pPr/>
              <a:t>16</a:t>
            </a:fld>
            <a:endParaRPr lang="en-CA"/>
          </a:p>
        </p:txBody>
      </p:sp>
      <p:sp>
        <p:nvSpPr>
          <p:cNvPr id="430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Three-Schema Architecture</a:t>
            </a:r>
          </a:p>
        </p:txBody>
      </p:sp>
      <p:sp>
        <p:nvSpPr>
          <p:cNvPr id="4301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Mappings among schema levels are needed to transform requests and data.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Programs refer to an external schema, and are mapped by the DBMS to the internal schema for execution.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Data extracted from the internal DBMS level is reformatted to match the user</a:t>
            </a:r>
            <a:r>
              <a:rPr lang="en-US" altLang="en-US" smtClean="0">
                <a:ea typeface="ＭＳ Ｐゴシック" pitchFamily="34" charset="-128"/>
              </a:rPr>
              <a:t>’</a:t>
            </a:r>
            <a:r>
              <a:rPr lang="en-US" smtClean="0">
                <a:ea typeface="ＭＳ Ｐゴシック" pitchFamily="34" charset="-128"/>
              </a:rPr>
              <a:t>s external view (e.g. formatting the results of an SQL query for display in a Web page)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C1C2CD7-A373-4C8B-9F09-44A19C3CB93D}" type="slidenum">
              <a:rPr lang="en-US"/>
              <a:pPr/>
              <a:t>17</a:t>
            </a:fld>
            <a:endParaRPr lang="en-CA"/>
          </a:p>
        </p:txBody>
      </p:sp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Independence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Logical Data Independence: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capacity to change the conceptual schema without having to change the external schemas and their associated application programs.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Physical Data Independence: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capacity to change the internal schema without having to change the conceptual schema.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For example, the internal schema may be changed when certain file structures are reorganized or new indexes are created to improve database performance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09FEB9F5-E79C-410E-B9E8-6EFE6AED228A}" type="slidenum">
              <a:rPr lang="en-US"/>
              <a:pPr/>
              <a:t>18</a:t>
            </a:fld>
            <a:endParaRPr lang="en-CA"/>
          </a:p>
        </p:txBody>
      </p:sp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Independence (continued)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When a schema at a lower level is changed, only the </a:t>
            </a:r>
            <a:r>
              <a:rPr lang="en-US" b="1" smtClean="0">
                <a:ea typeface="ＭＳ Ｐゴシック" pitchFamily="34" charset="-128"/>
              </a:rPr>
              <a:t>mappings</a:t>
            </a:r>
            <a:r>
              <a:rPr lang="en-US" smtClean="0">
                <a:ea typeface="ＭＳ Ｐゴシック" pitchFamily="34" charset="-128"/>
              </a:rPr>
              <a:t> between this schema and higher-level schemas need to be changed in a DBMS that fully supports data independence.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The higher-level schemas themselves are </a:t>
            </a:r>
            <a:r>
              <a:rPr lang="en-US" b="1" smtClean="0">
                <a:ea typeface="ＭＳ Ｐゴシック" pitchFamily="34" charset="-128"/>
              </a:rPr>
              <a:t>unchanged</a:t>
            </a:r>
            <a:r>
              <a:rPr lang="en-US" smtClean="0">
                <a:ea typeface="ＭＳ Ｐゴシック" pitchFamily="34" charset="-128"/>
              </a:rPr>
              <a:t>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Hence, the application programs need not be changed since they refer to the external schemas.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6B9F208-B94C-425D-A77C-BB0F53320334}" type="slidenum">
              <a:rPr lang="en-US"/>
              <a:pPr/>
              <a:t>19</a:t>
            </a:fld>
            <a:endParaRPr lang="en-CA"/>
          </a:p>
        </p:txBody>
      </p:sp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DBMS Languages</a:t>
            </a:r>
          </a:p>
        </p:txBody>
      </p:sp>
      <p:sp>
        <p:nvSpPr>
          <p:cNvPr id="4915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Definition Language (DDL)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Data Manipulation Language (DML)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High-Level or Non-procedural Languages: These include the relational language SQL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May be used in a standalone way or may be embedded in a programming language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Low Level or Procedural Languages: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These must be embedded in a programming language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 smtClean="0">
              <a:ea typeface="+mn-ea"/>
              <a:cs typeface="+mn-cs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3200" b="1" dirty="0" smtClean="0">
                <a:ea typeface="+mn-ea"/>
                <a:cs typeface="+mn-cs"/>
              </a:rPr>
              <a:t>CHAPTER 2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US" sz="3200" b="1" dirty="0" smtClean="0">
              <a:ea typeface="+mn-ea"/>
              <a:cs typeface="+mn-cs"/>
            </a:endParaRPr>
          </a:p>
          <a:p>
            <a:pPr algn="ctr" eaLnBrk="1" hangingPunct="1">
              <a:buFont typeface="Wingdings" charset="0"/>
              <a:buNone/>
              <a:defRPr/>
            </a:pPr>
            <a:r>
              <a:rPr lang="en-US" sz="3600" dirty="0" smtClean="0"/>
              <a:t>Database System Concepts </a:t>
            </a:r>
            <a:br>
              <a:rPr lang="en-US" sz="3600" dirty="0" smtClean="0"/>
            </a:br>
            <a:r>
              <a:rPr lang="en-US" sz="3600" dirty="0" smtClean="0"/>
              <a:t>and Architecture</a:t>
            </a:r>
            <a:endParaRPr lang="en-US" sz="3600" dirty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1- </a:t>
            </a:r>
            <a:fld id="{66E09A40-76AD-4D3E-B1C1-C885DD319A4B}" type="slidenum">
              <a:rPr lang="en-US"/>
              <a:pPr/>
              <a:t>2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0307FCF-AD73-41CC-BC7B-DB1C7B86CD38}" type="slidenum">
              <a:rPr lang="en-US"/>
              <a:pPr/>
              <a:t>20</a:t>
            </a:fld>
            <a:endParaRPr lang="en-CA"/>
          </a:p>
        </p:txBody>
      </p:sp>
      <p:sp>
        <p:nvSpPr>
          <p:cNvPr id="512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DBMS Languages</a:t>
            </a:r>
          </a:p>
        </p:txBody>
      </p:sp>
      <p:sp>
        <p:nvSpPr>
          <p:cNvPr id="512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Data Definition Language (DDL):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Used by the DBA and database designers to specify the conceptual schema of a database.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 many DBMSs, the DDL is also used to define internal and external schemas (views).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 some DBMSs, separate </a:t>
            </a:r>
            <a:r>
              <a:rPr lang="en-US" b="1" smtClean="0">
                <a:ea typeface="ＭＳ Ｐゴシック" pitchFamily="34" charset="-128"/>
              </a:rPr>
              <a:t>storage definition language (SDL) </a:t>
            </a:r>
            <a:r>
              <a:rPr lang="en-US" smtClean="0">
                <a:ea typeface="ＭＳ Ｐゴシック" pitchFamily="34" charset="-128"/>
              </a:rPr>
              <a:t>and</a:t>
            </a:r>
            <a:r>
              <a:rPr lang="en-US" b="1" smtClean="0">
                <a:ea typeface="ＭＳ Ｐゴシック" pitchFamily="34" charset="-128"/>
              </a:rPr>
              <a:t> view definition language (VDL)</a:t>
            </a:r>
            <a:r>
              <a:rPr lang="en-US" smtClean="0">
                <a:ea typeface="ＭＳ Ｐゴシック" pitchFamily="34" charset="-128"/>
              </a:rPr>
              <a:t> are used to define internal and external schemas.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SDL is typically realized via DBMS commands provided to the DBA and database designers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65025F72-DC84-4D70-AFD5-0E295725FC6E}" type="slidenum">
              <a:rPr lang="en-US"/>
              <a:pPr/>
              <a:t>21</a:t>
            </a:fld>
            <a:endParaRPr lang="en-CA"/>
          </a:p>
        </p:txBody>
      </p:sp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DBMS Languages</a:t>
            </a:r>
          </a:p>
        </p:txBody>
      </p:sp>
      <p:sp>
        <p:nvSpPr>
          <p:cNvPr id="532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Data Manipulation Language (DML):</a:t>
            </a:r>
            <a:endParaRPr lang="en-US" smtClean="0">
              <a:ea typeface="ＭＳ Ｐゴシック" pitchFamily="34" charset="-128"/>
            </a:endParaRP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Used to specify database retrievals and updates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DML commands (data sublanguage) can be </a:t>
            </a:r>
            <a:r>
              <a:rPr lang="en-US" i="1" smtClean="0">
                <a:ea typeface="ＭＳ Ｐゴシック" pitchFamily="34" charset="-128"/>
              </a:rPr>
              <a:t>embedded</a:t>
            </a:r>
            <a:r>
              <a:rPr lang="en-US" smtClean="0">
                <a:ea typeface="ＭＳ Ｐゴシック" pitchFamily="34" charset="-128"/>
              </a:rPr>
              <a:t> in a general-purpose programming language (host language), such as COBOL, C,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C++, or Java.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A library of functions can also be provided to access the DBMS from a programming language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Alternatively, stand-alone DML commands can be applied directly (called a </a:t>
            </a:r>
            <a:r>
              <a:rPr lang="en-US" i="1" smtClean="0">
                <a:ea typeface="ＭＳ Ｐゴシック" pitchFamily="34" charset="-128"/>
              </a:rPr>
              <a:t>query language</a:t>
            </a:r>
            <a:r>
              <a:rPr lang="en-US" smtClean="0">
                <a:ea typeface="ＭＳ Ｐゴシック" pitchFamily="34" charset="-128"/>
              </a:rPr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08B6BAE1-94C3-481D-B62C-5FA448F0E556}" type="slidenum">
              <a:rPr lang="en-US"/>
              <a:pPr/>
              <a:t>22</a:t>
            </a:fld>
            <a:endParaRPr lang="en-CA"/>
          </a:p>
        </p:txBody>
      </p:sp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Types of DML</a:t>
            </a:r>
          </a:p>
        </p:txBody>
      </p:sp>
      <p:sp>
        <p:nvSpPr>
          <p:cNvPr id="552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High Level or Non-procedural Language: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For example, the SQL relational language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Are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set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r>
              <a:rPr lang="en-US" smtClean="0">
                <a:ea typeface="ＭＳ Ｐゴシック" pitchFamily="34" charset="-128"/>
              </a:rPr>
              <a:t>-oriented and specify what data to retrieve rather than how to retrieve it.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Also called </a:t>
            </a:r>
            <a:r>
              <a:rPr lang="en-US" b="1" smtClean="0">
                <a:ea typeface="ＭＳ Ｐゴシック" pitchFamily="34" charset="-128"/>
              </a:rPr>
              <a:t>declarative</a:t>
            </a:r>
            <a:r>
              <a:rPr lang="en-US" smtClean="0">
                <a:ea typeface="ＭＳ Ｐゴシック" pitchFamily="34" charset="-128"/>
              </a:rPr>
              <a:t> languages.</a:t>
            </a:r>
          </a:p>
          <a:p>
            <a:pPr eaLnBrk="1" hangingPunct="1"/>
            <a:r>
              <a:rPr lang="en-US" b="1" smtClean="0">
                <a:ea typeface="ＭＳ Ｐゴシック" pitchFamily="34" charset="-128"/>
              </a:rPr>
              <a:t>Low Level or Procedural Language: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Retrieve data one record-at-a-time;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Constructs such as looping are needed to retrieve multiple records, along with positioning pointers.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0393AB03-4600-4442-9C43-2A73FA1F1C0E}" type="slidenum">
              <a:rPr lang="en-US"/>
              <a:pPr/>
              <a:t>23</a:t>
            </a:fld>
            <a:endParaRPr lang="en-CA"/>
          </a:p>
        </p:txBody>
      </p:sp>
      <p:sp>
        <p:nvSpPr>
          <p:cNvPr id="573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DBMS Interfaces</a:t>
            </a:r>
          </a:p>
        </p:txBody>
      </p:sp>
      <p:sp>
        <p:nvSpPr>
          <p:cNvPr id="573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Stand-alone query language interfaces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Example: Entering SQL queries at the DBMS interactive SQL interface (e.g. SQL*Plus in ORACLE)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Programmer interfaces for embedding DML in programming languages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User-friendly interfaces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Menu-based, forms-based, graphics-based, etc.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Mobile Interfaces:interfaces allowing users to perform transactions using mobile apps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FC7D9D3-84F7-42C4-BDD0-418C2F9CB7A4}" type="slidenum">
              <a:rPr lang="en-US"/>
              <a:pPr/>
              <a:t>24</a:t>
            </a:fld>
            <a:endParaRPr lang="en-CA"/>
          </a:p>
        </p:txBody>
      </p:sp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DBMS Programming Language Interfaces</a:t>
            </a:r>
          </a:p>
        </p:txBody>
      </p:sp>
      <p:sp>
        <p:nvSpPr>
          <p:cNvPr id="593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Programmer interfaces for embedding DML in a programming languages:</a:t>
            </a:r>
          </a:p>
          <a:p>
            <a:pPr lvl="1" eaLnBrk="1" hangingPunct="1"/>
            <a:r>
              <a:rPr lang="en-US" sz="2000" b="1" smtClean="0">
                <a:ea typeface="ＭＳ Ｐゴシック" pitchFamily="34" charset="-128"/>
              </a:rPr>
              <a:t>Embedded Approach</a:t>
            </a:r>
            <a:r>
              <a:rPr lang="en-US" sz="2000" smtClean="0">
                <a:ea typeface="ＭＳ Ｐゴシック" pitchFamily="34" charset="-128"/>
              </a:rPr>
              <a:t>: e.g embedded SQL (for C, C++, etc.), SQLJ (for Java)</a:t>
            </a:r>
          </a:p>
          <a:p>
            <a:pPr lvl="1" eaLnBrk="1" hangingPunct="1"/>
            <a:r>
              <a:rPr lang="en-US" sz="2000" b="1" smtClean="0">
                <a:ea typeface="ＭＳ Ｐゴシック" pitchFamily="34" charset="-128"/>
              </a:rPr>
              <a:t>Procedure Call Approach</a:t>
            </a:r>
            <a:r>
              <a:rPr lang="en-US" sz="2000" smtClean="0">
                <a:ea typeface="ＭＳ Ｐゴシック" pitchFamily="34" charset="-128"/>
              </a:rPr>
              <a:t>: e.g. JDBC for Java, ODBC (Open Databse Connectivity) for other programming languages as API</a:t>
            </a:r>
            <a:r>
              <a:rPr lang="en-US" altLang="en-US" sz="2000" smtClean="0">
                <a:ea typeface="ＭＳ Ｐゴシック" pitchFamily="34" charset="-128"/>
              </a:rPr>
              <a:t>’</a:t>
            </a:r>
            <a:r>
              <a:rPr lang="en-US" sz="2000" smtClean="0">
                <a:ea typeface="ＭＳ Ｐゴシック" pitchFamily="34" charset="-128"/>
              </a:rPr>
              <a:t>s (application programming interfaces)</a:t>
            </a:r>
          </a:p>
          <a:p>
            <a:pPr lvl="1" eaLnBrk="1" hangingPunct="1"/>
            <a:r>
              <a:rPr lang="en-US" sz="2000" b="1" smtClean="0">
                <a:ea typeface="ＭＳ Ｐゴシック" pitchFamily="34" charset="-128"/>
              </a:rPr>
              <a:t>Database Programming Language Approach</a:t>
            </a:r>
            <a:r>
              <a:rPr lang="en-US" sz="2000" smtClean="0">
                <a:ea typeface="ＭＳ Ｐゴシック" pitchFamily="34" charset="-128"/>
              </a:rPr>
              <a:t>: e.g. ORACLE has PL/SQL, a programming language based on SQL; language incorporates SQL and its data types as integral components</a:t>
            </a:r>
          </a:p>
          <a:p>
            <a:pPr lvl="1" eaLnBrk="1" hangingPunct="1"/>
            <a:r>
              <a:rPr lang="en-US" sz="2000" b="1" smtClean="0">
                <a:ea typeface="ＭＳ Ｐゴシック" pitchFamily="34" charset="-128"/>
              </a:rPr>
              <a:t>Scripting Languages: </a:t>
            </a:r>
            <a:r>
              <a:rPr lang="en-US" sz="2000" smtClean="0">
                <a:ea typeface="ＭＳ Ｐゴシック" pitchFamily="34" charset="-128"/>
              </a:rPr>
              <a:t>PHP (client-side scripting) and Python (server-side scripting) are used to write database programs.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1DBC681F-57EA-445C-B4B4-3EDAC59B179E}" type="slidenum">
              <a:rPr lang="en-US"/>
              <a:pPr/>
              <a:t>25</a:t>
            </a:fld>
            <a:endParaRPr lang="en-CA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User-Friendly DBMS Interfaces</a:t>
            </a:r>
          </a:p>
        </p:txBody>
      </p:sp>
      <p:sp>
        <p:nvSpPr>
          <p:cNvPr id="614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9713" y="1295400"/>
            <a:ext cx="8294687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>
              <a:ea typeface="ＭＳ Ｐゴシック" pitchFamily="34" charset="-128"/>
            </a:endParaRP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Menu-based (Web-based), popular for browsing on the web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Forms-based, designed for naïve users used to filling in entries on a form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Graphics-based 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Point and Click, Drag and Drop, etc.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Specifying a query on a schema diagram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Natural language: requests in written English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Combinations of the above: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For example, both menus and forms used extensively in Web database interfaces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BE466498-B446-42EC-9DE6-73C339DF6AA6}" type="slidenum">
              <a:rPr lang="en-US"/>
              <a:pPr/>
              <a:t>26</a:t>
            </a:fld>
            <a:endParaRPr lang="en-CA"/>
          </a:p>
        </p:txBody>
      </p:sp>
      <p:sp>
        <p:nvSpPr>
          <p:cNvPr id="634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DBMS Interfaces</a:t>
            </a:r>
          </a:p>
        </p:txBody>
      </p:sp>
      <p:sp>
        <p:nvSpPr>
          <p:cNvPr id="6349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smtClean="0">
                <a:ea typeface="ＭＳ Ｐゴシック" pitchFamily="34" charset="-128"/>
              </a:rPr>
              <a:t>Natural language: free text as a query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Speech : Input query and Output response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Web Browser with keyword search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Parametric interfaces, e.g., bank tellers using function keys.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Interfaces for the DBA: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Creating user accounts, granting authorizations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Setting system parameters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Changing schemas or access paths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12B502E4-BC7E-4BBC-8BC0-0EED7A7372B5}" type="slidenum">
              <a:rPr lang="en-US"/>
              <a:pPr/>
              <a:t>27</a:t>
            </a:fld>
            <a:endParaRPr lang="en-CA"/>
          </a:p>
        </p:txBody>
      </p:sp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Database System Utilities</a:t>
            </a: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To perform certain functions such as: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Loading data stored in files into a database. Includes data conversion tools.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Backing up the database periodically on tape.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Reorganizing database file structures.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Performance monitoring utilities.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Report generation utilities.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Other functions, such as sorting, user monitoring, data compression, etc.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8C4E81A-9470-4922-9EC6-1922CB6E3262}" type="slidenum">
              <a:rPr lang="en-US"/>
              <a:pPr/>
              <a:t>28</a:t>
            </a:fld>
            <a:endParaRPr lang="en-CA"/>
          </a:p>
        </p:txBody>
      </p:sp>
      <p:sp>
        <p:nvSpPr>
          <p:cNvPr id="675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Tools</a:t>
            </a:r>
          </a:p>
        </p:txBody>
      </p:sp>
      <p:sp>
        <p:nvSpPr>
          <p:cNvPr id="6758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dictionary / repository: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Used to store schema descriptions and other information such as design decisions, application program descriptions, user information, usage standards, etc.</a:t>
            </a:r>
          </a:p>
          <a:p>
            <a:pPr lvl="1" eaLnBrk="1" hangingPunct="1"/>
            <a:r>
              <a:rPr lang="en-US" b="1" smtClean="0">
                <a:ea typeface="ＭＳ Ｐゴシック" pitchFamily="34" charset="-128"/>
              </a:rPr>
              <a:t>Active data dictionary</a:t>
            </a:r>
            <a:r>
              <a:rPr lang="en-US" smtClean="0">
                <a:ea typeface="ＭＳ Ｐゴシック" pitchFamily="34" charset="-128"/>
              </a:rPr>
              <a:t> is accessed by DBMS software and users/DBA.</a:t>
            </a:r>
          </a:p>
          <a:p>
            <a:pPr lvl="1" eaLnBrk="1" hangingPunct="1"/>
            <a:r>
              <a:rPr lang="en-US" b="1" smtClean="0">
                <a:ea typeface="ＭＳ Ｐゴシック" pitchFamily="34" charset="-128"/>
              </a:rPr>
              <a:t>Passive data dictionary</a:t>
            </a:r>
            <a:r>
              <a:rPr lang="en-US" smtClean="0">
                <a:ea typeface="ＭＳ Ｐゴシック" pitchFamily="34" charset="-128"/>
              </a:rPr>
              <a:t> is accessed by users/DBA only.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3855EB67-04B9-4BD4-8F23-7C3447707E24}" type="slidenum">
              <a:rPr lang="en-US"/>
              <a:pPr/>
              <a:t>29</a:t>
            </a:fld>
            <a:endParaRPr lang="en-CA"/>
          </a:p>
        </p:txBody>
      </p:sp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Other Tools</a:t>
            </a:r>
          </a:p>
        </p:txBody>
      </p:sp>
      <p:sp>
        <p:nvSpPr>
          <p:cNvPr id="6963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Application Development Environments and CASE (computer-aided software engineering) tools: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Examples: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PowerBuilder (Sybase)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JBuilder (Borland)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JDeveloper 10G (Oracle)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B7FA971F-89CD-4B2C-BBD9-53A2A38CB71B}" type="slidenum">
              <a:rPr lang="en-US"/>
              <a:pPr/>
              <a:t>3</a:t>
            </a:fld>
            <a:endParaRPr lang="en-CA"/>
          </a:p>
        </p:txBody>
      </p:sp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Outline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 Models and Their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History of Data Models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Schemas, Instances, and States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Three-Schema Architecture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 Independence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DBMS Languages and Interfaces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Database System Utilities and Tools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Centralized and Client-Server Architectures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Classification of DBMSs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370D8034-E7EB-4C59-8174-9F51D24530CB}" type="slidenum">
              <a:rPr lang="en-US"/>
              <a:pPr/>
              <a:t>30</a:t>
            </a:fld>
            <a:endParaRPr lang="en-CA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Typical DBMS Component Modules</a:t>
            </a:r>
          </a:p>
        </p:txBody>
      </p:sp>
      <p:pic>
        <p:nvPicPr>
          <p:cNvPr id="71683" name="Picture 4" descr="fig02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600200"/>
            <a:ext cx="4860925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86D85506-A15E-4CC9-8451-FA9EEA9DF463}" type="slidenum">
              <a:rPr lang="en-US"/>
              <a:pPr/>
              <a:t>31</a:t>
            </a:fld>
            <a:endParaRPr lang="en-CA"/>
          </a:p>
        </p:txBody>
      </p:sp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Centralized and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Client-Server DBMS Architectures </a:t>
            </a:r>
          </a:p>
        </p:txBody>
      </p:sp>
      <p:sp>
        <p:nvSpPr>
          <p:cNvPr id="727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Centralized DBMS: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Combines everything into single system including- DBMS software, hardware, application programs, and user interface processing software.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User can still connect through a remote terminal – however, all processing is done at centralized site.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A6BA8CBF-7275-41A6-AD59-1224AF2ABFD7}" type="slidenum">
              <a:rPr lang="en-US"/>
              <a:pPr/>
              <a:t>32</a:t>
            </a:fld>
            <a:endParaRPr lang="en-CA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A Physical Centralized Architecture</a:t>
            </a:r>
          </a:p>
        </p:txBody>
      </p:sp>
      <p:pic>
        <p:nvPicPr>
          <p:cNvPr id="74755" name="Picture 4" descr="fig02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97038"/>
            <a:ext cx="6477000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EBF06D9-5E8F-4D82-9C11-A43000352CBE}" type="slidenum">
              <a:rPr lang="en-US"/>
              <a:pPr/>
              <a:t>33</a:t>
            </a:fld>
            <a:endParaRPr lang="en-CA"/>
          </a:p>
        </p:txBody>
      </p:sp>
      <p:sp>
        <p:nvSpPr>
          <p:cNvPr id="75778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Basic 2-tier Client-Server Architectures</a:t>
            </a:r>
          </a:p>
        </p:txBody>
      </p:sp>
      <p:sp>
        <p:nvSpPr>
          <p:cNvPr id="75779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Specialized Servers with Specialized functions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Print server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File server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DBMS server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Web server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Email server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Clients can access the specialized servers as needed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E2AC1DC4-2E3A-4D34-BC2C-853BCF289B51}" type="slidenum">
              <a:rPr lang="en-US"/>
              <a:pPr/>
              <a:t>34</a:t>
            </a:fld>
            <a:endParaRPr lang="en-CA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Logical two-tier client server architecture</a:t>
            </a:r>
          </a:p>
        </p:txBody>
      </p:sp>
      <p:pic>
        <p:nvPicPr>
          <p:cNvPr id="77827" name="Picture 4" descr="fig02_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63813"/>
            <a:ext cx="78105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F1ECC312-5B1D-4D9D-8B36-C292BA183607}" type="slidenum">
              <a:rPr lang="en-US"/>
              <a:pPr/>
              <a:t>35</a:t>
            </a:fld>
            <a:endParaRPr lang="en-CA"/>
          </a:p>
        </p:txBody>
      </p:sp>
      <p:sp>
        <p:nvSpPr>
          <p:cNvPr id="78850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Clients</a:t>
            </a:r>
          </a:p>
        </p:txBody>
      </p:sp>
      <p:sp>
        <p:nvSpPr>
          <p:cNvPr id="78851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Provide appropriate interfaces through a client software module to access and utilize the various server resources. 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Clients may be diskless machines or PCs or Workstations with disks with only the client software installed.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Connected to the servers via some form of a network.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(LAN: local area network, wireless network, etc.)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83F02C36-BF02-4E6E-B83C-8096D239820F}" type="slidenum">
              <a:rPr lang="en-US"/>
              <a:pPr/>
              <a:t>36</a:t>
            </a:fld>
            <a:endParaRPr lang="en-CA"/>
          </a:p>
        </p:txBody>
      </p:sp>
      <p:sp>
        <p:nvSpPr>
          <p:cNvPr id="808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DBMS Server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Provides database query and transaction services to the clients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Relational DBMS servers are often called SQL servers, query servers, or transaction servers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Applications running on clients utilize an Application Program Interface (</a:t>
            </a:r>
            <a:r>
              <a:rPr lang="en-US" sz="2400" b="1" smtClean="0">
                <a:ea typeface="ＭＳ Ｐゴシック" pitchFamily="34" charset="-128"/>
              </a:rPr>
              <a:t>API</a:t>
            </a:r>
            <a:r>
              <a:rPr lang="en-US" sz="2400" smtClean="0">
                <a:ea typeface="ＭＳ Ｐゴシック" pitchFamily="34" charset="-128"/>
              </a:rPr>
              <a:t>) to access server databases via standard interface such as: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ODBC: Open Database Connectivity standard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JDBC: for Java programming access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FDC94D0B-D259-4336-9549-CD45CA19F5A9}" type="slidenum">
              <a:rPr lang="en-US"/>
              <a:pPr/>
              <a:t>37</a:t>
            </a:fld>
            <a:endParaRPr lang="en-CA"/>
          </a:p>
        </p:txBody>
      </p:sp>
      <p:sp>
        <p:nvSpPr>
          <p:cNvPr id="8294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Two Tier Client-Server Architecture</a:t>
            </a:r>
          </a:p>
        </p:txBody>
      </p:sp>
      <p:sp>
        <p:nvSpPr>
          <p:cNvPr id="82947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Client and server must install appropriate client module and server module software for ODBC or JDBC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A client program may connect to several DBMSs, sometimes called the data sources.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 general, data sources can be files or other non-DBMS software that manages data.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See Chapter 10 for details on Database Programming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4AC49E0B-667F-43FF-B916-43808010A1B9}" type="slidenum">
              <a:rPr lang="en-US"/>
              <a:pPr/>
              <a:t>38</a:t>
            </a:fld>
            <a:endParaRPr lang="en-CA"/>
          </a:p>
        </p:txBody>
      </p:sp>
      <p:sp>
        <p:nvSpPr>
          <p:cNvPr id="849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 Tier Client-Server Architecture</a:t>
            </a:r>
          </a:p>
        </p:txBody>
      </p:sp>
      <p:sp>
        <p:nvSpPr>
          <p:cNvPr id="8499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9713" y="1295400"/>
            <a:ext cx="8294687" cy="4876800"/>
          </a:xfrm>
        </p:spPr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Common for Web applications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Intermediate Layer called Application Server or Web Server: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Stores the web connectivity software and the business logic part of the application used to access the corresponding data from the database server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Acts like a conduit for sending partially processed data between the database server and the client.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Three-tier Architecture Can Enhance Security: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Database server only accessible via middle tier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Clients cannot directly access database server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Clients contain user interfaces and Web browsers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The client is typically a PC or a mobile device connected to the Web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A58255CC-A2BD-4BBD-9042-C6F8AAD6B967}" type="slidenum">
              <a:rPr lang="en-US"/>
              <a:pPr/>
              <a:t>39</a:t>
            </a:fld>
            <a:endParaRPr lang="en-CA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Three-tier client-server architecture</a:t>
            </a:r>
          </a:p>
        </p:txBody>
      </p:sp>
      <p:pic>
        <p:nvPicPr>
          <p:cNvPr id="87043" name="Picture 4" descr="fig02_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25" y="1847850"/>
            <a:ext cx="81946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383AAC44-DBD8-4721-9984-75A782A7DBA9}" type="slidenum">
              <a:rPr lang="en-US"/>
              <a:pPr/>
              <a:t>4</a:t>
            </a:fld>
            <a:endParaRPr lang="en-CA"/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Models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Data Model: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 set of concepts to describe the </a:t>
            </a:r>
            <a:r>
              <a:rPr lang="en-US" sz="2200" b="1" i="1" smtClean="0">
                <a:ea typeface="ＭＳ Ｐゴシック" pitchFamily="34" charset="-128"/>
              </a:rPr>
              <a:t>structure</a:t>
            </a:r>
            <a:r>
              <a:rPr lang="en-US" sz="2200" smtClean="0">
                <a:ea typeface="ＭＳ Ｐゴシック" pitchFamily="34" charset="-128"/>
              </a:rPr>
              <a:t> of a database, the </a:t>
            </a:r>
            <a:r>
              <a:rPr lang="en-US" sz="2200" b="1" i="1" smtClean="0">
                <a:ea typeface="ＭＳ Ｐゴシック" pitchFamily="34" charset="-128"/>
              </a:rPr>
              <a:t>operations </a:t>
            </a:r>
            <a:r>
              <a:rPr lang="en-US" sz="2200" smtClean="0">
                <a:ea typeface="ＭＳ Ｐゴシック" pitchFamily="34" charset="-128"/>
              </a:rPr>
              <a:t>for manipulating these structures, and certain </a:t>
            </a:r>
            <a:r>
              <a:rPr lang="en-US" sz="2200" b="1" i="1" smtClean="0">
                <a:ea typeface="ＭＳ Ｐゴシック" pitchFamily="34" charset="-128"/>
              </a:rPr>
              <a:t>constraints</a:t>
            </a:r>
            <a:r>
              <a:rPr lang="en-US" sz="2200" smtClean="0">
                <a:ea typeface="ＭＳ Ｐゴシック" pitchFamily="34" charset="-128"/>
              </a:rPr>
              <a:t> that the database should obey.</a:t>
            </a:r>
          </a:p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Data Model Structure and Constraints: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Constructs are used to define the database structure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Constructs typically include </a:t>
            </a:r>
            <a:r>
              <a:rPr lang="en-US" sz="2200" b="1" i="1" smtClean="0">
                <a:ea typeface="ＭＳ Ｐゴシック" pitchFamily="34" charset="-128"/>
              </a:rPr>
              <a:t>elements </a:t>
            </a:r>
            <a:r>
              <a:rPr lang="en-US" sz="2200" smtClean="0">
                <a:ea typeface="ＭＳ Ｐゴシック" pitchFamily="34" charset="-128"/>
              </a:rPr>
              <a:t>(and their </a:t>
            </a:r>
            <a:r>
              <a:rPr lang="en-US" sz="2200" b="1" i="1" smtClean="0">
                <a:ea typeface="ＭＳ Ｐゴシック" pitchFamily="34" charset="-128"/>
              </a:rPr>
              <a:t>data types</a:t>
            </a:r>
            <a:r>
              <a:rPr lang="en-US" sz="2200" smtClean="0">
                <a:ea typeface="ＭＳ Ｐゴシック" pitchFamily="34" charset="-128"/>
              </a:rPr>
              <a:t>) as well as groups of elements (e.g. </a:t>
            </a:r>
            <a:r>
              <a:rPr lang="en-US" sz="2200" b="1" i="1" smtClean="0">
                <a:ea typeface="ＭＳ Ｐゴシック" pitchFamily="34" charset="-128"/>
              </a:rPr>
              <a:t>entity, record, table</a:t>
            </a:r>
            <a:r>
              <a:rPr lang="en-US" sz="2200" smtClean="0">
                <a:ea typeface="ＭＳ Ｐゴシック" pitchFamily="34" charset="-128"/>
              </a:rPr>
              <a:t>), and </a:t>
            </a:r>
            <a:r>
              <a:rPr lang="en-US" sz="2200" b="1" i="1" smtClean="0">
                <a:ea typeface="ＭＳ Ｐゴシック" pitchFamily="34" charset="-128"/>
              </a:rPr>
              <a:t>relationships</a:t>
            </a:r>
            <a:r>
              <a:rPr lang="en-US" sz="2200" smtClean="0">
                <a:ea typeface="ＭＳ Ｐゴシック" pitchFamily="34" charset="-128"/>
              </a:rPr>
              <a:t> among such groups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Constraints specify some restrictions on valid data; these constraints must be enforced at all times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50120990-6D98-4D7E-B5CA-11F4D9CC8101}" type="slidenum">
              <a:rPr lang="en-US"/>
              <a:pPr/>
              <a:t>40</a:t>
            </a:fld>
            <a:endParaRPr lang="en-CA"/>
          </a:p>
        </p:txBody>
      </p:sp>
      <p:sp>
        <p:nvSpPr>
          <p:cNvPr id="8806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Classification of DBMSs</a:t>
            </a:r>
          </a:p>
        </p:txBody>
      </p:sp>
      <p:sp>
        <p:nvSpPr>
          <p:cNvPr id="88067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88392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Based on the data model used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Legacy: Network, Hierarchical.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Currently Used: Relational, Object-oriented, Object-relational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Recent Technologies: Key-value storage systems, NOSQL systems: document based, column-based, graph-based and key-value based. Native XML DBMSs.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Other classifications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Single-user (typically used with personal computers)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vs. multi-user (most DBMSs).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Centralized (uses a single computer with one database) vs. distributed (multiple computers, multiple DBs)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C9345CF3-F7CD-4BDE-A4BE-C82DC13A47EC}" type="slidenum">
              <a:rPr lang="en-US"/>
              <a:pPr/>
              <a:t>41</a:t>
            </a:fld>
            <a:endParaRPr lang="en-CA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Variations of Distributed DBMSs (DDBMSs)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Homogeneous DDBMS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Heterogeneous DDBMS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Federated or Multidatabase Systems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Participating Databases are loosely coupled with high degree of autonomy.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Distributed Database Systems have now come to be known as client-server based database systems because: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They do not support a totally distributed environment, but rather a set of database servers supporting a set of clients.</a:t>
            </a:r>
          </a:p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47624B2D-7995-45B9-ABB7-52DC7E906ECA}" type="slidenum">
              <a:rPr lang="en-US"/>
              <a:pPr/>
              <a:t>42</a:t>
            </a:fld>
            <a:endParaRPr lang="en-CA"/>
          </a:p>
        </p:txBody>
      </p:sp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Cost considerations for DBMSs</a:t>
            </a:r>
          </a:p>
        </p:txBody>
      </p:sp>
      <p:sp>
        <p:nvSpPr>
          <p:cNvPr id="921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Cost Range: from free open-source systems to configurations costing millions of dollars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Examples of free relational DBMSs: MySQL, PostgreSQL, others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Commercial DBMS offer additional specialized modules, e.g. time-series module, spatial data module, document module, XML module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These offer additional specialized functionality when purchased separately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ea typeface="ＭＳ Ｐゴシック" pitchFamily="34" charset="-128"/>
              </a:rPr>
              <a:t>Sometimes called cartridges (e.g., in Oracle) or blades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Different licensing options: site license, maximum number of concurrent users (seat license), single user, etc.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Other Considerations</a:t>
            </a:r>
          </a:p>
        </p:txBody>
      </p:sp>
      <p:sp>
        <p:nvSpPr>
          <p:cNvPr id="942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Type of access paths within database system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E.g.- inverted indexing based (ADABAS is one such system).Fully indexed databases provide access by any keyword (used in search engines)</a:t>
            </a:r>
          </a:p>
          <a:p>
            <a:r>
              <a:rPr lang="en-US" smtClean="0">
                <a:ea typeface="ＭＳ Ｐゴシック" pitchFamily="34" charset="-128"/>
              </a:rPr>
              <a:t>General Purpose vs. Special Purpose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E.g.- Airline Reservation systems or many others-reservation systems for hotel/car etc.  Are special purpose OLTP (Online Transaction Processing Systems)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A9836354-FF99-4C85-9C63-E0BD6AF19C3A}" type="slidenum">
              <a:rPr lang="en-US"/>
              <a:pPr/>
              <a:t>43</a:t>
            </a:fld>
            <a:endParaRPr lang="en-CA"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DC29EB90-4DE8-407F-A5A3-474F2BA9FC3F}" type="slidenum">
              <a:rPr lang="en-US"/>
              <a:pPr/>
              <a:t>44</a:t>
            </a:fld>
            <a:endParaRPr lang="en-CA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8288"/>
            <a:ext cx="7796213" cy="992187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 (Additional Material)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Network Model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Hierarchical Model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Relational Model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Object-oriented Data Models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Object-Relational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151323ED-6EBB-4FAF-99F1-B6551351F89F}" type="slidenum">
              <a:rPr lang="en-US"/>
              <a:pPr/>
              <a:t>45</a:t>
            </a:fld>
            <a:endParaRPr lang="en-CA"/>
          </a:p>
        </p:txBody>
      </p:sp>
      <p:sp>
        <p:nvSpPr>
          <p:cNvPr id="972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 </a:t>
            </a:r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ea typeface="ＭＳ Ｐゴシック" pitchFamily="34" charset="-128"/>
              </a:rPr>
              <a:t>Network Model: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first network DBMS was implemented by Honeywell in 1964-65 (IDS System).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Adopted heavily due to the support by CODASYL (Conference on Data Systems Languages) (CODASYL - DBTG report of 1971).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Later implemented in a large variety of systems - IDMS (Cullinet - now Computer Associates), DMS 1100 (Unisys), IMAGE (H.P. (Hewlett-Packard)), VAX -DBMS (Digital Equipment Corp., next COMPAQ, now H.P.).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2388836-2D06-49F9-9393-476B0A797DCF}" type="slidenum">
              <a:rPr lang="en-US"/>
              <a:pPr/>
              <a:t>46</a:t>
            </a:fld>
            <a:endParaRPr lang="en-CA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Network Model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Network Model is able to model complex relationships and represents semantics of add/delete on the relationships.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Can handle most situations for modeling using record types and relationship types.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Language is navigational; uses constructs like FIND, FIND member, FIND owner, FIND NEXT within set, GET, etc.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Programmers can do optimal navigation through the database.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BD8C72B2-EADE-4C4D-9DE3-446ECE759416}" type="slidenum">
              <a:rPr lang="en-US"/>
              <a:pPr/>
              <a:t>47</a:t>
            </a:fld>
            <a:endParaRPr lang="en-CA"/>
          </a:p>
        </p:txBody>
      </p:sp>
      <p:sp>
        <p:nvSpPr>
          <p:cNvPr id="1013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Network Model</a:t>
            </a:r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Disadvantages: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Navigational and procedural nature of processing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Database contains a complex array of pointers that thread through a set of records.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Little scope for automated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query optimization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C7C41B9-8E91-4FDE-8415-5D7EB0D2F2AD}" type="slidenum">
              <a:rPr lang="en-US"/>
              <a:pPr/>
              <a:t>48</a:t>
            </a:fld>
            <a:endParaRPr lang="en-CA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 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Hierarchical Data Model: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Initially implemented in a joint effort by IBM and North American Rockwell around 1965. Resulted in the IMS family of systems.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IBM</a:t>
            </a:r>
            <a:r>
              <a:rPr lang="en-US" altLang="en-US" smtClean="0">
                <a:ea typeface="ＭＳ Ｐゴシック" pitchFamily="34" charset="-128"/>
              </a:rPr>
              <a:t>’</a:t>
            </a:r>
            <a:r>
              <a:rPr lang="en-US" smtClean="0">
                <a:ea typeface="ＭＳ Ｐゴシック" pitchFamily="34" charset="-128"/>
              </a:rPr>
              <a:t>s IMS product had (and still has) a very large customer base worldwide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Hierarchical model was formalized based on the IMS system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Other systems based on this model: System 2k (SAS inc.)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871F7959-62D0-40D2-A831-23BD33714CA7}" type="slidenum">
              <a:rPr lang="en-US"/>
              <a:pPr/>
              <a:t>49</a:t>
            </a:fld>
            <a:endParaRPr lang="en-CA"/>
          </a:p>
        </p:txBody>
      </p:sp>
      <p:sp>
        <p:nvSpPr>
          <p:cNvPr id="1054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Hierarchical Model</a:t>
            </a:r>
          </a:p>
        </p:txBody>
      </p:sp>
      <p:sp>
        <p:nvSpPr>
          <p:cNvPr id="1054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ＭＳ Ｐゴシック" pitchFamily="34" charset="-128"/>
              </a:rPr>
              <a:t>Advantages: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Simple to construct and operate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Corresponds to a number of natural hierarchically organized domains, e.g., organization (</a:t>
            </a:r>
            <a:r>
              <a:rPr lang="en-US" altLang="en-US" sz="2200" smtClean="0">
                <a:ea typeface="ＭＳ Ｐゴシック" pitchFamily="34" charset="-128"/>
              </a:rPr>
              <a:t>“</a:t>
            </a:r>
            <a:r>
              <a:rPr lang="en-US" sz="2200" smtClean="0">
                <a:ea typeface="ＭＳ Ｐゴシック" pitchFamily="34" charset="-128"/>
              </a:rPr>
              <a:t>org</a:t>
            </a:r>
            <a:r>
              <a:rPr lang="en-US" altLang="en-US" sz="2200" smtClean="0">
                <a:ea typeface="ＭＳ Ｐゴシック" pitchFamily="34" charset="-128"/>
              </a:rPr>
              <a:t>”</a:t>
            </a:r>
            <a:r>
              <a:rPr lang="en-US" sz="2200" smtClean="0">
                <a:ea typeface="ＭＳ Ｐゴシック" pitchFamily="34" charset="-128"/>
              </a:rPr>
              <a:t>) chart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Language is simple: </a:t>
            </a:r>
          </a:p>
          <a:p>
            <a:pPr lvl="2" eaLnBrk="1" hangingPunct="1"/>
            <a:r>
              <a:rPr lang="en-US" sz="2000" smtClean="0">
                <a:ea typeface="ＭＳ Ｐゴシック" pitchFamily="34" charset="-128"/>
              </a:rPr>
              <a:t>Uses constructs like GET, GET UNIQUE, GET NEXT, GET NEXT WITHIN PARENT, etc.</a:t>
            </a:r>
          </a:p>
          <a:p>
            <a:pPr eaLnBrk="1" hangingPunct="1"/>
            <a:r>
              <a:rPr lang="en-US" sz="2400" smtClean="0">
                <a:ea typeface="ＭＳ Ｐゴシック" pitchFamily="34" charset="-128"/>
              </a:rPr>
              <a:t>Disadvantages: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Navigational and procedural nature of processing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Database is visualized as a linear arrangement of records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Little scope for "query optimization"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F002B418-1DF8-492B-B976-22A5F62BDA21}" type="slidenum">
              <a:rPr lang="en-US"/>
              <a:pPr/>
              <a:t>5</a:t>
            </a:fld>
            <a:endParaRPr lang="en-CA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 Models (continued)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Data Model Operations: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These operations are used for specifying database </a:t>
            </a:r>
            <a:r>
              <a:rPr lang="en-US" i="1" smtClean="0">
                <a:ea typeface="ＭＳ Ｐゴシック" pitchFamily="34" charset="-128"/>
              </a:rPr>
              <a:t>retrievals</a:t>
            </a:r>
            <a:r>
              <a:rPr lang="en-US" smtClean="0">
                <a:ea typeface="ＭＳ Ｐゴシック" pitchFamily="34" charset="-128"/>
              </a:rPr>
              <a:t> and </a:t>
            </a:r>
            <a:r>
              <a:rPr lang="en-US" i="1" smtClean="0">
                <a:ea typeface="ＭＳ Ｐゴシック" pitchFamily="34" charset="-128"/>
              </a:rPr>
              <a:t>updates</a:t>
            </a:r>
            <a:r>
              <a:rPr lang="en-US" smtClean="0">
                <a:ea typeface="ＭＳ Ｐゴシック" pitchFamily="34" charset="-128"/>
              </a:rPr>
              <a:t> by referring to the constructs of the data model.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Operations on the data model may include </a:t>
            </a:r>
            <a:r>
              <a:rPr lang="en-US" b="1" i="1" smtClean="0">
                <a:ea typeface="ＭＳ Ｐゴシック" pitchFamily="34" charset="-128"/>
              </a:rPr>
              <a:t>basic model operations </a:t>
            </a:r>
            <a:r>
              <a:rPr lang="en-US" smtClean="0">
                <a:ea typeface="ＭＳ Ｐゴシック" pitchFamily="34" charset="-128"/>
              </a:rPr>
              <a:t>(e.g. generic insert, delete, update) and</a:t>
            </a:r>
            <a:r>
              <a:rPr lang="en-US" b="1" i="1" smtClean="0">
                <a:ea typeface="ＭＳ Ｐゴシック" pitchFamily="34" charset="-128"/>
              </a:rPr>
              <a:t> user-defined operations </a:t>
            </a:r>
            <a:r>
              <a:rPr lang="en-US" smtClean="0">
                <a:ea typeface="ＭＳ Ｐゴシック" pitchFamily="34" charset="-128"/>
              </a:rPr>
              <a:t>(e.g. compute_student_gpa, update_inventory)</a:t>
            </a:r>
            <a:endParaRPr lang="en-US" b="1" i="1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400C00D0-1227-4D4A-AC1A-E76604B3509A}" type="slidenum">
              <a:rPr lang="en-US"/>
              <a:pPr/>
              <a:t>50</a:t>
            </a:fld>
            <a:endParaRPr lang="en-CA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Relational Model: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Proposed in 1970 by E.F. Codd (IBM), first commercial system in 1981-82.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Now in several commercial products (e.g. DB2, ORACLE, MS SQL Server, SYBASE, INFORMIX).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Several free open source implementations, e.g. MySQL, PostgreSQL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Currently most dominant for developing database applications.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SQL relational standards: SQL-89 (SQL1), SQL-92 (SQL2), SQL-99, SQL3, …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Chapters 5 through 11 describe this model in detail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19FB2125-F74F-4A85-BEB0-497229B830AA}" type="slidenum">
              <a:rPr lang="en-US"/>
              <a:pPr/>
              <a:t>51</a:t>
            </a:fld>
            <a:endParaRPr lang="en-CA"/>
          </a:p>
        </p:txBody>
      </p:sp>
      <p:sp>
        <p:nvSpPr>
          <p:cNvPr id="1095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</a:t>
            </a:r>
          </a:p>
        </p:txBody>
      </p:sp>
      <p:sp>
        <p:nvSpPr>
          <p:cNvPr id="1095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ea typeface="ＭＳ Ｐゴシック" pitchFamily="34" charset="-128"/>
              </a:rPr>
              <a:t>Object-oriented Data Models: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Several models have been proposed for implementing in a database system. 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One set comprises models of persistent O-O Programming Languages such as C++ (e.g., in OBJECTSTORE or VERSANT), and Smalltalk (e.g., in GEMSTONE).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Additionally, systems like O2, ORION (at MCC - then ITASCA), IRIS (at H.P.- used in Open OODB).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Object Database Standard: ODMG-93, ODMG-version 2.0, ODMG-version 3.0.</a:t>
            </a:r>
          </a:p>
          <a:p>
            <a:pPr lvl="1" eaLnBrk="1" hangingPunct="1"/>
            <a:r>
              <a:rPr lang="en-US" sz="2200" smtClean="0">
                <a:ea typeface="ＭＳ Ｐゴシック" pitchFamily="34" charset="-128"/>
              </a:rPr>
              <a:t>Chapter 12 describes this model.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FF59199B-80FE-484A-A2E5-44E8E9FEC44D}" type="slidenum">
              <a:rPr lang="en-US"/>
              <a:pPr/>
              <a:t>52</a:t>
            </a:fld>
            <a:endParaRPr lang="en-CA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History of Data Models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ea typeface="ＭＳ Ｐゴシック" pitchFamily="34" charset="-128"/>
              </a:rPr>
              <a:t>Object-Relational Models: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trend to mix object models with relational was started with Informix Universal Server.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Relational systems incorporated concepts from object databases leading to object-relational.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Exemplified in the versions of Oracle, DB2, and SQL Server and other DBMSs.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Current trend by Relational DBMS vendors is to extend relational DBMSs with capability to process XML, Text and other data types.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term </a:t>
            </a:r>
            <a:r>
              <a:rPr lang="en-US" altLang="en-US" smtClean="0">
                <a:ea typeface="ＭＳ Ｐゴシック" pitchFamily="34" charset="-128"/>
              </a:rPr>
              <a:t>“</a:t>
            </a:r>
            <a:r>
              <a:rPr lang="en-US" smtClean="0">
                <a:ea typeface="ＭＳ Ｐゴシック" pitchFamily="34" charset="-128"/>
              </a:rPr>
              <a:t>Object-relational</a:t>
            </a:r>
            <a:r>
              <a:rPr lang="en-US" altLang="en-US" smtClean="0">
                <a:ea typeface="ＭＳ Ｐゴシック" pitchFamily="34" charset="-128"/>
              </a:rPr>
              <a:t>”</a:t>
            </a:r>
            <a:r>
              <a:rPr lang="en-US" smtClean="0">
                <a:ea typeface="ＭＳ Ｐゴシック" pitchFamily="34" charset="-128"/>
              </a:rPr>
              <a:t> is receding in the marketplace.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6793C876-D50B-4784-B22F-BC85FEC1A620}" type="slidenum">
              <a:rPr lang="en-US"/>
              <a:pPr/>
              <a:t>53</a:t>
            </a:fld>
            <a:endParaRPr lang="en-CA"/>
          </a:p>
        </p:txBody>
      </p:sp>
      <p:sp>
        <p:nvSpPr>
          <p:cNvPr id="11366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Chapter Summary</a:t>
            </a:r>
          </a:p>
        </p:txBody>
      </p:sp>
      <p:sp>
        <p:nvSpPr>
          <p:cNvPr id="113667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 Models and Their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Schemas, Instances, and States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Three-Schema Architecture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 Independence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DBMS Languages and Interfaces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Database System Utilities and Tools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Database System Environment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Centralized and Client-Server Architectures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Classification of DBMSs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History of Data Models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60B08406-14DA-4C92-90A7-3E4DC711E76A}" type="slidenum">
              <a:rPr lang="en-US"/>
              <a:pPr/>
              <a:t>6</a:t>
            </a:fld>
            <a:endParaRPr lang="en-CA"/>
          </a:p>
        </p:txBody>
      </p:sp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Categories of Data Models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39713" y="1295400"/>
            <a:ext cx="8294687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b="1" dirty="0" smtClean="0">
                <a:ea typeface="+mn-ea"/>
                <a:cs typeface="+mn-cs"/>
              </a:rPr>
              <a:t>Conceptual (high-level, semantic) data models: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2200" dirty="0" smtClean="0"/>
              <a:t>Provide concepts that are close to the way many users perceive data.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altLang="en-US" sz="2000" dirty="0" smtClean="0"/>
              <a:t>(Also called </a:t>
            </a:r>
            <a:r>
              <a:rPr lang="en-US" altLang="en-US" sz="2000" b="1" i="1" dirty="0" smtClean="0"/>
              <a:t>entity-based</a:t>
            </a:r>
            <a:r>
              <a:rPr lang="en-US" altLang="en-US" sz="2000" i="1" dirty="0" smtClean="0"/>
              <a:t> </a:t>
            </a:r>
            <a:r>
              <a:rPr lang="en-US" altLang="en-US" sz="2000" dirty="0" smtClean="0"/>
              <a:t>or</a:t>
            </a:r>
            <a:r>
              <a:rPr lang="en-US" altLang="en-US" sz="2000" i="1" dirty="0" smtClean="0"/>
              <a:t> </a:t>
            </a:r>
            <a:r>
              <a:rPr lang="en-US" altLang="en-US" sz="2000" b="1" i="1" dirty="0" smtClean="0"/>
              <a:t>object-based</a:t>
            </a:r>
            <a:r>
              <a:rPr lang="en-US" altLang="en-US" sz="2000" dirty="0" smtClean="0"/>
              <a:t> data models.)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b="1" dirty="0" smtClean="0">
                <a:ea typeface="+mn-ea"/>
                <a:cs typeface="+mn-cs"/>
              </a:rPr>
              <a:t>Physical (low-level, internal) data models: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2200" dirty="0" smtClean="0"/>
              <a:t>Provide concepts that describe details of how data is stored in the computer. These are usually specified in an ad-hoc manner through DBMS design and administration manuals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b="1" dirty="0" smtClean="0">
                <a:ea typeface="+mn-ea"/>
                <a:cs typeface="+mn-cs"/>
              </a:rPr>
              <a:t>Implementation (representational) data models: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2200" dirty="0" smtClean="0"/>
              <a:t>Provide concepts that fall between the above two, used by many commercial DBMS implementations (e.g. relational data models used in many commercial systems).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400" b="1" dirty="0">
                <a:ea typeface="+mn-ea"/>
                <a:cs typeface="+mn-cs"/>
              </a:rPr>
              <a:t>Self-Describing Data Models</a:t>
            </a:r>
            <a:r>
              <a:rPr lang="en-US" altLang="en-US" sz="2400" b="1" dirty="0" smtClean="0">
                <a:ea typeface="+mn-ea"/>
                <a:cs typeface="+mn-cs"/>
              </a:rPr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en-US" sz="2200" dirty="0" smtClean="0"/>
              <a:t>Combine the description of data with the data values. Examples include XML, key-value stores and some NOSQL systems.</a:t>
            </a:r>
            <a:endParaRPr lang="en-US" altLang="en-US" sz="2200" dirty="0"/>
          </a:p>
          <a:p>
            <a:pPr lvl="1" eaLnBrk="1" hangingPunct="1">
              <a:lnSpc>
                <a:spcPct val="90000"/>
              </a:lnSpc>
              <a:defRPr/>
            </a:pPr>
            <a:endParaRPr lang="en-US" altLang="en-US" sz="2400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205475EA-738A-4642-8B11-20ED224F075E}" type="slidenum">
              <a:rPr lang="en-US"/>
              <a:pPr/>
              <a:t>7</a:t>
            </a:fld>
            <a:endParaRPr lang="en-CA"/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Schemas versus Instances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Database Schema: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The </a:t>
            </a:r>
            <a:r>
              <a:rPr lang="en-US" b="1" i="1" smtClean="0">
                <a:ea typeface="ＭＳ Ｐゴシック" pitchFamily="34" charset="-128"/>
              </a:rPr>
              <a:t>description</a:t>
            </a:r>
            <a:r>
              <a:rPr lang="en-US" smtClean="0">
                <a:ea typeface="ＭＳ Ｐゴシック" pitchFamily="34" charset="-128"/>
              </a:rPr>
              <a:t> of a database.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Includes descriptions of the database structure, data types, and the constraints on the database.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Schema Diagram: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An </a:t>
            </a:r>
            <a:r>
              <a:rPr lang="en-US" b="1" i="1" smtClean="0">
                <a:ea typeface="ＭＳ Ｐゴシック" pitchFamily="34" charset="-128"/>
              </a:rPr>
              <a:t>illustrative</a:t>
            </a:r>
            <a:r>
              <a:rPr lang="en-US" smtClean="0">
                <a:ea typeface="ＭＳ Ｐゴシック" pitchFamily="34" charset="-128"/>
              </a:rPr>
              <a:t> display of (most aspects of) a database schema.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Schema Construct: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</a:t>
            </a:r>
            <a:r>
              <a:rPr lang="en-US" b="1" i="1" smtClean="0">
                <a:ea typeface="ＭＳ Ｐゴシック" pitchFamily="34" charset="-128"/>
              </a:rPr>
              <a:t>component</a:t>
            </a:r>
            <a:r>
              <a:rPr lang="en-US" smtClean="0">
                <a:ea typeface="ＭＳ Ｐゴシック" pitchFamily="34" charset="-128"/>
              </a:rPr>
              <a:t> of the schema or an object within the schema, e.g., STUDENT, COURSE.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857CA865-D58F-453C-98A4-24D4FD9B2D05}" type="slidenum">
              <a:rPr lang="en-US"/>
              <a:pPr/>
              <a:t>8</a:t>
            </a:fld>
            <a:endParaRPr lang="en-CA"/>
          </a:p>
        </p:txBody>
      </p:sp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Schemas versus Instances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Database State: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The actual data stored in a database at a </a:t>
            </a:r>
            <a:r>
              <a:rPr lang="en-US" b="1" i="1" smtClean="0">
                <a:ea typeface="ＭＳ Ｐゴシック" pitchFamily="34" charset="-128"/>
              </a:rPr>
              <a:t>particular moment in time</a:t>
            </a:r>
            <a:r>
              <a:rPr lang="en-US" smtClean="0">
                <a:ea typeface="ＭＳ Ｐゴシック" pitchFamily="34" charset="-128"/>
              </a:rPr>
              <a:t>. This includes the collection of all the data in the database.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Also called database instance (or occurrence or snapshot).</a:t>
            </a:r>
          </a:p>
          <a:p>
            <a:pPr lvl="2" eaLnBrk="1" hangingPunct="1"/>
            <a:r>
              <a:rPr lang="en-US" smtClean="0">
                <a:ea typeface="ＭＳ Ｐゴシック" pitchFamily="34" charset="-128"/>
              </a:rPr>
              <a:t>The term </a:t>
            </a:r>
            <a:r>
              <a:rPr lang="en-US" i="1" smtClean="0">
                <a:ea typeface="ＭＳ Ｐゴシック" pitchFamily="34" charset="-128"/>
              </a:rPr>
              <a:t>instance </a:t>
            </a:r>
            <a:r>
              <a:rPr lang="en-US" smtClean="0">
                <a:ea typeface="ＭＳ Ｐゴシック" pitchFamily="34" charset="-128"/>
              </a:rPr>
              <a:t> is also applied to individual database components, e.g. </a:t>
            </a:r>
            <a:r>
              <a:rPr lang="en-US" i="1" smtClean="0">
                <a:ea typeface="ＭＳ Ｐゴシック" pitchFamily="34" charset="-128"/>
              </a:rPr>
              <a:t>record instance, table instance, entity instance</a:t>
            </a: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/>
              <a:t>Slide 2- </a:t>
            </a:r>
            <a:fld id="{9CDA8DAB-DC9E-4A50-BDC8-8682BDBBBFCB}" type="slidenum">
              <a:rPr lang="en-US"/>
              <a:pPr/>
              <a:t>9</a:t>
            </a:fld>
            <a:endParaRPr lang="en-CA"/>
          </a:p>
        </p:txBody>
      </p:sp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Database Schema </a:t>
            </a:r>
            <a:br>
              <a:rPr lang="en-US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vs. Database State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Database State: 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Refers to the </a:t>
            </a:r>
            <a:r>
              <a:rPr lang="en-US" b="1" i="1" smtClean="0">
                <a:ea typeface="ＭＳ Ｐゴシック" pitchFamily="34" charset="-128"/>
              </a:rPr>
              <a:t>content</a:t>
            </a:r>
            <a:r>
              <a:rPr lang="en-US" smtClean="0">
                <a:ea typeface="ＭＳ Ｐゴシック" pitchFamily="34" charset="-128"/>
              </a:rPr>
              <a:t> of a database at a moment in time.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Initial Database State: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Refers to the database state when it is initially loaded into the system.</a:t>
            </a:r>
          </a:p>
          <a:p>
            <a:pPr eaLnBrk="1" hangingPunct="1"/>
            <a:r>
              <a:rPr lang="en-US" smtClean="0">
                <a:ea typeface="ＭＳ Ｐゴシック" pitchFamily="34" charset="-128"/>
              </a:rPr>
              <a:t>Valid State:</a:t>
            </a:r>
          </a:p>
          <a:p>
            <a:pPr lvl="1" eaLnBrk="1" hangingPunct="1"/>
            <a:r>
              <a:rPr lang="en-US" smtClean="0">
                <a:ea typeface="ＭＳ Ｐゴシック" pitchFamily="34" charset="-128"/>
              </a:rPr>
              <a:t>A state that satisfies the structure and constraints of the database.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2136</TotalTime>
  <Words>3025</Words>
  <Application>Microsoft Macintosh PowerPoint</Application>
  <PresentationFormat>Letter Paper (8.5x11 in)</PresentationFormat>
  <Paragraphs>410</Paragraphs>
  <Slides>53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ＭＳ Ｐゴシック</vt:lpstr>
      <vt:lpstr>Wingdings</vt:lpstr>
      <vt:lpstr>Tahoma</vt:lpstr>
      <vt:lpstr>Blends</vt:lpstr>
      <vt:lpstr>Slide 1</vt:lpstr>
      <vt:lpstr> </vt:lpstr>
      <vt:lpstr>Outline</vt:lpstr>
      <vt:lpstr>Data Models</vt:lpstr>
      <vt:lpstr>Data Models (continued)</vt:lpstr>
      <vt:lpstr>Categories of Data Models</vt:lpstr>
      <vt:lpstr>Schemas versus Instances</vt:lpstr>
      <vt:lpstr>Schemas versus Instances</vt:lpstr>
      <vt:lpstr>Database Schema  vs. Database State</vt:lpstr>
      <vt:lpstr>Database Schema  vs. Database State (continued)</vt:lpstr>
      <vt:lpstr>Example of a Database Schema</vt:lpstr>
      <vt:lpstr>Example of a database state</vt:lpstr>
      <vt:lpstr>Three-Schema Architecture</vt:lpstr>
      <vt:lpstr>Three-Schema Architecture</vt:lpstr>
      <vt:lpstr>The three-schema architecture</vt:lpstr>
      <vt:lpstr>Three-Schema Architecture</vt:lpstr>
      <vt:lpstr>Data Independence</vt:lpstr>
      <vt:lpstr>Data Independence (continued)</vt:lpstr>
      <vt:lpstr>DBMS Languages</vt:lpstr>
      <vt:lpstr>DBMS Languages</vt:lpstr>
      <vt:lpstr>DBMS Languages</vt:lpstr>
      <vt:lpstr>Types of DML</vt:lpstr>
      <vt:lpstr>DBMS Interfaces</vt:lpstr>
      <vt:lpstr>DBMS Programming Language Interfaces</vt:lpstr>
      <vt:lpstr>User-Friendly DBMS Interfaces</vt:lpstr>
      <vt:lpstr>Other DBMS Interfaces</vt:lpstr>
      <vt:lpstr>Database System Utilities</vt:lpstr>
      <vt:lpstr>Other Tools</vt:lpstr>
      <vt:lpstr>Other Tools</vt:lpstr>
      <vt:lpstr>Typical DBMS Component Modules</vt:lpstr>
      <vt:lpstr>Centralized and  Client-Server DBMS Architectures </vt:lpstr>
      <vt:lpstr>A Physical Centralized Architecture</vt:lpstr>
      <vt:lpstr>Basic 2-tier Client-Server Architectures</vt:lpstr>
      <vt:lpstr>Logical two-tier client server architecture</vt:lpstr>
      <vt:lpstr>Clients</vt:lpstr>
      <vt:lpstr>DBMS Server</vt:lpstr>
      <vt:lpstr>Two Tier Client-Server Architecture</vt:lpstr>
      <vt:lpstr>Three Tier Client-Server Architecture</vt:lpstr>
      <vt:lpstr>Three-tier client-server architecture</vt:lpstr>
      <vt:lpstr>Classification of DBMSs</vt:lpstr>
      <vt:lpstr>Variations of Distributed DBMSs (DDBMSs)</vt:lpstr>
      <vt:lpstr>Cost considerations for DBMSs</vt:lpstr>
      <vt:lpstr>Other Considerations</vt:lpstr>
      <vt:lpstr>History of Data Models (Additional Material)</vt:lpstr>
      <vt:lpstr>History of Data Models </vt:lpstr>
      <vt:lpstr>Network Model</vt:lpstr>
      <vt:lpstr>Network Model</vt:lpstr>
      <vt:lpstr>History of Data Models </vt:lpstr>
      <vt:lpstr>Hierarchical Model</vt:lpstr>
      <vt:lpstr>History of Data Models </vt:lpstr>
      <vt:lpstr>History of Data Models</vt:lpstr>
      <vt:lpstr>History of Data Models</vt:lpstr>
      <vt:lpstr>Chapter Summary</vt:lpstr>
    </vt:vector>
  </TitlesOfParts>
  <Company>©2007 Pearson Addison-Wesley. All rights reserved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subject>Database System Concepts and Architecture</dc:subject>
  <dc:creator>Elmasri/Navathe</dc:creator>
  <cp:lastModifiedBy>HP</cp:lastModifiedBy>
  <cp:revision>80</cp:revision>
  <cp:lastPrinted>2001-11-04T00:51:13Z</cp:lastPrinted>
  <dcterms:created xsi:type="dcterms:W3CDTF">2005-02-25T19:46:41Z</dcterms:created>
  <dcterms:modified xsi:type="dcterms:W3CDTF">2021-06-02T05:51:37Z</dcterms:modified>
</cp:coreProperties>
</file>