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5"/>
  </p:notesMasterIdLst>
  <p:handoutMasterIdLst>
    <p:handoutMasterId r:id="rId46"/>
  </p:handoutMasterIdLst>
  <p:sldIdLst>
    <p:sldId id="296" r:id="rId2"/>
    <p:sldId id="297" r:id="rId3"/>
    <p:sldId id="294" r:id="rId4"/>
    <p:sldId id="259" r:id="rId5"/>
    <p:sldId id="286" r:id="rId6"/>
    <p:sldId id="287" r:id="rId7"/>
    <p:sldId id="299" r:id="rId8"/>
    <p:sldId id="300" r:id="rId9"/>
    <p:sldId id="301" r:id="rId10"/>
    <p:sldId id="302" r:id="rId11"/>
    <p:sldId id="303" r:id="rId12"/>
    <p:sldId id="260" r:id="rId13"/>
    <p:sldId id="288" r:id="rId14"/>
    <p:sldId id="283" r:id="rId15"/>
    <p:sldId id="261" r:id="rId16"/>
    <p:sldId id="262" r:id="rId17"/>
    <p:sldId id="289" r:id="rId18"/>
    <p:sldId id="263" r:id="rId19"/>
    <p:sldId id="264" r:id="rId20"/>
    <p:sldId id="284" r:id="rId21"/>
    <p:sldId id="265" r:id="rId22"/>
    <p:sldId id="285" r:id="rId23"/>
    <p:sldId id="266" r:id="rId24"/>
    <p:sldId id="267" r:id="rId25"/>
    <p:sldId id="268" r:id="rId26"/>
    <p:sldId id="269" r:id="rId27"/>
    <p:sldId id="270" r:id="rId28"/>
    <p:sldId id="271" r:id="rId29"/>
    <p:sldId id="290" r:id="rId30"/>
    <p:sldId id="291" r:id="rId31"/>
    <p:sldId id="272" r:id="rId32"/>
    <p:sldId id="273" r:id="rId33"/>
    <p:sldId id="274" r:id="rId34"/>
    <p:sldId id="275" r:id="rId35"/>
    <p:sldId id="276" r:id="rId36"/>
    <p:sldId id="277" r:id="rId37"/>
    <p:sldId id="282" r:id="rId38"/>
    <p:sldId id="278" r:id="rId39"/>
    <p:sldId id="292" r:id="rId40"/>
    <p:sldId id="293" r:id="rId41"/>
    <p:sldId id="279" r:id="rId42"/>
    <p:sldId id="280" r:id="rId43"/>
    <p:sldId id="281" r:id="rId44"/>
  </p:sldIdLst>
  <p:sldSz cx="9144000" cy="6858000" type="letter"/>
  <p:notesSz cx="6858000" cy="9144000"/>
  <p:defaultTextStyle>
    <a:defPPr>
      <a:defRPr lang="en-CA"/>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800000"/>
    <a:srgbClr val="000099"/>
    <a:srgbClr val="677228"/>
    <a:srgbClr val="6E792B"/>
    <a:srgbClr val="76822E"/>
    <a:srgbClr val="4F571F"/>
    <a:srgbClr val="6F6A07"/>
    <a:srgbClr val="827C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Objects="1">
      <p:cViewPr varScale="1">
        <p:scale>
          <a:sx n="64" d="100"/>
          <a:sy n="64" d="100"/>
        </p:scale>
        <p:origin x="-1482" y="-102"/>
      </p:cViewPr>
      <p:guideLst>
        <p:guide orient="horz" pos="19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p:scale>
          <a:sx n="100" d="100"/>
          <a:sy n="100" d="100"/>
        </p:scale>
        <p:origin x="-780" y="21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xmlns="" id="{668E6E2E-BCFB-4982-800B-80DD4070366E}"/>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ea typeface="+mn-ea"/>
              </a:defRPr>
            </a:lvl1pPr>
          </a:lstStyle>
          <a:p>
            <a:pPr>
              <a:defRPr/>
            </a:pPr>
            <a:endParaRPr lang="en-CA"/>
          </a:p>
        </p:txBody>
      </p:sp>
      <p:sp>
        <p:nvSpPr>
          <p:cNvPr id="60419" name="Rectangle 3">
            <a:extLst>
              <a:ext uri="{FF2B5EF4-FFF2-40B4-BE49-F238E27FC236}">
                <a16:creationId xmlns:a16="http://schemas.microsoft.com/office/drawing/2014/main" xmlns="" id="{AB15D992-BFA0-4D37-9672-0FC16A796A5E}"/>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ea typeface="+mn-ea"/>
              </a:defRPr>
            </a:lvl1pPr>
          </a:lstStyle>
          <a:p>
            <a:pPr>
              <a:defRPr/>
            </a:pPr>
            <a:endParaRPr lang="en-CA"/>
          </a:p>
        </p:txBody>
      </p:sp>
      <p:sp>
        <p:nvSpPr>
          <p:cNvPr id="60420" name="Rectangle 4">
            <a:extLst>
              <a:ext uri="{FF2B5EF4-FFF2-40B4-BE49-F238E27FC236}">
                <a16:creationId xmlns:a16="http://schemas.microsoft.com/office/drawing/2014/main" xmlns="" id="{21E1C45E-829F-4738-B074-CD2D6850ED09}"/>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ea typeface="+mn-ea"/>
              </a:defRPr>
            </a:lvl1pPr>
          </a:lstStyle>
          <a:p>
            <a:pPr>
              <a:defRPr/>
            </a:pPr>
            <a:endParaRPr lang="en-CA"/>
          </a:p>
        </p:txBody>
      </p:sp>
      <p:sp>
        <p:nvSpPr>
          <p:cNvPr id="60421" name="Rectangle 5">
            <a:extLst>
              <a:ext uri="{FF2B5EF4-FFF2-40B4-BE49-F238E27FC236}">
                <a16:creationId xmlns:a16="http://schemas.microsoft.com/office/drawing/2014/main" xmlns="" id="{304267F2-2ADF-4F14-B9E8-7F5705A205F4}"/>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itchFamily="34" charset="0"/>
              </a:defRPr>
            </a:lvl1pPr>
          </a:lstStyle>
          <a:p>
            <a:fld id="{BF15E586-482F-4C10-ABBC-B83E63404991}" type="slidenum">
              <a:rPr lang="en-CA" altLang="en-US"/>
              <a:pPr/>
              <a:t>‹#›</a:t>
            </a:fld>
            <a:endParaRPr lang="en-CA"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xmlns="" id="{7F18A5F8-7FD0-42E9-8A9F-AD84904AF94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ea typeface="+mn-ea"/>
              </a:defRPr>
            </a:lvl1pPr>
          </a:lstStyle>
          <a:p>
            <a:pPr>
              <a:defRPr/>
            </a:pPr>
            <a:endParaRPr lang="en-CA"/>
          </a:p>
        </p:txBody>
      </p:sp>
      <p:sp>
        <p:nvSpPr>
          <p:cNvPr id="61443" name="Rectangle 3">
            <a:extLst>
              <a:ext uri="{FF2B5EF4-FFF2-40B4-BE49-F238E27FC236}">
                <a16:creationId xmlns:a16="http://schemas.microsoft.com/office/drawing/2014/main" xmlns="" id="{5D8949E2-5C4C-42A9-B1EF-EB298BAE773B}"/>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ea typeface="+mn-ea"/>
              </a:defRPr>
            </a:lvl1pPr>
          </a:lstStyle>
          <a:p>
            <a:pPr>
              <a:defRPr/>
            </a:pPr>
            <a:endParaRPr lang="en-CA"/>
          </a:p>
        </p:txBody>
      </p:sp>
      <p:sp>
        <p:nvSpPr>
          <p:cNvPr id="307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45" name="Rectangle 5">
            <a:extLst>
              <a:ext uri="{FF2B5EF4-FFF2-40B4-BE49-F238E27FC236}">
                <a16:creationId xmlns:a16="http://schemas.microsoft.com/office/drawing/2014/main" xmlns="" id="{AF629DE1-10D7-48CB-8443-9F43FA7DFAB7}"/>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61446" name="Rectangle 6">
            <a:extLst>
              <a:ext uri="{FF2B5EF4-FFF2-40B4-BE49-F238E27FC236}">
                <a16:creationId xmlns:a16="http://schemas.microsoft.com/office/drawing/2014/main" xmlns="" id="{24465F31-5492-438F-B013-BA18BBD8EB3F}"/>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ea typeface="+mn-ea"/>
              </a:defRPr>
            </a:lvl1pPr>
          </a:lstStyle>
          <a:p>
            <a:pPr>
              <a:defRPr/>
            </a:pPr>
            <a:endParaRPr lang="en-CA"/>
          </a:p>
        </p:txBody>
      </p:sp>
      <p:sp>
        <p:nvSpPr>
          <p:cNvPr id="61447" name="Rectangle 7">
            <a:extLst>
              <a:ext uri="{FF2B5EF4-FFF2-40B4-BE49-F238E27FC236}">
                <a16:creationId xmlns:a16="http://schemas.microsoft.com/office/drawing/2014/main" xmlns="" id="{1C318A1E-E214-47F0-BF56-12E447AA519A}"/>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ahoma" pitchFamily="34" charset="0"/>
              </a:defRPr>
            </a:lvl1pPr>
          </a:lstStyle>
          <a:p>
            <a:fld id="{523F6E0E-108C-4BCD-A76A-1E0357D5C622}" type="slidenum">
              <a:rPr lang="en-CA" altLang="en-US"/>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ern="1200">
        <a:solidFill>
          <a:schemeClr val="tx1"/>
        </a:solidFill>
        <a:latin typeface="Arial" charset="0"/>
        <a:ea typeface="ＭＳ Ｐゴシック" panose="020B0600070205080204" pitchFamily="34" charset="-128"/>
        <a:cs typeface="+mn-cs"/>
      </a:defRPr>
    </a:lvl1pPr>
    <a:lvl2pPr marL="457200" algn="l" rtl="0" eaLnBrk="0" fontAlgn="base" hangingPunct="0">
      <a:spcBef>
        <a:spcPct val="30000"/>
      </a:spcBef>
      <a:spcAft>
        <a:spcPct val="0"/>
      </a:spcAft>
      <a:defRPr sz="1600" kern="1200">
        <a:solidFill>
          <a:schemeClr val="tx1"/>
        </a:solidFill>
        <a:latin typeface="Arial" charset="0"/>
        <a:ea typeface="ＭＳ Ｐゴシック"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B9B86A7C-DDE1-4FD9-8B12-B6473F421230}" type="slidenum">
              <a:rPr lang="en-CA" altLang="en-US"/>
              <a:pPr/>
              <a:t>1</a:t>
            </a:fld>
            <a:endParaRPr lang="en-CA" altLang="en-US"/>
          </a:p>
        </p:txBody>
      </p:sp>
      <p:sp>
        <p:nvSpPr>
          <p:cNvPr id="6147" name="Rectangle 2"/>
          <p:cNvSpPr>
            <a:spLocks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4891CAF-2912-4C9F-842D-B102A9651B4D}" type="slidenum">
              <a:rPr lang="en-CA" altLang="en-US"/>
              <a:pPr/>
              <a:t>19</a:t>
            </a:fld>
            <a:endParaRPr lang="en-CA" altLang="en-US"/>
          </a:p>
        </p:txBody>
      </p:sp>
      <p:sp>
        <p:nvSpPr>
          <p:cNvPr id="33795" name="Rectangle 1026"/>
          <p:cNvSpPr>
            <a:spLocks noChangeArrowheads="1" noTextEdit="1"/>
          </p:cNvSpPr>
          <p:nvPr>
            <p:ph type="sldImg"/>
          </p:nvPr>
        </p:nvSpPr>
        <p:spPr>
          <a:ln/>
        </p:spPr>
      </p:sp>
      <p:sp>
        <p:nvSpPr>
          <p:cNvPr id="33796"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84FD5D5-B575-4BE7-920B-71EB790315D2}" type="slidenum">
              <a:rPr lang="en-CA" altLang="en-US"/>
              <a:pPr/>
              <a:t>21</a:t>
            </a:fld>
            <a:endParaRPr lang="en-CA" altLang="en-US"/>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683AA998-0B2C-403D-AE9A-593DD74FB6BD}" type="slidenum">
              <a:rPr lang="en-CA" altLang="en-US"/>
              <a:pPr/>
              <a:t>23</a:t>
            </a:fld>
            <a:endParaRPr lang="en-CA" altLang="en-US"/>
          </a:p>
        </p:txBody>
      </p:sp>
      <p:sp>
        <p:nvSpPr>
          <p:cNvPr id="39939" name="Rectangle 1026"/>
          <p:cNvSpPr>
            <a:spLocks noChangeArrowheads="1" noTextEdit="1"/>
          </p:cNvSpPr>
          <p:nvPr>
            <p:ph type="sldImg"/>
          </p:nvPr>
        </p:nvSpPr>
        <p:spPr>
          <a:ln/>
        </p:spPr>
      </p:sp>
      <p:sp>
        <p:nvSpPr>
          <p:cNvPr id="39940"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F7A23B1-7067-4CA9-B5C0-F091281F7FAE}" type="slidenum">
              <a:rPr lang="en-CA" altLang="en-US"/>
              <a:pPr/>
              <a:t>24</a:t>
            </a:fld>
            <a:endParaRPr lang="en-CA" altLang="en-US"/>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F4D4A7D-4976-4A73-961B-9B7651EB0600}" type="slidenum">
              <a:rPr lang="en-CA" altLang="en-US"/>
              <a:pPr/>
              <a:t>25</a:t>
            </a:fld>
            <a:endParaRPr lang="en-CA" altLang="en-US"/>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74762781-B41F-4892-9DBB-8114CB7FAB77}" type="slidenum">
              <a:rPr lang="en-CA" altLang="en-US"/>
              <a:pPr/>
              <a:t>26</a:t>
            </a:fld>
            <a:endParaRPr lang="en-CA" altLang="en-US"/>
          </a:p>
        </p:txBody>
      </p:sp>
      <p:sp>
        <p:nvSpPr>
          <p:cNvPr id="46083" name="Rectangle 1026"/>
          <p:cNvSpPr>
            <a:spLocks noChangeArrowheads="1" noTextEdit="1"/>
          </p:cNvSpPr>
          <p:nvPr>
            <p:ph type="sldImg"/>
          </p:nvPr>
        </p:nvSpPr>
        <p:spPr>
          <a:ln/>
        </p:spPr>
      </p:sp>
      <p:sp>
        <p:nvSpPr>
          <p:cNvPr id="46084"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56F8F77-40FA-48B4-8BE1-DA43D3EAEC63}" type="slidenum">
              <a:rPr lang="en-CA" altLang="en-US"/>
              <a:pPr/>
              <a:t>27</a:t>
            </a:fld>
            <a:endParaRPr lang="en-CA" altLang="en-US"/>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54F87AD4-22A1-425F-9BC2-4AE464A84061}" type="slidenum">
              <a:rPr lang="en-CA" altLang="en-US"/>
              <a:pPr/>
              <a:t>28</a:t>
            </a:fld>
            <a:endParaRPr lang="en-CA" altLang="en-US"/>
          </a:p>
        </p:txBody>
      </p:sp>
      <p:sp>
        <p:nvSpPr>
          <p:cNvPr id="50179" name="Rectangle 1026"/>
          <p:cNvSpPr>
            <a:spLocks noChangeArrowheads="1" noTextEdit="1"/>
          </p:cNvSpPr>
          <p:nvPr>
            <p:ph type="sldImg"/>
          </p:nvPr>
        </p:nvSpPr>
        <p:spPr>
          <a:ln/>
        </p:spPr>
      </p:sp>
      <p:sp>
        <p:nvSpPr>
          <p:cNvPr id="50180"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D9497E4-5725-454C-8F1E-D3A9842848E2}" type="slidenum">
              <a:rPr lang="en-CA" altLang="en-US"/>
              <a:pPr/>
              <a:t>29</a:t>
            </a:fld>
            <a:endParaRPr lang="en-CA" altLang="en-US"/>
          </a:p>
        </p:txBody>
      </p:sp>
      <p:sp>
        <p:nvSpPr>
          <p:cNvPr id="52227" name="Rectangle 1026"/>
          <p:cNvSpPr>
            <a:spLocks noChangeArrowheads="1" noTextEdit="1"/>
          </p:cNvSpPr>
          <p:nvPr>
            <p:ph type="sldImg"/>
          </p:nvPr>
        </p:nvSpPr>
        <p:spPr>
          <a:ln/>
        </p:spPr>
      </p:sp>
      <p:sp>
        <p:nvSpPr>
          <p:cNvPr id="52228"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A74E0F15-52DD-4CFB-8AC8-586006437CC8}" type="slidenum">
              <a:rPr lang="en-CA" altLang="en-US"/>
              <a:pPr/>
              <a:t>30</a:t>
            </a:fld>
            <a:endParaRPr lang="en-CA" altLang="en-US"/>
          </a:p>
        </p:txBody>
      </p:sp>
      <p:sp>
        <p:nvSpPr>
          <p:cNvPr id="54275" name="Rectangle 1026"/>
          <p:cNvSpPr>
            <a:spLocks noChangeArrowheads="1" noTextEdit="1"/>
          </p:cNvSpPr>
          <p:nvPr>
            <p:ph type="sldImg"/>
          </p:nvPr>
        </p:nvSpPr>
        <p:spPr>
          <a:ln/>
        </p:spPr>
      </p:sp>
      <p:sp>
        <p:nvSpPr>
          <p:cNvPr id="54276"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ChangeArrowheads="1" noTextEdit="1"/>
          </p:cNvSpPr>
          <p:nvPr>
            <p:ph type="sldImg"/>
          </p:nvPr>
        </p:nvSpPr>
        <p:spPr>
          <a:ln/>
        </p:spPr>
      </p:sp>
      <p:sp>
        <p:nvSpPr>
          <p:cNvPr id="8195" name="Notes Placeholder 2"/>
          <p:cNvSpPr>
            <a:spLocks noGrp="1"/>
          </p:cNvSpPr>
          <p:nvPr>
            <p:ph type="body" idx="1"/>
          </p:nvPr>
        </p:nvSpPr>
        <p:spPr>
          <a:noFill/>
          <a:ln/>
        </p:spPr>
        <p:txBody>
          <a:bodyPr/>
          <a:lstStyle/>
          <a:p>
            <a:endParaRPr lang="en-US" altLang="en-US" smtClean="0"/>
          </a:p>
        </p:txBody>
      </p:sp>
      <p:sp>
        <p:nvSpPr>
          <p:cNvPr id="8196" name="Slide Number Placeholder 3"/>
          <p:cNvSpPr>
            <a:spLocks noGrp="1"/>
          </p:cNvSpPr>
          <p:nvPr>
            <p:ph type="sldNum" sz="quarter" idx="5"/>
          </p:nvPr>
        </p:nvSpPr>
        <p:spPr>
          <a:noFill/>
        </p:spPr>
        <p:txBody>
          <a:bodyPr/>
          <a:lstStyle/>
          <a:p>
            <a:fld id="{379621D6-6390-45B6-A37F-B0ABE6EC7E85}" type="slidenum">
              <a:rPr lang="en-CA" altLang="en-US"/>
              <a:pPr/>
              <a:t>2</a:t>
            </a:fld>
            <a:endParaRPr lang="en-CA"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DFAB437A-AF1F-4F92-9027-8453108788C0}" type="slidenum">
              <a:rPr lang="en-CA" altLang="en-US"/>
              <a:pPr/>
              <a:t>31</a:t>
            </a:fld>
            <a:endParaRPr lang="en-CA" altLang="en-US"/>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ECFA9C48-7DD9-4C40-9AF1-3BD299D1D117}" type="slidenum">
              <a:rPr lang="en-CA" altLang="en-US"/>
              <a:pPr/>
              <a:t>32</a:t>
            </a:fld>
            <a:endParaRPr lang="en-CA" altLang="en-US"/>
          </a:p>
        </p:txBody>
      </p:sp>
      <p:sp>
        <p:nvSpPr>
          <p:cNvPr id="58371" name="Rectangle 1026"/>
          <p:cNvSpPr>
            <a:spLocks noChangeArrowheads="1" noTextEdit="1"/>
          </p:cNvSpPr>
          <p:nvPr>
            <p:ph type="sldImg"/>
          </p:nvPr>
        </p:nvSpPr>
        <p:spPr>
          <a:ln/>
        </p:spPr>
      </p:sp>
      <p:sp>
        <p:nvSpPr>
          <p:cNvPr id="58372"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4EA44E32-C926-401B-8944-29FD1607FB2A}" type="slidenum">
              <a:rPr lang="en-CA" altLang="en-US"/>
              <a:pPr/>
              <a:t>33</a:t>
            </a:fld>
            <a:endParaRPr lang="en-CA" altLang="en-US"/>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F14DA070-C8C5-48F8-BB52-4D0DD639ECE4}" type="slidenum">
              <a:rPr lang="en-CA" altLang="en-US"/>
              <a:pPr/>
              <a:t>34</a:t>
            </a:fld>
            <a:endParaRPr lang="en-CA" altLang="en-US"/>
          </a:p>
        </p:txBody>
      </p:sp>
      <p:sp>
        <p:nvSpPr>
          <p:cNvPr id="62467" name="Rectangle 1026"/>
          <p:cNvSpPr>
            <a:spLocks noChangeArrowheads="1" noTextEdit="1"/>
          </p:cNvSpPr>
          <p:nvPr>
            <p:ph type="sldImg"/>
          </p:nvPr>
        </p:nvSpPr>
        <p:spPr>
          <a:ln/>
        </p:spPr>
      </p:sp>
      <p:sp>
        <p:nvSpPr>
          <p:cNvPr id="62468"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C9416DE-4A88-45F5-9EC9-1D56548746A3}" type="slidenum">
              <a:rPr lang="en-CA" altLang="en-US"/>
              <a:pPr/>
              <a:t>35</a:t>
            </a:fld>
            <a:endParaRPr lang="en-CA" altLang="en-US"/>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8A56B3C0-E5F9-4602-84AC-AECC86619ACD}" type="slidenum">
              <a:rPr lang="en-CA" altLang="en-US"/>
              <a:pPr/>
              <a:t>36</a:t>
            </a:fld>
            <a:endParaRPr lang="en-CA" altLang="en-US"/>
          </a:p>
        </p:txBody>
      </p:sp>
      <p:sp>
        <p:nvSpPr>
          <p:cNvPr id="66563" name="Rectangle 1026"/>
          <p:cNvSpPr>
            <a:spLocks noChangeArrowheads="1" noTextEdit="1"/>
          </p:cNvSpPr>
          <p:nvPr>
            <p:ph type="sldImg"/>
          </p:nvPr>
        </p:nvSpPr>
        <p:spPr>
          <a:ln/>
        </p:spPr>
      </p:sp>
      <p:sp>
        <p:nvSpPr>
          <p:cNvPr id="66564"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B507BFAC-EEF9-4D62-9A6F-1C99BE538434}" type="slidenum">
              <a:rPr lang="en-CA" altLang="en-US"/>
              <a:pPr/>
              <a:t>37</a:t>
            </a:fld>
            <a:endParaRPr lang="en-CA" altLang="en-US"/>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751C9C1A-087D-4B0C-BE4E-D0E038DB41F4}" type="slidenum">
              <a:rPr lang="en-CA" altLang="en-US"/>
              <a:pPr/>
              <a:t>38</a:t>
            </a:fld>
            <a:endParaRPr lang="en-CA" altLang="en-US"/>
          </a:p>
        </p:txBody>
      </p:sp>
      <p:sp>
        <p:nvSpPr>
          <p:cNvPr id="70659" name="Rectangle 1026"/>
          <p:cNvSpPr>
            <a:spLocks noChangeArrowheads="1" noTextEdit="1"/>
          </p:cNvSpPr>
          <p:nvPr>
            <p:ph type="sldImg"/>
          </p:nvPr>
        </p:nvSpPr>
        <p:spPr>
          <a:ln/>
        </p:spPr>
      </p:sp>
      <p:sp>
        <p:nvSpPr>
          <p:cNvPr id="70660"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1B49FBB0-D6FD-4E65-8908-BDA6AE63704B}" type="slidenum">
              <a:rPr lang="en-CA" altLang="en-US"/>
              <a:pPr/>
              <a:t>39</a:t>
            </a:fld>
            <a:endParaRPr lang="en-CA" altLang="en-US"/>
          </a:p>
        </p:txBody>
      </p:sp>
      <p:sp>
        <p:nvSpPr>
          <p:cNvPr id="72707" name="Rectangle 1026"/>
          <p:cNvSpPr>
            <a:spLocks noChangeArrowheads="1" noTextEdit="1"/>
          </p:cNvSpPr>
          <p:nvPr>
            <p:ph type="sldImg"/>
          </p:nvPr>
        </p:nvSpPr>
        <p:spPr>
          <a:ln/>
        </p:spPr>
      </p:sp>
      <p:sp>
        <p:nvSpPr>
          <p:cNvPr id="72708"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36E1CD3-3168-45C6-BA37-13DCFBB695C4}" type="slidenum">
              <a:rPr lang="en-CA" altLang="en-US"/>
              <a:pPr/>
              <a:t>40</a:t>
            </a:fld>
            <a:endParaRPr lang="en-CA" altLang="en-US"/>
          </a:p>
        </p:txBody>
      </p:sp>
      <p:sp>
        <p:nvSpPr>
          <p:cNvPr id="74755" name="Rectangle 1026"/>
          <p:cNvSpPr>
            <a:spLocks noChangeArrowheads="1" noTextEdit="1"/>
          </p:cNvSpPr>
          <p:nvPr>
            <p:ph type="sldImg"/>
          </p:nvPr>
        </p:nvSpPr>
        <p:spPr>
          <a:ln/>
        </p:spPr>
      </p:sp>
      <p:sp>
        <p:nvSpPr>
          <p:cNvPr id="74756"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9044D589-1738-415A-8872-FC3AFBED5EDF}" type="slidenum">
              <a:rPr lang="en-CA" altLang="en-US"/>
              <a:pPr/>
              <a:t>3</a:t>
            </a:fld>
            <a:endParaRPr lang="en-CA" altLang="en-US"/>
          </a:p>
        </p:txBody>
      </p:sp>
      <p:sp>
        <p:nvSpPr>
          <p:cNvPr id="10243" name="Rectangle 2"/>
          <p:cNvSpPr>
            <a:spLocks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0BAD2C30-727C-469C-B018-AC841151303E}" type="slidenum">
              <a:rPr lang="en-CA" altLang="en-US"/>
              <a:pPr/>
              <a:t>41</a:t>
            </a:fld>
            <a:endParaRPr lang="en-CA" altLang="en-US"/>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C229E458-07BF-45C3-BD76-536349A688AC}" type="slidenum">
              <a:rPr lang="en-CA" altLang="en-US"/>
              <a:pPr/>
              <a:t>42</a:t>
            </a:fld>
            <a:endParaRPr lang="en-CA" altLang="en-US"/>
          </a:p>
        </p:txBody>
      </p:sp>
      <p:sp>
        <p:nvSpPr>
          <p:cNvPr id="78851" name="Rectangle 1026"/>
          <p:cNvSpPr>
            <a:spLocks noChangeArrowheads="1" noTextEdit="1"/>
          </p:cNvSpPr>
          <p:nvPr>
            <p:ph type="sldImg"/>
          </p:nvPr>
        </p:nvSpPr>
        <p:spPr>
          <a:ln/>
        </p:spPr>
      </p:sp>
      <p:sp>
        <p:nvSpPr>
          <p:cNvPr id="78852"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8E42AE97-C0AB-4035-A768-34496043F83B}" type="slidenum">
              <a:rPr lang="en-CA" altLang="en-US"/>
              <a:pPr/>
              <a:t>43</a:t>
            </a:fld>
            <a:endParaRPr lang="en-CA" altLang="en-US"/>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AFBECEE7-6DDE-441E-BF58-10317927BE6D}" type="slidenum">
              <a:rPr lang="en-CA" altLang="en-US"/>
              <a:pPr/>
              <a:t>4</a:t>
            </a:fld>
            <a:endParaRPr lang="en-CA" altLang="en-US"/>
          </a:p>
        </p:txBody>
      </p:sp>
      <p:sp>
        <p:nvSpPr>
          <p:cNvPr id="12291" name="Rectangle 2"/>
          <p:cNvSpPr>
            <a:spLocks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ChangeArrowheads="1" noTextEdit="1"/>
          </p:cNvSpPr>
          <p:nvPr>
            <p:ph type="sldImg"/>
          </p:nvPr>
        </p:nvSpPr>
        <p:spPr>
          <a:ln/>
        </p:spPr>
      </p:sp>
      <p:sp>
        <p:nvSpPr>
          <p:cNvPr id="17411" name="Notes Placeholder 2"/>
          <p:cNvSpPr>
            <a:spLocks noGrp="1" noChangeArrowheads="1"/>
          </p:cNvSpPr>
          <p:nvPr>
            <p:ph type="body" idx="1"/>
          </p:nvPr>
        </p:nvSpPr>
        <p:spPr>
          <a:noFill/>
          <a:ln/>
        </p:spPr>
        <p:txBody>
          <a:bodyPr/>
          <a:lstStyle/>
          <a:p>
            <a:endParaRPr lang="en-US" altLang="en-US" smtClean="0"/>
          </a:p>
        </p:txBody>
      </p:sp>
      <p:sp>
        <p:nvSpPr>
          <p:cNvPr id="17412" name="Slide Number Placeholder 3"/>
          <p:cNvSpPr>
            <a:spLocks noGrp="1" noChangeArrowheads="1"/>
          </p:cNvSpPr>
          <p:nvPr>
            <p:ph type="sldNum" sz="quarter" idx="5"/>
          </p:nvPr>
        </p:nvSpPr>
        <p:spPr>
          <a:noFill/>
        </p:spPr>
        <p:txBody>
          <a:bodyPr/>
          <a:lstStyle/>
          <a:p>
            <a:fld id="{46A3A9CF-C78D-4D17-AE3E-C529F0622E4D}" type="slidenum">
              <a:rPr lang="en-US" altLang="en-US"/>
              <a:pPr/>
              <a:t>8</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66DDDAF3-6A04-4CA9-9F41-835BF3D26808}" type="slidenum">
              <a:rPr lang="en-CA" altLang="en-US"/>
              <a:pPr/>
              <a:t>12</a:t>
            </a:fld>
            <a:endParaRPr lang="en-CA" altLang="en-US"/>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BB75FF30-78E5-4EA3-9BE3-DB893D9233CB}" type="slidenum">
              <a:rPr lang="en-CA" altLang="en-US"/>
              <a:pPr/>
              <a:t>15</a:t>
            </a:fld>
            <a:endParaRPr lang="en-CA" altLang="en-US"/>
          </a:p>
        </p:txBody>
      </p:sp>
      <p:sp>
        <p:nvSpPr>
          <p:cNvPr id="26627" name="Rectangle 2"/>
          <p:cNvSpPr>
            <a:spLocks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02C28ACE-61FD-4AE6-8B01-F1E9FCEE1195}" type="slidenum">
              <a:rPr lang="en-CA" altLang="en-US"/>
              <a:pPr/>
              <a:t>16</a:t>
            </a:fld>
            <a:endParaRPr lang="en-CA" altLang="en-US"/>
          </a:p>
        </p:txBody>
      </p:sp>
      <p:sp>
        <p:nvSpPr>
          <p:cNvPr id="28675" name="Rectangle 1026"/>
          <p:cNvSpPr>
            <a:spLocks noChangeArrowheads="1" noTextEdit="1"/>
          </p:cNvSpPr>
          <p:nvPr>
            <p:ph type="sldImg"/>
          </p:nvPr>
        </p:nvSpPr>
        <p:spPr>
          <a:ln/>
        </p:spPr>
      </p:sp>
      <p:sp>
        <p:nvSpPr>
          <p:cNvPr id="28676" name="Rectangle 1027"/>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F2117C9-BCA9-4F2A-A350-3C69BE1D5519}" type="slidenum">
              <a:rPr lang="en-CA" altLang="en-US"/>
              <a:pPr/>
              <a:t>18</a:t>
            </a:fld>
            <a:endParaRPr lang="en-CA" altLang="en-US"/>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Rectangle 44">
            <a:extLst>
              <a:ext uri="{FF2B5EF4-FFF2-40B4-BE49-F238E27FC236}">
                <a16:creationId xmlns:a16="http://schemas.microsoft.com/office/drawing/2014/main" xmlns="" id="{0B53AE87-7B24-4F08-A262-C8D0B1302380}"/>
              </a:ext>
            </a:extLst>
          </p:cNvPr>
          <p:cNvSpPr>
            <a:spLocks noChangeArrowheads="1"/>
          </p:cNvSpPr>
          <p:nvPr/>
        </p:nvSpPr>
        <p:spPr bwMode="auto">
          <a:xfrm>
            <a:off x="8305800" y="0"/>
            <a:ext cx="609600" cy="6858000"/>
          </a:xfrm>
          <a:prstGeom prst="rect">
            <a:avLst/>
          </a:prstGeom>
          <a:gradFill rotWithShape="1">
            <a:gsLst>
              <a:gs pos="0">
                <a:srgbClr val="677228">
                  <a:alpha val="43999"/>
                </a:srgbClr>
              </a:gs>
              <a:gs pos="100000">
                <a:srgbClr val="5A6423"/>
              </a:gs>
            </a:gsLst>
            <a:lin ang="5400000" scaled="1"/>
          </a:gradFill>
          <a:ln>
            <a:noFill/>
          </a:ln>
          <a:extLst>
            <a:ext uri="{91240B29-F687-4f45-9708-019B960494DF}"/>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a:ea typeface="+mn-ea"/>
            </a:endParaRPr>
          </a:p>
        </p:txBody>
      </p:sp>
      <p:sp>
        <p:nvSpPr>
          <p:cNvPr id="5" name="Rectangle 47">
            <a:extLst>
              <a:ext uri="{FF2B5EF4-FFF2-40B4-BE49-F238E27FC236}">
                <a16:creationId xmlns:a16="http://schemas.microsoft.com/office/drawing/2014/main" xmlns="" id="{81B6D0CE-A503-4D7E-A1AF-DD2308CBE38A}"/>
              </a:ext>
            </a:extLst>
          </p:cNvPr>
          <p:cNvSpPr>
            <a:spLocks noChangeArrowheads="1"/>
          </p:cNvSpPr>
          <p:nvPr userDrawn="1"/>
        </p:nvSpPr>
        <p:spPr bwMode="auto">
          <a:xfrm rot="16200000">
            <a:off x="3500437" y="-985837"/>
            <a:ext cx="2143125" cy="9144000"/>
          </a:xfrm>
          <a:prstGeom prst="rect">
            <a:avLst/>
          </a:prstGeom>
          <a:solidFill>
            <a:srgbClr val="677228">
              <a:alpha val="43921"/>
            </a:srgbClr>
          </a:solidFill>
          <a:ln>
            <a:noFill/>
          </a:ln>
          <a:extLst>
            <a:ext uri="{91240B29-F687-4f45-9708-019B960494DF}"/>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a:ea typeface="+mn-ea"/>
            </a:endParaRPr>
          </a:p>
        </p:txBody>
      </p:sp>
      <p:sp>
        <p:nvSpPr>
          <p:cNvPr id="6" name="Rectangle 48">
            <a:extLst>
              <a:ext uri="{FF2B5EF4-FFF2-40B4-BE49-F238E27FC236}">
                <a16:creationId xmlns:a16="http://schemas.microsoft.com/office/drawing/2014/main" xmlns="" id="{45F16C6C-A799-4027-8805-7193022CC096}"/>
              </a:ext>
            </a:extLst>
          </p:cNvPr>
          <p:cNvSpPr>
            <a:spLocks noChangeArrowheads="1"/>
          </p:cNvSpPr>
          <p:nvPr userDrawn="1"/>
        </p:nvSpPr>
        <p:spPr bwMode="auto">
          <a:xfrm>
            <a:off x="7315200" y="2438400"/>
            <a:ext cx="1828800" cy="2290763"/>
          </a:xfrm>
          <a:prstGeom prst="rect">
            <a:avLst/>
          </a:prstGeom>
          <a:solidFill>
            <a:schemeClr val="bg1"/>
          </a:solidFill>
          <a:ln>
            <a:noFill/>
          </a:ln>
          <a:extLst>
            <a:ext uri="{91240B29-F687-4f45-9708-019B960494DF}"/>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lang="en-US" altLang="en-US">
              <a:ea typeface="+mn-ea"/>
            </a:endParaRPr>
          </a:p>
        </p:txBody>
      </p:sp>
      <p:pic>
        <p:nvPicPr>
          <p:cNvPr id="7" name="Picture 35" descr="awtri_4c UPDATE_color"/>
          <p:cNvPicPr>
            <a:picLocks noChangeAspect="1" noChangeArrowheads="1"/>
          </p:cNvPicPr>
          <p:nvPr/>
        </p:nvPicPr>
        <p:blipFill>
          <a:blip r:embed="rId2"/>
          <a:srcRect/>
          <a:stretch>
            <a:fillRect/>
          </a:stretch>
        </p:blipFill>
        <p:spPr bwMode="auto">
          <a:xfrm>
            <a:off x="76200" y="5949950"/>
            <a:ext cx="684213" cy="831850"/>
          </a:xfrm>
          <a:prstGeom prst="rect">
            <a:avLst/>
          </a:prstGeom>
          <a:noFill/>
          <a:ln w="9525">
            <a:noFill/>
            <a:miter lim="800000"/>
            <a:headEnd/>
            <a:tailEnd/>
          </a:ln>
        </p:spPr>
      </p:pic>
      <p:pic>
        <p:nvPicPr>
          <p:cNvPr id="8" name="Picture 46" descr="elmasri_thumb"/>
          <p:cNvPicPr>
            <a:picLocks noChangeAspect="1" noChangeArrowheads="1"/>
          </p:cNvPicPr>
          <p:nvPr userDrawn="1"/>
        </p:nvPicPr>
        <p:blipFill>
          <a:blip r:embed="rId3"/>
          <a:srcRect/>
          <a:stretch>
            <a:fillRect/>
          </a:stretch>
        </p:blipFill>
        <p:spPr bwMode="auto">
          <a:xfrm>
            <a:off x="7419975" y="2514600"/>
            <a:ext cx="1724025" cy="2143125"/>
          </a:xfrm>
          <a:prstGeom prst="rect">
            <a:avLst/>
          </a:prstGeom>
          <a:noFill/>
          <a:ln w="9525">
            <a:noFill/>
            <a:miter lim="800000"/>
            <a:headEnd/>
            <a:tailEnd/>
          </a:ln>
        </p:spPr>
      </p:pic>
      <p:sp>
        <p:nvSpPr>
          <p:cNvPr id="4126" name="Rectangle 30" descr="Pink tissue paper"/>
          <p:cNvSpPr>
            <a:spLocks noGrp="1" noChangeArrowheads="1"/>
          </p:cNvSpPr>
          <p:nvPr>
            <p:ph type="ctrTitle" sz="quarter"/>
          </p:nvPr>
        </p:nvSpPr>
        <p:spPr>
          <a:xfrm>
            <a:off x="228600" y="152400"/>
            <a:ext cx="7086600" cy="2286000"/>
          </a:xfrm>
        </p:spPr>
        <p:txBody>
          <a:bodyPr wrap="none" anchor="ctr"/>
          <a:lstStyle>
            <a:lvl1pPr>
              <a:defRPr sz="6600">
                <a:solidFill>
                  <a:srgbClr val="990033"/>
                </a:solidFill>
              </a:defRPr>
            </a:lvl1pPr>
          </a:lstStyle>
          <a:p>
            <a:r>
              <a:rPr lang="en-US"/>
              <a:t>Click to edit Master title style</a:t>
            </a:r>
          </a:p>
        </p:txBody>
      </p:sp>
      <p:sp>
        <p:nvSpPr>
          <p:cNvPr id="4134" name="Rectangle 38" descr="Pink tissue paper"/>
          <p:cNvSpPr>
            <a:spLocks noGrp="1" noChangeArrowheads="1"/>
          </p:cNvSpPr>
          <p:nvPr>
            <p:ph type="subTitle" sz="quarter" idx="1"/>
          </p:nvPr>
        </p:nvSpPr>
        <p:spPr>
          <a:xfrm>
            <a:off x="304800" y="2590800"/>
            <a:ext cx="6629400" cy="1905000"/>
          </a:xfrm>
        </p:spPr>
        <p:txBody>
          <a:bodyPr/>
          <a:lstStyle>
            <a:lvl1pPr marL="0" indent="0">
              <a:buFont typeface="Wingdings" pitchFamily="2" charset="2"/>
              <a:buNone/>
              <a:defRPr sz="3200"/>
            </a:lvl1pPr>
          </a:lstStyle>
          <a:p>
            <a:r>
              <a:rPr lang="en-US"/>
              <a:t>Click to edit Master subtitle style</a:t>
            </a:r>
          </a:p>
        </p:txBody>
      </p:sp>
      <p:sp>
        <p:nvSpPr>
          <p:cNvPr id="9" name="Rectangle 29">
            <a:extLst>
              <a:ext uri="{FF2B5EF4-FFF2-40B4-BE49-F238E27FC236}">
                <a16:creationId xmlns:a16="http://schemas.microsoft.com/office/drawing/2014/main" xmlns="" id="{E75D57FA-2359-4C25-80D2-5C931AD810DF}"/>
              </a:ext>
            </a:extLst>
          </p:cNvPr>
          <p:cNvSpPr>
            <a:spLocks noGrp="1" noChangeArrowheads="1"/>
          </p:cNvSpPr>
          <p:nvPr>
            <p:ph type="ftr" sz="quarter" idx="10"/>
          </p:nvPr>
        </p:nvSpPr>
        <p:spPr bwMode="auto">
          <a:xfrm>
            <a:off x="838200" y="6397625"/>
            <a:ext cx="4495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900">
                <a:latin typeface="Arial" panose="020B0604020202020204" pitchFamily="34" charset="0"/>
                <a:ea typeface="MS PGothic" panose="020B0600070205080204" pitchFamily="34" charset="-128"/>
              </a:defRPr>
            </a:lvl1pPr>
          </a:lstStyle>
          <a:p>
            <a:pPr>
              <a:defRPr/>
            </a:pPr>
            <a:r>
              <a:rPr lang="en-US" altLang="en-US"/>
              <a:t>Copyright © 2007 Ramez Elmasri and Shamkant B. Navathe</a:t>
            </a:r>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4BFB2AEB-D30A-4760-A943-45DE04A7F89D}" type="slidenum">
              <a:rPr lang="en-US" altLang="en-US"/>
              <a:pPr/>
              <a:t>‹#›</a:t>
            </a:fld>
            <a:endParaRPr lang="en-CA" alt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03213"/>
            <a:ext cx="2076450" cy="58689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303213"/>
            <a:ext cx="6076950" cy="58689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5E72F81E-EC0D-4B81-8ED0-E0CA47D33845}" type="slidenum">
              <a:rPr lang="en-US" altLang="en-US"/>
              <a:pPr/>
              <a:t>‹#›</a:t>
            </a:fld>
            <a:endParaRPr lang="en-CA" alt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D9E4C61B-737F-4897-B93C-960C6F011CDC}" type="slidenum">
              <a:rPr lang="en-US" altLang="en-US"/>
              <a:pPr/>
              <a:t>‹#›</a:t>
            </a:fld>
            <a:endParaRPr lang="en-CA" alt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E11AB973-EC5B-402D-A232-BB5323F2787D}" type="slidenum">
              <a:rPr lang="en-US" altLang="en-US"/>
              <a:pPr/>
              <a:t>‹#›</a:t>
            </a:fld>
            <a:endParaRPr lang="en-CA" alt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39713" y="1600200"/>
            <a:ext cx="407035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62463" y="1600200"/>
            <a:ext cx="407193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1C13AD26-7E0A-4E8F-84AF-F7973FE0E97B}" type="slidenum">
              <a:rPr lang="en-US" altLang="en-US"/>
              <a:pPr/>
              <a:t>‹#›</a:t>
            </a:fld>
            <a:endParaRPr lang="en-CA" alt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87586682-6AB1-4ECD-868A-338D4109CFFB}" type="slidenum">
              <a:rPr lang="en-US" altLang="en-US"/>
              <a:pPr/>
              <a:t>‹#›</a:t>
            </a:fld>
            <a:endParaRPr lang="en-CA" alt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6E988E66-3A24-471F-B9E4-F892464F4844}" type="slidenum">
              <a:rPr lang="en-US" altLang="en-US"/>
              <a:pPr/>
              <a:t>‹#›</a:t>
            </a:fld>
            <a:endParaRPr lang="en-CA" alt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9E600FC0-D17A-44EE-9F70-279F61BF87F8}" type="slidenum">
              <a:rPr lang="en-US" altLang="en-US"/>
              <a:pPr/>
              <a:t>‹#›</a:t>
            </a:fld>
            <a:endParaRPr lang="en-CA" alt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D709FA47-9FD1-4A41-9569-AFA0C2BCDE2B}" type="slidenum">
              <a:rPr lang="en-US" altLang="en-US"/>
              <a:pPr/>
              <a:t>‹#›</a:t>
            </a:fld>
            <a:endParaRPr lang="en-CA" alt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10"/>
          </p:nvPr>
        </p:nvSpPr>
        <p:spPr>
          <a:ln/>
        </p:spPr>
        <p:txBody>
          <a:bodyPr/>
          <a:lstStyle>
            <a:lvl1pPr>
              <a:defRPr/>
            </a:lvl1pPr>
          </a:lstStyle>
          <a:p>
            <a:r>
              <a:rPr lang="en-US" altLang="en-US"/>
              <a:t>Slide 1- </a:t>
            </a:r>
            <a:fld id="{78E57844-6009-460B-8D8E-45A82E426F0D}" type="slidenum">
              <a:rPr lang="en-US" altLang="en-US"/>
              <a:pPr/>
              <a:t>‹#›</a:t>
            </a:fld>
            <a:endParaRPr lang="en-CA" alt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5"/>
          <p:cNvGrpSpPr>
            <a:grpSpLocks/>
          </p:cNvGrpSpPr>
          <p:nvPr userDrawn="1"/>
        </p:nvGrpSpPr>
        <p:grpSpPr bwMode="auto">
          <a:xfrm>
            <a:off x="8936038" y="1449388"/>
            <a:ext cx="207962" cy="5408612"/>
            <a:chOff x="5606" y="889"/>
            <a:chExt cx="154" cy="3431"/>
          </a:xfrm>
        </p:grpSpPr>
        <p:sp>
          <p:nvSpPr>
            <p:cNvPr id="1032" name="Rectangle 38">
              <a:extLst>
                <a:ext uri="{FF2B5EF4-FFF2-40B4-BE49-F238E27FC236}">
                  <a16:creationId xmlns:a16="http://schemas.microsoft.com/office/drawing/2014/main" xmlns="" id="{DC6AB8DF-B69C-4E36-9272-FC7ECE1CEBD1}"/>
                </a:ext>
              </a:extLst>
            </p:cNvPr>
            <p:cNvSpPr>
              <a:spLocks noChangeArrowheads="1"/>
            </p:cNvSpPr>
            <p:nvPr userDrawn="1"/>
          </p:nvSpPr>
          <p:spPr bwMode="gray">
            <a:xfrm flipH="1">
              <a:off x="5685" y="889"/>
              <a:ext cx="75" cy="3431"/>
            </a:xfrm>
            <a:prstGeom prst="rect">
              <a:avLst/>
            </a:prstGeom>
            <a:solidFill>
              <a:srgbClr val="677228"/>
            </a:solidFill>
            <a:ln>
              <a:noFill/>
            </a:ln>
            <a:extLst>
              <a:ext uri="{91240B29-F687-4f45-9708-019B960494DF}"/>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a:latin typeface="Tahoma" panose="020B0604030504040204" pitchFamily="34" charset="0"/>
                <a:ea typeface="+mn-ea"/>
              </a:endParaRPr>
            </a:p>
          </p:txBody>
        </p:sp>
        <p:grpSp>
          <p:nvGrpSpPr>
            <p:cNvPr id="1033" name="Group 44"/>
            <p:cNvGrpSpPr>
              <a:grpSpLocks/>
            </p:cNvGrpSpPr>
            <p:nvPr userDrawn="1"/>
          </p:nvGrpSpPr>
          <p:grpSpPr bwMode="auto">
            <a:xfrm>
              <a:off x="5606" y="889"/>
              <a:ext cx="106" cy="3431"/>
              <a:chOff x="5606" y="889"/>
              <a:chExt cx="106" cy="3431"/>
            </a:xfrm>
          </p:grpSpPr>
          <p:sp>
            <p:nvSpPr>
              <p:cNvPr id="1034" name="Rectangle 43">
                <a:extLst>
                  <a:ext uri="{FF2B5EF4-FFF2-40B4-BE49-F238E27FC236}">
                    <a16:creationId xmlns:a16="http://schemas.microsoft.com/office/drawing/2014/main" xmlns="" id="{B20A1AF7-3477-4103-8BFB-A6D62717C85C}"/>
                  </a:ext>
                </a:extLst>
              </p:cNvPr>
              <p:cNvSpPr>
                <a:spLocks noChangeArrowheads="1"/>
              </p:cNvSpPr>
              <p:nvPr userDrawn="1"/>
            </p:nvSpPr>
            <p:spPr bwMode="gray">
              <a:xfrm rot="10800000" flipH="1">
                <a:off x="5606" y="889"/>
                <a:ext cx="58" cy="3431"/>
              </a:xfrm>
              <a:prstGeom prst="rect">
                <a:avLst/>
              </a:prstGeom>
              <a:solidFill>
                <a:schemeClr val="tx2"/>
              </a:solidFill>
              <a:ln>
                <a:noFill/>
              </a:ln>
              <a:extLst>
                <a:ext uri="{91240B29-F687-4f45-9708-019B960494DF}"/>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a:latin typeface="Tahoma" panose="020B0604030504040204" pitchFamily="34" charset="0"/>
                  <a:ea typeface="+mn-ea"/>
                </a:endParaRPr>
              </a:p>
            </p:txBody>
          </p:sp>
          <p:sp>
            <p:nvSpPr>
              <p:cNvPr id="1035" name="Rectangle 32">
                <a:extLst>
                  <a:ext uri="{FF2B5EF4-FFF2-40B4-BE49-F238E27FC236}">
                    <a16:creationId xmlns:a16="http://schemas.microsoft.com/office/drawing/2014/main" xmlns="" id="{91A7FE7D-F915-4030-802B-724B1C012CCC}"/>
                  </a:ext>
                </a:extLst>
              </p:cNvPr>
              <p:cNvSpPr>
                <a:spLocks noChangeArrowheads="1"/>
              </p:cNvSpPr>
              <p:nvPr userDrawn="1"/>
            </p:nvSpPr>
            <p:spPr bwMode="gray">
              <a:xfrm rot="10800000" flipH="1">
                <a:off x="5654" y="889"/>
                <a:ext cx="58" cy="3431"/>
              </a:xfrm>
              <a:prstGeom prst="rect">
                <a:avLst/>
              </a:prstGeom>
              <a:solidFill>
                <a:srgbClr val="990033"/>
              </a:solidFill>
              <a:ln>
                <a:noFill/>
              </a:ln>
              <a:extLst>
                <a:ext uri="{91240B29-F687-4f45-9708-019B960494DF}"/>
              </a:extLst>
            </p:spPr>
            <p:txBody>
              <a:bodyPr rot="10800000"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a:latin typeface="Tahoma" panose="020B0604030504040204" pitchFamily="34" charset="0"/>
                  <a:ea typeface="+mn-ea"/>
                </a:endParaRPr>
              </a:p>
            </p:txBody>
          </p:sp>
        </p:grpSp>
      </p:grpSp>
      <p:sp>
        <p:nvSpPr>
          <p:cNvPr id="1027" name="Rectangle 37">
            <a:extLst>
              <a:ext uri="{FF2B5EF4-FFF2-40B4-BE49-F238E27FC236}">
                <a16:creationId xmlns:a16="http://schemas.microsoft.com/office/drawing/2014/main" xmlns="" id="{9496F7BB-C24C-4BEC-BC51-BD1352C1E422}"/>
              </a:ext>
            </a:extLst>
          </p:cNvPr>
          <p:cNvSpPr>
            <a:spLocks noChangeArrowheads="1"/>
          </p:cNvSpPr>
          <p:nvPr userDrawn="1"/>
        </p:nvSpPr>
        <p:spPr bwMode="gray">
          <a:xfrm rot="-5400000">
            <a:off x="3845719" y="-3845719"/>
            <a:ext cx="1449388" cy="9140825"/>
          </a:xfrm>
          <a:prstGeom prst="rect">
            <a:avLst/>
          </a:prstGeom>
          <a:solidFill>
            <a:srgbClr val="677228">
              <a:alpha val="36078"/>
            </a:srgbClr>
          </a:solidFill>
          <a:ln>
            <a:noFill/>
          </a:ln>
          <a:extLst>
            <a:ext uri="{91240B29-F687-4f45-9708-019B960494DF}"/>
          </a:extLst>
        </p:spPr>
        <p:txBody>
          <a:bodyPr vert="eaVert"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endParaRPr kumimoji="1" lang="en-US" altLang="en-US" sz="3200">
              <a:latin typeface="Tahoma" panose="020B0604030504040204" pitchFamily="34" charset="0"/>
              <a:ea typeface="+mn-ea"/>
            </a:endParaRPr>
          </a:p>
        </p:txBody>
      </p:sp>
      <p:sp>
        <p:nvSpPr>
          <p:cNvPr id="1028" name="Rectangle 9"/>
          <p:cNvSpPr>
            <a:spLocks noGrp="1" noChangeArrowheads="1"/>
          </p:cNvSpPr>
          <p:nvPr>
            <p:ph type="title"/>
          </p:nvPr>
        </p:nvSpPr>
        <p:spPr bwMode="auto">
          <a:xfrm>
            <a:off x="228600" y="303213"/>
            <a:ext cx="7796213" cy="9921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85" name="Rectangle 13">
            <a:extLst>
              <a:ext uri="{FF2B5EF4-FFF2-40B4-BE49-F238E27FC236}">
                <a16:creationId xmlns:a16="http://schemas.microsoft.com/office/drawing/2014/main" xmlns="" id="{59AA582F-A3A9-441F-BB25-3AAE93758BDF}"/>
              </a:ext>
            </a:extLst>
          </p:cNvPr>
          <p:cNvSpPr>
            <a:spLocks noGrp="1" noChangeArrowheads="1"/>
          </p:cNvSpPr>
          <p:nvPr>
            <p:ph type="sldNum" sz="quarter" idx="4"/>
          </p:nvPr>
        </p:nvSpPr>
        <p:spPr bwMode="auto">
          <a:xfrm>
            <a:off x="69342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1">
                <a:solidFill>
                  <a:srgbClr val="990033"/>
                </a:solidFill>
              </a:defRPr>
            </a:lvl1pPr>
          </a:lstStyle>
          <a:p>
            <a:r>
              <a:rPr lang="en-US" altLang="en-US"/>
              <a:t>Slide 1- </a:t>
            </a:r>
            <a:fld id="{0F08A78D-5275-4B14-A486-A8D400D6EFDD}" type="slidenum">
              <a:rPr lang="en-US" altLang="en-US"/>
              <a:pPr/>
              <a:t>‹#›</a:t>
            </a:fld>
            <a:endParaRPr lang="en-CA" altLang="en-US"/>
          </a:p>
        </p:txBody>
      </p:sp>
      <p:sp>
        <p:nvSpPr>
          <p:cNvPr id="1030" name="Rectangle 21"/>
          <p:cNvSpPr>
            <a:spLocks noGrp="1" noChangeArrowheads="1"/>
          </p:cNvSpPr>
          <p:nvPr>
            <p:ph type="body" idx="1"/>
          </p:nvPr>
        </p:nvSpPr>
        <p:spPr bwMode="auto">
          <a:xfrm>
            <a:off x="239713" y="1600200"/>
            <a:ext cx="8294687" cy="4572000"/>
          </a:xfrm>
          <a:prstGeom prst="rect">
            <a:avLst/>
          </a:prstGeom>
          <a:noFill/>
          <a:ln w="9525">
            <a:noFill/>
            <a:miter lim="800000"/>
            <a:headEnd/>
            <a:tailEnd/>
          </a:ln>
        </p:spPr>
        <p:txBody>
          <a:bodyPr vert="horz" wrap="square" lIns="91440" tIns="45720" rIns="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1" name="Rectangle 30">
            <a:extLst>
              <a:ext uri="{FF2B5EF4-FFF2-40B4-BE49-F238E27FC236}">
                <a16:creationId xmlns:a16="http://schemas.microsoft.com/office/drawing/2014/main" xmlns="" id="{D9E66B50-9EEE-4391-B724-10BA56BED0FA}"/>
              </a:ext>
            </a:extLst>
          </p:cNvPr>
          <p:cNvSpPr>
            <a:spLocks noChangeArrowheads="1"/>
          </p:cNvSpPr>
          <p:nvPr/>
        </p:nvSpPr>
        <p:spPr bwMode="auto">
          <a:xfrm>
            <a:off x="838200" y="6397625"/>
            <a:ext cx="4495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defRPr/>
            </a:pPr>
            <a:r>
              <a:rPr lang="en-US" altLang="en-US" sz="900"/>
              <a:t>Copyright © 2016 Ramez Elmasri and Shamkant B. Navathe</a:t>
            </a:r>
          </a:p>
        </p:txBody>
      </p:sp>
    </p:spTree>
  </p:cSld>
  <p:clrMap bg1="lt1" tx1="dk1" bg2="lt2" tx2="dk2" accent1="accent1" accent2="accent2" accent3="accent3" accent4="accent4" accent5="accent5" accent6="accent6" hlink="hlink" folHlink="folHlink"/>
  <p:sldLayoutIdLst>
    <p:sldLayoutId id="2147483780"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med"/>
  <p:hf hdr="0" ftr="0" dt="0"/>
  <p:txStyles>
    <p:titleStyle>
      <a:lvl1pPr algn="l" rtl="0" eaLnBrk="0" fontAlgn="base" hangingPunct="0">
        <a:spcBef>
          <a:spcPct val="0"/>
        </a:spcBef>
        <a:spcAft>
          <a:spcPct val="0"/>
        </a:spcAft>
        <a:defRPr sz="3600">
          <a:solidFill>
            <a:srgbClr val="800000"/>
          </a:solidFill>
          <a:latin typeface="+mj-lt"/>
          <a:ea typeface="ＭＳ Ｐゴシック" panose="020B0600070205080204" pitchFamily="34" charset="-128"/>
          <a:cs typeface="+mj-cs"/>
        </a:defRPr>
      </a:lvl1pPr>
      <a:lvl2pPr algn="l" rtl="0" eaLnBrk="0" fontAlgn="base" hangingPunct="0">
        <a:spcBef>
          <a:spcPct val="0"/>
        </a:spcBef>
        <a:spcAft>
          <a:spcPct val="0"/>
        </a:spcAft>
        <a:defRPr sz="3600">
          <a:solidFill>
            <a:srgbClr val="800000"/>
          </a:solidFill>
          <a:latin typeface="Arial" charset="0"/>
          <a:ea typeface="ＭＳ Ｐゴシック" panose="020B0600070205080204" pitchFamily="34" charset="-128"/>
        </a:defRPr>
      </a:lvl2pPr>
      <a:lvl3pPr algn="l" rtl="0" eaLnBrk="0" fontAlgn="base" hangingPunct="0">
        <a:spcBef>
          <a:spcPct val="0"/>
        </a:spcBef>
        <a:spcAft>
          <a:spcPct val="0"/>
        </a:spcAft>
        <a:defRPr sz="3600">
          <a:solidFill>
            <a:srgbClr val="800000"/>
          </a:solidFill>
          <a:latin typeface="Arial" charset="0"/>
          <a:ea typeface="ＭＳ Ｐゴシック" panose="020B0600070205080204" pitchFamily="34" charset="-128"/>
        </a:defRPr>
      </a:lvl3pPr>
      <a:lvl4pPr algn="l" rtl="0" eaLnBrk="0" fontAlgn="base" hangingPunct="0">
        <a:spcBef>
          <a:spcPct val="0"/>
        </a:spcBef>
        <a:spcAft>
          <a:spcPct val="0"/>
        </a:spcAft>
        <a:defRPr sz="3600">
          <a:solidFill>
            <a:srgbClr val="800000"/>
          </a:solidFill>
          <a:latin typeface="Arial" charset="0"/>
          <a:ea typeface="ＭＳ Ｐゴシック" panose="020B0600070205080204" pitchFamily="34" charset="-128"/>
        </a:defRPr>
      </a:lvl4pPr>
      <a:lvl5pPr algn="l" rtl="0" eaLnBrk="0" fontAlgn="base" hangingPunct="0">
        <a:spcBef>
          <a:spcPct val="0"/>
        </a:spcBef>
        <a:spcAft>
          <a:spcPct val="0"/>
        </a:spcAft>
        <a:defRPr sz="3600">
          <a:solidFill>
            <a:srgbClr val="800000"/>
          </a:solidFill>
          <a:latin typeface="Arial" charset="0"/>
          <a:ea typeface="ＭＳ Ｐゴシック" panose="020B0600070205080204" pitchFamily="34" charset="-128"/>
        </a:defRPr>
      </a:lvl5pPr>
      <a:lvl6pPr marL="457200" algn="l" rtl="0" fontAlgn="base">
        <a:spcBef>
          <a:spcPct val="0"/>
        </a:spcBef>
        <a:spcAft>
          <a:spcPct val="0"/>
        </a:spcAft>
        <a:defRPr sz="3600">
          <a:solidFill>
            <a:srgbClr val="800000"/>
          </a:solidFill>
          <a:latin typeface="Arial" charset="0"/>
        </a:defRPr>
      </a:lvl6pPr>
      <a:lvl7pPr marL="914400" algn="l" rtl="0" fontAlgn="base">
        <a:spcBef>
          <a:spcPct val="0"/>
        </a:spcBef>
        <a:spcAft>
          <a:spcPct val="0"/>
        </a:spcAft>
        <a:defRPr sz="3600">
          <a:solidFill>
            <a:srgbClr val="800000"/>
          </a:solidFill>
          <a:latin typeface="Arial" charset="0"/>
        </a:defRPr>
      </a:lvl7pPr>
      <a:lvl8pPr marL="1371600" algn="l" rtl="0" fontAlgn="base">
        <a:spcBef>
          <a:spcPct val="0"/>
        </a:spcBef>
        <a:spcAft>
          <a:spcPct val="0"/>
        </a:spcAft>
        <a:defRPr sz="3600">
          <a:solidFill>
            <a:srgbClr val="800000"/>
          </a:solidFill>
          <a:latin typeface="Arial" charset="0"/>
        </a:defRPr>
      </a:lvl8pPr>
      <a:lvl9pPr marL="1828800" algn="l" rtl="0" fontAlgn="base">
        <a:spcBef>
          <a:spcPct val="0"/>
        </a:spcBef>
        <a:spcAft>
          <a:spcPct val="0"/>
        </a:spcAft>
        <a:defRPr sz="3600">
          <a:solidFill>
            <a:srgbClr val="800000"/>
          </a:solidFill>
          <a:latin typeface="Arial" charset="0"/>
        </a:defRPr>
      </a:lvl9pPr>
    </p:titleStyle>
    <p:bodyStyle>
      <a:lvl1pPr marL="342900" indent="-342900" algn="l" rtl="0" eaLnBrk="0" fontAlgn="base" hangingPunct="0">
        <a:spcBef>
          <a:spcPct val="20000"/>
        </a:spcBef>
        <a:spcAft>
          <a:spcPct val="0"/>
        </a:spcAft>
        <a:buClr>
          <a:srgbClr val="990033"/>
        </a:buClr>
        <a:buSzPct val="60000"/>
        <a:buFont typeface="Wingdings" pitchFamily="2" charset="2"/>
        <a:buChar char="n"/>
        <a:defRPr sz="2800">
          <a:solidFill>
            <a:schemeClr val="tx2"/>
          </a:solidFill>
          <a:latin typeface="+mn-lt"/>
          <a:ea typeface="ＭＳ Ｐゴシック" panose="020B0600070205080204" pitchFamily="34" charset="-128"/>
          <a:cs typeface="+mn-cs"/>
        </a:defRPr>
      </a:lvl1pPr>
      <a:lvl2pPr marL="742950" indent="-285750" algn="l" rtl="0" eaLnBrk="0" fontAlgn="base" hangingPunct="0">
        <a:spcBef>
          <a:spcPct val="20000"/>
        </a:spcBef>
        <a:spcAft>
          <a:spcPct val="0"/>
        </a:spcAft>
        <a:buClr>
          <a:schemeClr val="tx2"/>
        </a:buClr>
        <a:buSzPct val="55000"/>
        <a:buFont typeface="Wingdings" pitchFamily="2" charset="2"/>
        <a:buChar char="n"/>
        <a:defRPr sz="2600">
          <a:solidFill>
            <a:srgbClr val="800000"/>
          </a:solidFill>
          <a:latin typeface="+mn-lt"/>
          <a:ea typeface="ＭＳ Ｐゴシック" panose="020B0600070205080204" pitchFamily="34" charset="-128"/>
        </a:defRPr>
      </a:lvl2pPr>
      <a:lvl3pPr marL="1143000" indent="-228600" algn="l" rtl="0" eaLnBrk="0" fontAlgn="base" hangingPunct="0">
        <a:spcBef>
          <a:spcPct val="20000"/>
        </a:spcBef>
        <a:spcAft>
          <a:spcPct val="0"/>
        </a:spcAft>
        <a:buClr>
          <a:srgbClr val="990033"/>
        </a:buClr>
        <a:buSzPct val="50000"/>
        <a:buFont typeface="Wingdings" pitchFamily="2" charset="2"/>
        <a:buChar char="n"/>
        <a:defRPr sz="2400">
          <a:solidFill>
            <a:schemeClr val="tx2"/>
          </a:solidFill>
          <a:latin typeface="+mn-lt"/>
          <a:ea typeface="ＭＳ Ｐゴシック" panose="020B0600070205080204" pitchFamily="34" charset="-128"/>
        </a:defRPr>
      </a:lvl3pPr>
      <a:lvl4pPr marL="1600200" indent="-228600" algn="l" rtl="0" eaLnBrk="0" fontAlgn="base" hangingPunct="0">
        <a:spcBef>
          <a:spcPct val="20000"/>
        </a:spcBef>
        <a:spcAft>
          <a:spcPct val="0"/>
        </a:spcAft>
        <a:buClr>
          <a:schemeClr val="tx2"/>
        </a:buClr>
        <a:buSzPct val="55000"/>
        <a:buFont typeface="Wingdings" pitchFamily="2" charset="2"/>
        <a:buChar char="n"/>
        <a:defRPr sz="2000">
          <a:solidFill>
            <a:srgbClr val="800000"/>
          </a:solidFill>
          <a:latin typeface="+mn-lt"/>
          <a:ea typeface="ＭＳ Ｐゴシック" panose="020B0600070205080204" pitchFamily="34" charset="-128"/>
        </a:defRPr>
      </a:lvl4pPr>
      <a:lvl5pPr marL="2057400" indent="-228600" algn="l" rtl="0" eaLnBrk="0" fontAlgn="base" hangingPunct="0">
        <a:spcBef>
          <a:spcPct val="20000"/>
        </a:spcBef>
        <a:spcAft>
          <a:spcPct val="0"/>
        </a:spcAft>
        <a:buClr>
          <a:srgbClr val="990033"/>
        </a:buClr>
        <a:buSzPct val="50000"/>
        <a:buFont typeface="Wingdings" pitchFamily="2" charset="2"/>
        <a:buChar char="n"/>
        <a:defRPr sz="2000">
          <a:solidFill>
            <a:schemeClr val="tx2"/>
          </a:solidFill>
          <a:latin typeface="+mn-lt"/>
          <a:ea typeface="ＭＳ Ｐゴシック" panose="020B0600070205080204" pitchFamily="34" charset="-128"/>
        </a:defRPr>
      </a:lvl5pPr>
      <a:lvl6pPr marL="25146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6pPr>
      <a:lvl7pPr marL="29718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7pPr>
      <a:lvl8pPr marL="34290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8pPr>
      <a:lvl9pPr marL="3886200" indent="-228600" algn="l" rtl="0" fontAlgn="base">
        <a:spcBef>
          <a:spcPct val="20000"/>
        </a:spcBef>
        <a:spcAft>
          <a:spcPct val="0"/>
        </a:spcAft>
        <a:buClr>
          <a:srgbClr val="990033"/>
        </a:buClr>
        <a:buSzPct val="50000"/>
        <a:buFont typeface="Wingdings" pitchFamily="2" charset="2"/>
        <a:buChar char="n"/>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1"/>
          <p:cNvPicPr>
            <a:picLocks noChangeAspect="1" noChangeArrowheads="1"/>
          </p:cNvPicPr>
          <p:nvPr/>
        </p:nvPicPr>
        <p:blipFill>
          <a:blip r:embed="rId3"/>
          <a:srcRect/>
          <a:stretch>
            <a:fillRect/>
          </a:stretch>
        </p:blipFill>
        <p:spPr bwMode="auto">
          <a:xfrm>
            <a:off x="3028950" y="1516063"/>
            <a:ext cx="3892550" cy="48402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a:xfrm>
            <a:off x="0" y="-152400"/>
            <a:ext cx="9144000" cy="990600"/>
          </a:xfrm>
        </p:spPr>
        <p:txBody>
          <a:bodyPr/>
          <a:lstStyle/>
          <a:p>
            <a:r>
              <a:rPr lang="en-US" altLang="en-US" smtClean="0"/>
              <a:t>Computational View of  Big Data</a:t>
            </a:r>
          </a:p>
        </p:txBody>
      </p:sp>
      <p:sp>
        <p:nvSpPr>
          <p:cNvPr id="22" name="Rectangle 21">
            <a:extLst>
              <a:ext uri="{FF2B5EF4-FFF2-40B4-BE49-F238E27FC236}">
                <a16:creationId xmlns:a16="http://schemas.microsoft.com/office/drawing/2014/main" xmlns="" id="{0DEC8159-E482-424B-97A5-EDB68097E66E}"/>
              </a:ext>
            </a:extLst>
          </p:cNvPr>
          <p:cNvSpPr/>
          <p:nvPr/>
        </p:nvSpPr>
        <p:spPr>
          <a:xfrm>
            <a:off x="1081088" y="4852988"/>
            <a:ext cx="3422650" cy="5222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60" name="TextBox 22"/>
          <p:cNvSpPr txBox="1">
            <a:spLocks noChangeArrowheads="1"/>
          </p:cNvSpPr>
          <p:nvPr/>
        </p:nvSpPr>
        <p:spPr bwMode="auto">
          <a:xfrm>
            <a:off x="1112838" y="4852988"/>
            <a:ext cx="3929062" cy="460375"/>
          </a:xfrm>
          <a:prstGeom prst="rect">
            <a:avLst/>
          </a:prstGeom>
          <a:noFill/>
          <a:ln w="9525">
            <a:noFill/>
            <a:miter lim="800000"/>
            <a:headEnd/>
            <a:tailEnd/>
          </a:ln>
        </p:spPr>
        <p:txBody>
          <a:bodyPr>
            <a:spAutoFit/>
          </a:bodyPr>
          <a:lstStyle/>
          <a:p>
            <a:r>
              <a:rPr lang="en-US" altLang="en-US" b="1"/>
              <a:t>Formatting, Cleaning</a:t>
            </a:r>
          </a:p>
        </p:txBody>
      </p:sp>
      <p:sp>
        <p:nvSpPr>
          <p:cNvPr id="24" name="Rectangle 23">
            <a:extLst>
              <a:ext uri="{FF2B5EF4-FFF2-40B4-BE49-F238E27FC236}">
                <a16:creationId xmlns:a16="http://schemas.microsoft.com/office/drawing/2014/main" xmlns="" id="{D9C0C173-658F-4ED2-A23B-DC2BEAA5D0D0}"/>
              </a:ext>
            </a:extLst>
          </p:cNvPr>
          <p:cNvSpPr/>
          <p:nvPr/>
        </p:nvSpPr>
        <p:spPr>
          <a:xfrm>
            <a:off x="1995488" y="6005513"/>
            <a:ext cx="1568450"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62" name="TextBox 24"/>
          <p:cNvSpPr txBox="1">
            <a:spLocks noChangeArrowheads="1"/>
          </p:cNvSpPr>
          <p:nvPr/>
        </p:nvSpPr>
        <p:spPr bwMode="auto">
          <a:xfrm>
            <a:off x="2027238" y="6005513"/>
            <a:ext cx="1314450" cy="523875"/>
          </a:xfrm>
          <a:prstGeom prst="rect">
            <a:avLst/>
          </a:prstGeom>
          <a:noFill/>
          <a:ln w="9525">
            <a:noFill/>
            <a:miter lim="800000"/>
            <a:headEnd/>
            <a:tailEnd/>
          </a:ln>
        </p:spPr>
        <p:txBody>
          <a:bodyPr wrap="none">
            <a:spAutoFit/>
          </a:bodyPr>
          <a:lstStyle/>
          <a:p>
            <a:r>
              <a:rPr lang="en-US" altLang="en-US" sz="2800" b="1"/>
              <a:t>Storage</a:t>
            </a:r>
          </a:p>
        </p:txBody>
      </p:sp>
      <p:sp>
        <p:nvSpPr>
          <p:cNvPr id="19463" name="TextBox 25"/>
          <p:cNvSpPr txBox="1">
            <a:spLocks noChangeArrowheads="1"/>
          </p:cNvSpPr>
          <p:nvPr/>
        </p:nvSpPr>
        <p:spPr bwMode="auto">
          <a:xfrm>
            <a:off x="5041900" y="5983288"/>
            <a:ext cx="1049338" cy="584200"/>
          </a:xfrm>
          <a:prstGeom prst="rect">
            <a:avLst/>
          </a:prstGeom>
          <a:noFill/>
          <a:ln w="9525">
            <a:noFill/>
            <a:miter lim="800000"/>
            <a:headEnd/>
            <a:tailEnd/>
          </a:ln>
        </p:spPr>
        <p:txBody>
          <a:bodyPr wrap="none">
            <a:spAutoFit/>
          </a:bodyPr>
          <a:lstStyle/>
          <a:p>
            <a:r>
              <a:rPr lang="en-US" altLang="en-US" sz="3200"/>
              <a:t>Data</a:t>
            </a:r>
          </a:p>
        </p:txBody>
      </p:sp>
      <p:sp>
        <p:nvSpPr>
          <p:cNvPr id="28" name="Up Arrow 27">
            <a:extLst>
              <a:ext uri="{FF2B5EF4-FFF2-40B4-BE49-F238E27FC236}">
                <a16:creationId xmlns:a16="http://schemas.microsoft.com/office/drawing/2014/main" xmlns="" id="{4CD94E0A-886E-41D3-8169-07EA20E3C01A}"/>
              </a:ext>
            </a:extLst>
          </p:cNvPr>
          <p:cNvSpPr/>
          <p:nvPr/>
        </p:nvSpPr>
        <p:spPr>
          <a:xfrm>
            <a:off x="2528888" y="5386388"/>
            <a:ext cx="484187" cy="596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ectangle 28">
            <a:extLst>
              <a:ext uri="{FF2B5EF4-FFF2-40B4-BE49-F238E27FC236}">
                <a16:creationId xmlns:a16="http://schemas.microsoft.com/office/drawing/2014/main" xmlns="" id="{3019D589-3377-42B0-842D-4FA2C43F1D43}"/>
              </a:ext>
            </a:extLst>
          </p:cNvPr>
          <p:cNvSpPr/>
          <p:nvPr/>
        </p:nvSpPr>
        <p:spPr>
          <a:xfrm>
            <a:off x="1112838" y="3721100"/>
            <a:ext cx="3390900"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66" name="TextBox 29"/>
          <p:cNvSpPr txBox="1">
            <a:spLocks noChangeArrowheads="1"/>
          </p:cNvSpPr>
          <p:nvPr/>
        </p:nvSpPr>
        <p:spPr bwMode="auto">
          <a:xfrm>
            <a:off x="1231900" y="3689350"/>
            <a:ext cx="3109913" cy="460375"/>
          </a:xfrm>
          <a:prstGeom prst="rect">
            <a:avLst/>
          </a:prstGeom>
          <a:noFill/>
          <a:ln w="9525">
            <a:noFill/>
            <a:miter lim="800000"/>
            <a:headEnd/>
            <a:tailEnd/>
          </a:ln>
        </p:spPr>
        <p:txBody>
          <a:bodyPr wrap="none">
            <a:spAutoFit/>
          </a:bodyPr>
          <a:lstStyle/>
          <a:p>
            <a:r>
              <a:rPr lang="en-US" altLang="en-US" b="1"/>
              <a:t>Data Understanding</a:t>
            </a:r>
          </a:p>
        </p:txBody>
      </p:sp>
      <p:sp>
        <p:nvSpPr>
          <p:cNvPr id="31" name="Up Arrow 30">
            <a:extLst>
              <a:ext uri="{FF2B5EF4-FFF2-40B4-BE49-F238E27FC236}">
                <a16:creationId xmlns:a16="http://schemas.microsoft.com/office/drawing/2014/main" xmlns="" id="{F063A8FE-4DD3-47A0-9F73-8A45C8834255}"/>
              </a:ext>
            </a:extLst>
          </p:cNvPr>
          <p:cNvSpPr/>
          <p:nvPr/>
        </p:nvSpPr>
        <p:spPr>
          <a:xfrm>
            <a:off x="2528888" y="4254500"/>
            <a:ext cx="484187" cy="5984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Rectangle 31">
            <a:extLst>
              <a:ext uri="{FF2B5EF4-FFF2-40B4-BE49-F238E27FC236}">
                <a16:creationId xmlns:a16="http://schemas.microsoft.com/office/drawing/2014/main" xmlns="" id="{2C9CADDC-BCA1-4D01-A2AF-848730C1374D}"/>
              </a:ext>
            </a:extLst>
          </p:cNvPr>
          <p:cNvSpPr/>
          <p:nvPr/>
        </p:nvSpPr>
        <p:spPr>
          <a:xfrm>
            <a:off x="1379538" y="2603500"/>
            <a:ext cx="2184400" cy="522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69" name="TextBox 32"/>
          <p:cNvSpPr txBox="1">
            <a:spLocks noChangeArrowheads="1"/>
          </p:cNvSpPr>
          <p:nvPr/>
        </p:nvSpPr>
        <p:spPr bwMode="auto">
          <a:xfrm>
            <a:off x="1379538" y="2603500"/>
            <a:ext cx="2006600" cy="460375"/>
          </a:xfrm>
          <a:prstGeom prst="rect">
            <a:avLst/>
          </a:prstGeom>
          <a:noFill/>
          <a:ln w="9525">
            <a:noFill/>
            <a:miter lim="800000"/>
            <a:headEnd/>
            <a:tailEnd/>
          </a:ln>
        </p:spPr>
        <p:txBody>
          <a:bodyPr wrap="none">
            <a:spAutoFit/>
          </a:bodyPr>
          <a:lstStyle/>
          <a:p>
            <a:r>
              <a:rPr lang="en-US" altLang="en-US" b="1"/>
              <a:t>Data Access</a:t>
            </a:r>
          </a:p>
        </p:txBody>
      </p:sp>
      <p:sp>
        <p:nvSpPr>
          <p:cNvPr id="34" name="Up Arrow 33">
            <a:extLst>
              <a:ext uri="{FF2B5EF4-FFF2-40B4-BE49-F238E27FC236}">
                <a16:creationId xmlns:a16="http://schemas.microsoft.com/office/drawing/2014/main" xmlns="" id="{718FE805-23EE-43B9-AEEC-D8142087C0CC}"/>
              </a:ext>
            </a:extLst>
          </p:cNvPr>
          <p:cNvSpPr/>
          <p:nvPr/>
        </p:nvSpPr>
        <p:spPr>
          <a:xfrm>
            <a:off x="2452688" y="3136900"/>
            <a:ext cx="484187" cy="596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Right Arrow 34">
            <a:extLst>
              <a:ext uri="{FF2B5EF4-FFF2-40B4-BE49-F238E27FC236}">
                <a16:creationId xmlns:a16="http://schemas.microsoft.com/office/drawing/2014/main" xmlns="" id="{A9A5B063-1D1F-471D-B3FA-6E05800C1644}"/>
              </a:ext>
            </a:extLst>
          </p:cNvPr>
          <p:cNvSpPr/>
          <p:nvPr/>
        </p:nvSpPr>
        <p:spPr>
          <a:xfrm>
            <a:off x="4518025" y="3717925"/>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Rectangle 35">
            <a:extLst>
              <a:ext uri="{FF2B5EF4-FFF2-40B4-BE49-F238E27FC236}">
                <a16:creationId xmlns:a16="http://schemas.microsoft.com/office/drawing/2014/main" xmlns="" id="{E4930977-DA28-44B2-9BF2-FCFFE6D13334}"/>
              </a:ext>
            </a:extLst>
          </p:cNvPr>
          <p:cNvSpPr/>
          <p:nvPr/>
        </p:nvSpPr>
        <p:spPr>
          <a:xfrm>
            <a:off x="5494338" y="3702050"/>
            <a:ext cx="2735262"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73" name="TextBox 36"/>
          <p:cNvSpPr txBox="1">
            <a:spLocks noChangeArrowheads="1"/>
          </p:cNvSpPr>
          <p:nvPr/>
        </p:nvSpPr>
        <p:spPr bwMode="auto">
          <a:xfrm>
            <a:off x="5613400" y="3670300"/>
            <a:ext cx="2527300" cy="460375"/>
          </a:xfrm>
          <a:prstGeom prst="rect">
            <a:avLst/>
          </a:prstGeom>
          <a:noFill/>
          <a:ln w="9525">
            <a:noFill/>
            <a:miter lim="800000"/>
            <a:headEnd/>
            <a:tailEnd/>
          </a:ln>
        </p:spPr>
        <p:txBody>
          <a:bodyPr wrap="none">
            <a:spAutoFit/>
          </a:bodyPr>
          <a:lstStyle/>
          <a:p>
            <a:r>
              <a:rPr lang="en-US" altLang="en-US" b="1"/>
              <a:t>Data Integration</a:t>
            </a:r>
          </a:p>
        </p:txBody>
      </p:sp>
      <p:sp>
        <p:nvSpPr>
          <p:cNvPr id="38" name="Rectangle 37">
            <a:extLst>
              <a:ext uri="{FF2B5EF4-FFF2-40B4-BE49-F238E27FC236}">
                <a16:creationId xmlns:a16="http://schemas.microsoft.com/office/drawing/2014/main" xmlns="" id="{C65F4B3E-F82E-4FB4-B33A-0ACDD76391E6}"/>
              </a:ext>
            </a:extLst>
          </p:cNvPr>
          <p:cNvSpPr/>
          <p:nvPr/>
        </p:nvSpPr>
        <p:spPr>
          <a:xfrm>
            <a:off x="5662613" y="2527300"/>
            <a:ext cx="2184400" cy="522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75" name="TextBox 38"/>
          <p:cNvSpPr txBox="1">
            <a:spLocks noChangeArrowheads="1"/>
          </p:cNvSpPr>
          <p:nvPr/>
        </p:nvSpPr>
        <p:spPr bwMode="auto">
          <a:xfrm>
            <a:off x="5662613" y="2527300"/>
            <a:ext cx="2192337" cy="460375"/>
          </a:xfrm>
          <a:prstGeom prst="rect">
            <a:avLst/>
          </a:prstGeom>
          <a:noFill/>
          <a:ln w="9525">
            <a:noFill/>
            <a:miter lim="800000"/>
            <a:headEnd/>
            <a:tailEnd/>
          </a:ln>
        </p:spPr>
        <p:txBody>
          <a:bodyPr wrap="none">
            <a:spAutoFit/>
          </a:bodyPr>
          <a:lstStyle/>
          <a:p>
            <a:r>
              <a:rPr lang="en-US" altLang="en-US" b="1"/>
              <a:t>Data Analysis</a:t>
            </a:r>
          </a:p>
        </p:txBody>
      </p:sp>
      <p:sp>
        <p:nvSpPr>
          <p:cNvPr id="40" name="Up Arrow 39">
            <a:extLst>
              <a:ext uri="{FF2B5EF4-FFF2-40B4-BE49-F238E27FC236}">
                <a16:creationId xmlns:a16="http://schemas.microsoft.com/office/drawing/2014/main" xmlns="" id="{47116885-4600-491A-A362-8B6FD42AB3E4}"/>
              </a:ext>
            </a:extLst>
          </p:cNvPr>
          <p:cNvSpPr/>
          <p:nvPr/>
        </p:nvSpPr>
        <p:spPr>
          <a:xfrm>
            <a:off x="6399213" y="3071813"/>
            <a:ext cx="484187" cy="5984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Left Arrow 40">
            <a:extLst>
              <a:ext uri="{FF2B5EF4-FFF2-40B4-BE49-F238E27FC236}">
                <a16:creationId xmlns:a16="http://schemas.microsoft.com/office/drawing/2014/main" xmlns="" id="{592F8DA2-C4B5-4544-8E8C-1D3057147D79}"/>
              </a:ext>
            </a:extLst>
          </p:cNvPr>
          <p:cNvSpPr/>
          <p:nvPr/>
        </p:nvSpPr>
        <p:spPr>
          <a:xfrm>
            <a:off x="3773488" y="6005513"/>
            <a:ext cx="979487" cy="4841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Rectangle 41">
            <a:extLst>
              <a:ext uri="{FF2B5EF4-FFF2-40B4-BE49-F238E27FC236}">
                <a16:creationId xmlns:a16="http://schemas.microsoft.com/office/drawing/2014/main" xmlns="" id="{924CD13A-71D0-42BF-B215-F08049638315}"/>
              </a:ext>
            </a:extLst>
          </p:cNvPr>
          <p:cNvSpPr/>
          <p:nvPr/>
        </p:nvSpPr>
        <p:spPr>
          <a:xfrm>
            <a:off x="1379538" y="1470025"/>
            <a:ext cx="6467475"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79" name="TextBox 42"/>
          <p:cNvSpPr txBox="1">
            <a:spLocks noChangeArrowheads="1"/>
          </p:cNvSpPr>
          <p:nvPr/>
        </p:nvSpPr>
        <p:spPr bwMode="auto">
          <a:xfrm>
            <a:off x="2590800" y="1533525"/>
            <a:ext cx="3505200" cy="523875"/>
          </a:xfrm>
          <a:prstGeom prst="rect">
            <a:avLst/>
          </a:prstGeom>
          <a:noFill/>
          <a:ln w="9525">
            <a:noFill/>
            <a:miter lim="800000"/>
            <a:headEnd/>
            <a:tailEnd/>
          </a:ln>
        </p:spPr>
        <p:txBody>
          <a:bodyPr>
            <a:spAutoFit/>
          </a:bodyPr>
          <a:lstStyle/>
          <a:p>
            <a:r>
              <a:rPr lang="en-US" altLang="en-US" sz="2800" b="1"/>
              <a:t>Data Visualization </a:t>
            </a:r>
          </a:p>
        </p:txBody>
      </p:sp>
      <p:sp>
        <p:nvSpPr>
          <p:cNvPr id="44" name="Up Arrow 43">
            <a:extLst>
              <a:ext uri="{FF2B5EF4-FFF2-40B4-BE49-F238E27FC236}">
                <a16:creationId xmlns:a16="http://schemas.microsoft.com/office/drawing/2014/main" xmlns="" id="{97234F3A-095A-4380-A18C-CDE381FD1033}"/>
              </a:ext>
            </a:extLst>
          </p:cNvPr>
          <p:cNvSpPr/>
          <p:nvPr/>
        </p:nvSpPr>
        <p:spPr>
          <a:xfrm>
            <a:off x="2427288" y="1993900"/>
            <a:ext cx="484187" cy="596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Up Arrow 44">
            <a:extLst>
              <a:ext uri="{FF2B5EF4-FFF2-40B4-BE49-F238E27FC236}">
                <a16:creationId xmlns:a16="http://schemas.microsoft.com/office/drawing/2014/main" xmlns="" id="{F608CC07-7A99-4290-A1BD-FC765A343843}"/>
              </a:ext>
            </a:extLst>
          </p:cNvPr>
          <p:cNvSpPr/>
          <p:nvPr/>
        </p:nvSpPr>
        <p:spPr>
          <a:xfrm>
            <a:off x="6373813" y="1928813"/>
            <a:ext cx="484187" cy="5984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9482" name="Picture 2" descr="C:\Program Files\Microsoft Office\MEDIA\CAGCAT10\j0195384.wmf"/>
          <p:cNvPicPr>
            <a:picLocks noChangeAspect="1" noChangeArrowheads="1"/>
          </p:cNvPicPr>
          <p:nvPr/>
        </p:nvPicPr>
        <p:blipFill>
          <a:blip r:embed="rId2"/>
          <a:srcRect/>
          <a:stretch>
            <a:fillRect/>
          </a:stretch>
        </p:blipFill>
        <p:spPr bwMode="auto">
          <a:xfrm>
            <a:off x="2355850" y="838200"/>
            <a:ext cx="681038" cy="695325"/>
          </a:xfrm>
          <a:prstGeom prst="rect">
            <a:avLst/>
          </a:prstGeom>
          <a:noFill/>
          <a:ln w="9525">
            <a:noFill/>
            <a:miter lim="800000"/>
            <a:headEnd/>
            <a:tailEnd/>
          </a:ln>
        </p:spPr>
      </p:pic>
      <p:pic>
        <p:nvPicPr>
          <p:cNvPr id="19483" name="Picture 3" descr="C:\Program Files\Microsoft Office\MEDIA\CAGCAT10\j0292020.wmf"/>
          <p:cNvPicPr>
            <a:picLocks noChangeAspect="1" noChangeArrowheads="1"/>
          </p:cNvPicPr>
          <p:nvPr/>
        </p:nvPicPr>
        <p:blipFill>
          <a:blip r:embed="rId3"/>
          <a:srcRect/>
          <a:stretch>
            <a:fillRect/>
          </a:stretch>
        </p:blipFill>
        <p:spPr bwMode="auto">
          <a:xfrm>
            <a:off x="5072063" y="658813"/>
            <a:ext cx="928687" cy="88106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Arrowheads="1"/>
          </p:cNvSpPr>
          <p:nvPr>
            <p:ph type="title"/>
          </p:nvPr>
        </p:nvSpPr>
        <p:spPr>
          <a:xfrm>
            <a:off x="0" y="-152400"/>
            <a:ext cx="9144000" cy="990600"/>
          </a:xfrm>
        </p:spPr>
        <p:txBody>
          <a:bodyPr/>
          <a:lstStyle/>
          <a:p>
            <a:r>
              <a:rPr lang="en-US" altLang="en-US" sz="2800" smtClean="0"/>
              <a:t>Big Data &amp; Related Disciplines</a:t>
            </a:r>
          </a:p>
        </p:txBody>
      </p:sp>
      <p:sp>
        <p:nvSpPr>
          <p:cNvPr id="22" name="Rectangle 21">
            <a:extLst>
              <a:ext uri="{FF2B5EF4-FFF2-40B4-BE49-F238E27FC236}">
                <a16:creationId xmlns:a16="http://schemas.microsoft.com/office/drawing/2014/main" xmlns="" id="{D6809C6F-95AF-49C6-961B-273EDA13CD78}"/>
              </a:ext>
            </a:extLst>
          </p:cNvPr>
          <p:cNvSpPr/>
          <p:nvPr/>
        </p:nvSpPr>
        <p:spPr>
          <a:xfrm>
            <a:off x="1081088" y="4852988"/>
            <a:ext cx="3422650" cy="5222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484" name="TextBox 22"/>
          <p:cNvSpPr txBox="1">
            <a:spLocks noChangeArrowheads="1"/>
          </p:cNvSpPr>
          <p:nvPr/>
        </p:nvSpPr>
        <p:spPr bwMode="auto">
          <a:xfrm>
            <a:off x="1112838" y="4852988"/>
            <a:ext cx="2747962" cy="400050"/>
          </a:xfrm>
          <a:prstGeom prst="rect">
            <a:avLst/>
          </a:prstGeom>
          <a:noFill/>
          <a:ln w="9525">
            <a:noFill/>
            <a:miter lim="800000"/>
            <a:headEnd/>
            <a:tailEnd/>
          </a:ln>
        </p:spPr>
        <p:txBody>
          <a:bodyPr wrap="none">
            <a:spAutoFit/>
          </a:bodyPr>
          <a:lstStyle/>
          <a:p>
            <a:r>
              <a:rPr lang="en-US" altLang="en-US" sz="2000" b="1"/>
              <a:t>Formatting, Cleaning</a:t>
            </a:r>
          </a:p>
        </p:txBody>
      </p:sp>
      <p:sp>
        <p:nvSpPr>
          <p:cNvPr id="24" name="Rectangle 23">
            <a:extLst>
              <a:ext uri="{FF2B5EF4-FFF2-40B4-BE49-F238E27FC236}">
                <a16:creationId xmlns:a16="http://schemas.microsoft.com/office/drawing/2014/main" xmlns="" id="{12586825-B8C7-4E1A-ACB2-4DC695692072}"/>
              </a:ext>
            </a:extLst>
          </p:cNvPr>
          <p:cNvSpPr/>
          <p:nvPr/>
        </p:nvSpPr>
        <p:spPr>
          <a:xfrm>
            <a:off x="1995488" y="6005513"/>
            <a:ext cx="1568450"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486" name="TextBox 24"/>
          <p:cNvSpPr txBox="1">
            <a:spLocks noChangeArrowheads="1"/>
          </p:cNvSpPr>
          <p:nvPr/>
        </p:nvSpPr>
        <p:spPr bwMode="auto">
          <a:xfrm>
            <a:off x="2027238" y="6005513"/>
            <a:ext cx="1139825" cy="400050"/>
          </a:xfrm>
          <a:prstGeom prst="rect">
            <a:avLst/>
          </a:prstGeom>
          <a:noFill/>
          <a:ln w="9525">
            <a:noFill/>
            <a:miter lim="800000"/>
            <a:headEnd/>
            <a:tailEnd/>
          </a:ln>
        </p:spPr>
        <p:txBody>
          <a:bodyPr wrap="none">
            <a:spAutoFit/>
          </a:bodyPr>
          <a:lstStyle/>
          <a:p>
            <a:r>
              <a:rPr lang="en-US" altLang="en-US" sz="2000" b="1"/>
              <a:t>Storage</a:t>
            </a:r>
          </a:p>
        </p:txBody>
      </p:sp>
      <p:sp>
        <p:nvSpPr>
          <p:cNvPr id="20487" name="TextBox 25"/>
          <p:cNvSpPr txBox="1">
            <a:spLocks noChangeArrowheads="1"/>
          </p:cNvSpPr>
          <p:nvPr/>
        </p:nvSpPr>
        <p:spPr bwMode="auto">
          <a:xfrm>
            <a:off x="5041900" y="5983288"/>
            <a:ext cx="725488" cy="400050"/>
          </a:xfrm>
          <a:prstGeom prst="rect">
            <a:avLst/>
          </a:prstGeom>
          <a:noFill/>
          <a:ln w="9525">
            <a:noFill/>
            <a:miter lim="800000"/>
            <a:headEnd/>
            <a:tailEnd/>
          </a:ln>
        </p:spPr>
        <p:txBody>
          <a:bodyPr wrap="none">
            <a:spAutoFit/>
          </a:bodyPr>
          <a:lstStyle/>
          <a:p>
            <a:r>
              <a:rPr lang="en-US" altLang="en-US" sz="2000"/>
              <a:t>Data</a:t>
            </a:r>
          </a:p>
        </p:txBody>
      </p:sp>
      <p:sp>
        <p:nvSpPr>
          <p:cNvPr id="28" name="Up Arrow 27">
            <a:extLst>
              <a:ext uri="{FF2B5EF4-FFF2-40B4-BE49-F238E27FC236}">
                <a16:creationId xmlns:a16="http://schemas.microsoft.com/office/drawing/2014/main" xmlns="" id="{3CA5CBC6-9E03-43F3-8838-12ACBBB1A44D}"/>
              </a:ext>
            </a:extLst>
          </p:cNvPr>
          <p:cNvSpPr/>
          <p:nvPr/>
        </p:nvSpPr>
        <p:spPr>
          <a:xfrm>
            <a:off x="2528888" y="5386388"/>
            <a:ext cx="484187" cy="596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9" name="Rectangle 28">
            <a:extLst>
              <a:ext uri="{FF2B5EF4-FFF2-40B4-BE49-F238E27FC236}">
                <a16:creationId xmlns:a16="http://schemas.microsoft.com/office/drawing/2014/main" xmlns="" id="{CAD39CC4-55E2-4C75-BC30-BAE57E8AC764}"/>
              </a:ext>
            </a:extLst>
          </p:cNvPr>
          <p:cNvSpPr/>
          <p:nvPr/>
        </p:nvSpPr>
        <p:spPr>
          <a:xfrm>
            <a:off x="1112838" y="3721100"/>
            <a:ext cx="3390900"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490" name="TextBox 29"/>
          <p:cNvSpPr txBox="1">
            <a:spLocks noChangeArrowheads="1"/>
          </p:cNvSpPr>
          <p:nvPr/>
        </p:nvSpPr>
        <p:spPr bwMode="auto">
          <a:xfrm>
            <a:off x="1231900" y="3689350"/>
            <a:ext cx="2624138" cy="400050"/>
          </a:xfrm>
          <a:prstGeom prst="rect">
            <a:avLst/>
          </a:prstGeom>
          <a:noFill/>
          <a:ln w="9525">
            <a:noFill/>
            <a:miter lim="800000"/>
            <a:headEnd/>
            <a:tailEnd/>
          </a:ln>
        </p:spPr>
        <p:txBody>
          <a:bodyPr wrap="none">
            <a:spAutoFit/>
          </a:bodyPr>
          <a:lstStyle/>
          <a:p>
            <a:r>
              <a:rPr lang="en-US" altLang="en-US" sz="2000" b="1"/>
              <a:t>Data Understanding</a:t>
            </a:r>
          </a:p>
        </p:txBody>
      </p:sp>
      <p:sp>
        <p:nvSpPr>
          <p:cNvPr id="31" name="Up Arrow 30">
            <a:extLst>
              <a:ext uri="{FF2B5EF4-FFF2-40B4-BE49-F238E27FC236}">
                <a16:creationId xmlns:a16="http://schemas.microsoft.com/office/drawing/2014/main" xmlns="" id="{0130A350-ADE9-441A-84E2-066E697ECC82}"/>
              </a:ext>
            </a:extLst>
          </p:cNvPr>
          <p:cNvSpPr/>
          <p:nvPr/>
        </p:nvSpPr>
        <p:spPr>
          <a:xfrm>
            <a:off x="2528888" y="4254500"/>
            <a:ext cx="484187" cy="5984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32" name="Rectangle 31">
            <a:extLst>
              <a:ext uri="{FF2B5EF4-FFF2-40B4-BE49-F238E27FC236}">
                <a16:creationId xmlns:a16="http://schemas.microsoft.com/office/drawing/2014/main" xmlns="" id="{860C0F25-3F01-43C5-9246-08F4DFE7DD3D}"/>
              </a:ext>
            </a:extLst>
          </p:cNvPr>
          <p:cNvSpPr/>
          <p:nvPr/>
        </p:nvSpPr>
        <p:spPr>
          <a:xfrm>
            <a:off x="1379538" y="2603500"/>
            <a:ext cx="2184400" cy="522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493" name="TextBox 32"/>
          <p:cNvSpPr txBox="1">
            <a:spLocks noChangeArrowheads="1"/>
          </p:cNvSpPr>
          <p:nvPr/>
        </p:nvSpPr>
        <p:spPr bwMode="auto">
          <a:xfrm>
            <a:off x="1379538" y="2603500"/>
            <a:ext cx="1700212" cy="400050"/>
          </a:xfrm>
          <a:prstGeom prst="rect">
            <a:avLst/>
          </a:prstGeom>
          <a:noFill/>
          <a:ln w="9525">
            <a:noFill/>
            <a:miter lim="800000"/>
            <a:headEnd/>
            <a:tailEnd/>
          </a:ln>
        </p:spPr>
        <p:txBody>
          <a:bodyPr wrap="none">
            <a:spAutoFit/>
          </a:bodyPr>
          <a:lstStyle/>
          <a:p>
            <a:r>
              <a:rPr lang="en-US" altLang="en-US" sz="2000" b="1"/>
              <a:t>Data Access</a:t>
            </a:r>
          </a:p>
        </p:txBody>
      </p:sp>
      <p:sp>
        <p:nvSpPr>
          <p:cNvPr id="34" name="Up Arrow 33">
            <a:extLst>
              <a:ext uri="{FF2B5EF4-FFF2-40B4-BE49-F238E27FC236}">
                <a16:creationId xmlns:a16="http://schemas.microsoft.com/office/drawing/2014/main" xmlns="" id="{8EE017EB-5E68-456A-B77B-D2C1E43A7651}"/>
              </a:ext>
            </a:extLst>
          </p:cNvPr>
          <p:cNvSpPr/>
          <p:nvPr/>
        </p:nvSpPr>
        <p:spPr>
          <a:xfrm>
            <a:off x="2452688" y="3136900"/>
            <a:ext cx="484187" cy="596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35" name="Right Arrow 34">
            <a:extLst>
              <a:ext uri="{FF2B5EF4-FFF2-40B4-BE49-F238E27FC236}">
                <a16:creationId xmlns:a16="http://schemas.microsoft.com/office/drawing/2014/main" xmlns="" id="{D44C63C1-8BAD-4E19-9831-717F9C33F1D0}"/>
              </a:ext>
            </a:extLst>
          </p:cNvPr>
          <p:cNvSpPr/>
          <p:nvPr/>
        </p:nvSpPr>
        <p:spPr>
          <a:xfrm>
            <a:off x="4518025" y="3717925"/>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36" name="Rectangle 35">
            <a:extLst>
              <a:ext uri="{FF2B5EF4-FFF2-40B4-BE49-F238E27FC236}">
                <a16:creationId xmlns:a16="http://schemas.microsoft.com/office/drawing/2014/main" xmlns="" id="{A3A10809-EF7C-427F-99DF-A5E284572561}"/>
              </a:ext>
            </a:extLst>
          </p:cNvPr>
          <p:cNvSpPr/>
          <p:nvPr/>
        </p:nvSpPr>
        <p:spPr>
          <a:xfrm>
            <a:off x="5494338" y="3702050"/>
            <a:ext cx="2735262"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497" name="TextBox 36"/>
          <p:cNvSpPr txBox="1">
            <a:spLocks noChangeArrowheads="1"/>
          </p:cNvSpPr>
          <p:nvPr/>
        </p:nvSpPr>
        <p:spPr bwMode="auto">
          <a:xfrm>
            <a:off x="5613400" y="3670300"/>
            <a:ext cx="2135188" cy="400050"/>
          </a:xfrm>
          <a:prstGeom prst="rect">
            <a:avLst/>
          </a:prstGeom>
          <a:noFill/>
          <a:ln w="9525">
            <a:noFill/>
            <a:miter lim="800000"/>
            <a:headEnd/>
            <a:tailEnd/>
          </a:ln>
        </p:spPr>
        <p:txBody>
          <a:bodyPr wrap="none">
            <a:spAutoFit/>
          </a:bodyPr>
          <a:lstStyle/>
          <a:p>
            <a:r>
              <a:rPr lang="en-US" altLang="en-US" sz="2000" b="1"/>
              <a:t>Data Integration</a:t>
            </a:r>
          </a:p>
        </p:txBody>
      </p:sp>
      <p:sp>
        <p:nvSpPr>
          <p:cNvPr id="38" name="Rectangle 37">
            <a:extLst>
              <a:ext uri="{FF2B5EF4-FFF2-40B4-BE49-F238E27FC236}">
                <a16:creationId xmlns:a16="http://schemas.microsoft.com/office/drawing/2014/main" xmlns="" id="{79ABF7CC-C08A-438D-A205-B957D22DBBDD}"/>
              </a:ext>
            </a:extLst>
          </p:cNvPr>
          <p:cNvSpPr/>
          <p:nvPr/>
        </p:nvSpPr>
        <p:spPr>
          <a:xfrm>
            <a:off x="5662613" y="2527300"/>
            <a:ext cx="2184400" cy="522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499" name="TextBox 38"/>
          <p:cNvSpPr txBox="1">
            <a:spLocks noChangeArrowheads="1"/>
          </p:cNvSpPr>
          <p:nvPr/>
        </p:nvSpPr>
        <p:spPr bwMode="auto">
          <a:xfrm>
            <a:off x="5662613" y="2527300"/>
            <a:ext cx="1857375" cy="400050"/>
          </a:xfrm>
          <a:prstGeom prst="rect">
            <a:avLst/>
          </a:prstGeom>
          <a:noFill/>
          <a:ln w="9525">
            <a:noFill/>
            <a:miter lim="800000"/>
            <a:headEnd/>
            <a:tailEnd/>
          </a:ln>
        </p:spPr>
        <p:txBody>
          <a:bodyPr wrap="none">
            <a:spAutoFit/>
          </a:bodyPr>
          <a:lstStyle/>
          <a:p>
            <a:r>
              <a:rPr lang="en-US" altLang="en-US" sz="2000" b="1"/>
              <a:t>Data Analysis</a:t>
            </a:r>
          </a:p>
        </p:txBody>
      </p:sp>
      <p:sp>
        <p:nvSpPr>
          <p:cNvPr id="40" name="Up Arrow 39">
            <a:extLst>
              <a:ext uri="{FF2B5EF4-FFF2-40B4-BE49-F238E27FC236}">
                <a16:creationId xmlns:a16="http://schemas.microsoft.com/office/drawing/2014/main" xmlns="" id="{8F6745C2-8396-4D30-9F4E-2DE6ED360A25}"/>
              </a:ext>
            </a:extLst>
          </p:cNvPr>
          <p:cNvSpPr/>
          <p:nvPr/>
        </p:nvSpPr>
        <p:spPr>
          <a:xfrm>
            <a:off x="6399213" y="3071813"/>
            <a:ext cx="484187" cy="5984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41" name="Left Arrow 40">
            <a:extLst>
              <a:ext uri="{FF2B5EF4-FFF2-40B4-BE49-F238E27FC236}">
                <a16:creationId xmlns:a16="http://schemas.microsoft.com/office/drawing/2014/main" xmlns="" id="{048D40F6-C3EE-4950-8A9C-27680EE71813}"/>
              </a:ext>
            </a:extLst>
          </p:cNvPr>
          <p:cNvSpPr/>
          <p:nvPr/>
        </p:nvSpPr>
        <p:spPr>
          <a:xfrm>
            <a:off x="3773488" y="6005513"/>
            <a:ext cx="979487" cy="4841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42" name="Rectangle 41">
            <a:extLst>
              <a:ext uri="{FF2B5EF4-FFF2-40B4-BE49-F238E27FC236}">
                <a16:creationId xmlns:a16="http://schemas.microsoft.com/office/drawing/2014/main" xmlns="" id="{0BB8792B-502E-41DF-8E2B-79E7B92A9A0C}"/>
              </a:ext>
            </a:extLst>
          </p:cNvPr>
          <p:cNvSpPr/>
          <p:nvPr/>
        </p:nvSpPr>
        <p:spPr>
          <a:xfrm>
            <a:off x="1379538" y="1470025"/>
            <a:ext cx="6467475"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20503" name="TextBox 42"/>
          <p:cNvSpPr txBox="1">
            <a:spLocks noChangeArrowheads="1"/>
          </p:cNvSpPr>
          <p:nvPr/>
        </p:nvSpPr>
        <p:spPr bwMode="auto">
          <a:xfrm>
            <a:off x="2590800" y="1533525"/>
            <a:ext cx="3505200" cy="400050"/>
          </a:xfrm>
          <a:prstGeom prst="rect">
            <a:avLst/>
          </a:prstGeom>
          <a:noFill/>
          <a:ln w="9525">
            <a:noFill/>
            <a:miter lim="800000"/>
            <a:headEnd/>
            <a:tailEnd/>
          </a:ln>
        </p:spPr>
        <p:txBody>
          <a:bodyPr>
            <a:spAutoFit/>
          </a:bodyPr>
          <a:lstStyle/>
          <a:p>
            <a:r>
              <a:rPr lang="en-US" altLang="en-US" sz="2000" b="1"/>
              <a:t>Data Visualization </a:t>
            </a:r>
          </a:p>
        </p:txBody>
      </p:sp>
      <p:sp>
        <p:nvSpPr>
          <p:cNvPr id="44" name="Up Arrow 43">
            <a:extLst>
              <a:ext uri="{FF2B5EF4-FFF2-40B4-BE49-F238E27FC236}">
                <a16:creationId xmlns:a16="http://schemas.microsoft.com/office/drawing/2014/main" xmlns="" id="{9BEB433D-D4ED-49F1-A900-D81BE558BA3E}"/>
              </a:ext>
            </a:extLst>
          </p:cNvPr>
          <p:cNvSpPr/>
          <p:nvPr/>
        </p:nvSpPr>
        <p:spPr>
          <a:xfrm>
            <a:off x="2427288" y="1993900"/>
            <a:ext cx="484187" cy="596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sp>
        <p:nvSpPr>
          <p:cNvPr id="45" name="Up Arrow 44">
            <a:extLst>
              <a:ext uri="{FF2B5EF4-FFF2-40B4-BE49-F238E27FC236}">
                <a16:creationId xmlns:a16="http://schemas.microsoft.com/office/drawing/2014/main" xmlns="" id="{15574710-BE22-494C-9B81-FD980158273A}"/>
              </a:ext>
            </a:extLst>
          </p:cNvPr>
          <p:cNvSpPr/>
          <p:nvPr/>
        </p:nvSpPr>
        <p:spPr>
          <a:xfrm>
            <a:off x="6373813" y="1928813"/>
            <a:ext cx="484187" cy="5984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pic>
        <p:nvPicPr>
          <p:cNvPr id="20506" name="Picture 2" descr="C:\Program Files\Microsoft Office\MEDIA\CAGCAT10\j0195384.wmf"/>
          <p:cNvPicPr>
            <a:picLocks noChangeAspect="1" noChangeArrowheads="1"/>
          </p:cNvPicPr>
          <p:nvPr/>
        </p:nvPicPr>
        <p:blipFill>
          <a:blip r:embed="rId2"/>
          <a:srcRect/>
          <a:stretch>
            <a:fillRect/>
          </a:stretch>
        </p:blipFill>
        <p:spPr bwMode="auto">
          <a:xfrm>
            <a:off x="2355850" y="838200"/>
            <a:ext cx="681038" cy="695325"/>
          </a:xfrm>
          <a:prstGeom prst="rect">
            <a:avLst/>
          </a:prstGeom>
          <a:noFill/>
          <a:ln w="9525">
            <a:noFill/>
            <a:miter lim="800000"/>
            <a:headEnd/>
            <a:tailEnd/>
          </a:ln>
        </p:spPr>
      </p:pic>
      <p:pic>
        <p:nvPicPr>
          <p:cNvPr id="20507" name="Picture 3" descr="C:\Program Files\Microsoft Office\MEDIA\CAGCAT10\j0292020.wmf"/>
          <p:cNvPicPr>
            <a:picLocks noChangeAspect="1" noChangeArrowheads="1"/>
          </p:cNvPicPr>
          <p:nvPr/>
        </p:nvPicPr>
        <p:blipFill>
          <a:blip r:embed="rId3"/>
          <a:srcRect/>
          <a:stretch>
            <a:fillRect/>
          </a:stretch>
        </p:blipFill>
        <p:spPr bwMode="auto">
          <a:xfrm>
            <a:off x="5072063" y="658813"/>
            <a:ext cx="928687" cy="881062"/>
          </a:xfrm>
          <a:prstGeom prst="rect">
            <a:avLst/>
          </a:prstGeom>
          <a:noFill/>
          <a:ln w="9525">
            <a:noFill/>
            <a:miter lim="800000"/>
            <a:headEnd/>
            <a:tailEnd/>
          </a:ln>
        </p:spPr>
      </p:pic>
      <p:sp>
        <p:nvSpPr>
          <p:cNvPr id="20508" name="TextBox 2"/>
          <p:cNvSpPr txBox="1">
            <a:spLocks noChangeArrowheads="1"/>
          </p:cNvSpPr>
          <p:nvPr/>
        </p:nvSpPr>
        <p:spPr bwMode="auto">
          <a:xfrm>
            <a:off x="153988" y="3276600"/>
            <a:ext cx="2232025" cy="400050"/>
          </a:xfrm>
          <a:prstGeom prst="rect">
            <a:avLst/>
          </a:prstGeom>
          <a:solidFill>
            <a:srgbClr val="FFFFCC"/>
          </a:solidFill>
          <a:ln w="9525">
            <a:noFill/>
            <a:miter lim="800000"/>
            <a:headEnd/>
            <a:tailEnd/>
          </a:ln>
        </p:spPr>
        <p:txBody>
          <a:bodyPr wrap="none">
            <a:spAutoFit/>
          </a:bodyPr>
          <a:lstStyle/>
          <a:p>
            <a:r>
              <a:rPr lang="en-US" altLang="en-US" sz="2000" b="1"/>
              <a:t>Computer Vision</a:t>
            </a:r>
          </a:p>
        </p:txBody>
      </p:sp>
      <p:sp>
        <p:nvSpPr>
          <p:cNvPr id="20509" name="TextBox 45"/>
          <p:cNvSpPr txBox="1">
            <a:spLocks noChangeArrowheads="1"/>
          </p:cNvSpPr>
          <p:nvPr/>
        </p:nvSpPr>
        <p:spPr bwMode="auto">
          <a:xfrm>
            <a:off x="914400" y="4114800"/>
            <a:ext cx="3806825" cy="400050"/>
          </a:xfrm>
          <a:prstGeom prst="rect">
            <a:avLst/>
          </a:prstGeom>
          <a:solidFill>
            <a:srgbClr val="FFFFCC"/>
          </a:solidFill>
          <a:ln w="9525">
            <a:noFill/>
            <a:miter lim="800000"/>
            <a:headEnd/>
            <a:tailEnd/>
          </a:ln>
        </p:spPr>
        <p:txBody>
          <a:bodyPr wrap="none">
            <a:spAutoFit/>
          </a:bodyPr>
          <a:lstStyle/>
          <a:p>
            <a:r>
              <a:rPr lang="en-US" altLang="en-US" sz="2000" b="1"/>
              <a:t>Natural Language Processing</a:t>
            </a:r>
          </a:p>
        </p:txBody>
      </p:sp>
      <p:sp>
        <p:nvSpPr>
          <p:cNvPr id="20510" name="TextBox 46"/>
          <p:cNvSpPr txBox="1">
            <a:spLocks noChangeArrowheads="1"/>
          </p:cNvSpPr>
          <p:nvPr/>
        </p:nvSpPr>
        <p:spPr bwMode="auto">
          <a:xfrm>
            <a:off x="2962275" y="3281363"/>
            <a:ext cx="2651125" cy="400050"/>
          </a:xfrm>
          <a:prstGeom prst="rect">
            <a:avLst/>
          </a:prstGeom>
          <a:solidFill>
            <a:srgbClr val="FFFFCC"/>
          </a:solidFill>
          <a:ln w="9525">
            <a:noFill/>
            <a:miter lim="800000"/>
            <a:headEnd/>
            <a:tailEnd/>
          </a:ln>
        </p:spPr>
        <p:txBody>
          <a:bodyPr wrap="none">
            <a:spAutoFit/>
          </a:bodyPr>
          <a:lstStyle/>
          <a:p>
            <a:r>
              <a:rPr lang="en-US" altLang="en-US" sz="2000" b="1"/>
              <a:t>Speech Recognition</a:t>
            </a:r>
          </a:p>
        </p:txBody>
      </p:sp>
      <p:sp>
        <p:nvSpPr>
          <p:cNvPr id="20511" name="TextBox 47"/>
          <p:cNvSpPr txBox="1">
            <a:spLocks noChangeArrowheads="1"/>
          </p:cNvSpPr>
          <p:nvPr/>
        </p:nvSpPr>
        <p:spPr bwMode="auto">
          <a:xfrm>
            <a:off x="153988" y="5329238"/>
            <a:ext cx="2408237" cy="400050"/>
          </a:xfrm>
          <a:prstGeom prst="rect">
            <a:avLst/>
          </a:prstGeom>
          <a:solidFill>
            <a:srgbClr val="FFFFCC"/>
          </a:solidFill>
          <a:ln w="9525">
            <a:noFill/>
            <a:miter lim="800000"/>
            <a:headEnd/>
            <a:tailEnd/>
          </a:ln>
        </p:spPr>
        <p:txBody>
          <a:bodyPr wrap="none">
            <a:spAutoFit/>
          </a:bodyPr>
          <a:lstStyle/>
          <a:p>
            <a:r>
              <a:rPr lang="en-US" altLang="en-US" sz="2000" b="1"/>
              <a:t>Signal Processing</a:t>
            </a:r>
          </a:p>
        </p:txBody>
      </p:sp>
      <p:sp>
        <p:nvSpPr>
          <p:cNvPr id="20512" name="TextBox 48"/>
          <p:cNvSpPr txBox="1">
            <a:spLocks noChangeArrowheads="1"/>
          </p:cNvSpPr>
          <p:nvPr/>
        </p:nvSpPr>
        <p:spPr bwMode="auto">
          <a:xfrm>
            <a:off x="258763" y="2292350"/>
            <a:ext cx="1468437" cy="400050"/>
          </a:xfrm>
          <a:prstGeom prst="rect">
            <a:avLst/>
          </a:prstGeom>
          <a:solidFill>
            <a:srgbClr val="FFFFCC"/>
          </a:solidFill>
          <a:ln w="9525">
            <a:noFill/>
            <a:miter lim="800000"/>
            <a:headEnd/>
            <a:tailEnd/>
          </a:ln>
        </p:spPr>
        <p:txBody>
          <a:bodyPr wrap="none">
            <a:spAutoFit/>
          </a:bodyPr>
          <a:lstStyle/>
          <a:p>
            <a:r>
              <a:rPr lang="en-US" altLang="en-US" sz="2000" b="1"/>
              <a:t>Databases</a:t>
            </a:r>
          </a:p>
        </p:txBody>
      </p:sp>
      <p:sp>
        <p:nvSpPr>
          <p:cNvPr id="20513" name="TextBox 49"/>
          <p:cNvSpPr txBox="1">
            <a:spLocks noChangeArrowheads="1"/>
          </p:cNvSpPr>
          <p:nvPr/>
        </p:nvSpPr>
        <p:spPr bwMode="auto">
          <a:xfrm>
            <a:off x="2254250" y="2286000"/>
            <a:ext cx="2746375" cy="400050"/>
          </a:xfrm>
          <a:prstGeom prst="rect">
            <a:avLst/>
          </a:prstGeom>
          <a:solidFill>
            <a:srgbClr val="FFFFCC"/>
          </a:solidFill>
          <a:ln w="9525">
            <a:noFill/>
            <a:miter lim="800000"/>
            <a:headEnd/>
            <a:tailEnd/>
          </a:ln>
        </p:spPr>
        <p:txBody>
          <a:bodyPr wrap="none">
            <a:spAutoFit/>
          </a:bodyPr>
          <a:lstStyle/>
          <a:p>
            <a:r>
              <a:rPr lang="en-US" altLang="en-US" sz="2000" b="1"/>
              <a:t>Information Retrieval</a:t>
            </a:r>
          </a:p>
        </p:txBody>
      </p:sp>
      <p:sp>
        <p:nvSpPr>
          <p:cNvPr id="20514" name="TextBox 50"/>
          <p:cNvSpPr txBox="1">
            <a:spLocks noChangeArrowheads="1"/>
          </p:cNvSpPr>
          <p:nvPr/>
        </p:nvSpPr>
        <p:spPr bwMode="auto">
          <a:xfrm>
            <a:off x="5675313" y="4202113"/>
            <a:ext cx="2427287" cy="400050"/>
          </a:xfrm>
          <a:prstGeom prst="rect">
            <a:avLst/>
          </a:prstGeom>
          <a:solidFill>
            <a:srgbClr val="FFFFCC"/>
          </a:solidFill>
          <a:ln w="9525">
            <a:noFill/>
            <a:miter lim="800000"/>
            <a:headEnd/>
            <a:tailEnd/>
          </a:ln>
        </p:spPr>
        <p:txBody>
          <a:bodyPr wrap="none">
            <a:spAutoFit/>
          </a:bodyPr>
          <a:lstStyle/>
          <a:p>
            <a:r>
              <a:rPr lang="en-US" altLang="en-US" sz="2000" b="1"/>
              <a:t>Data Warehousing</a:t>
            </a:r>
          </a:p>
        </p:txBody>
      </p:sp>
      <p:sp>
        <p:nvSpPr>
          <p:cNvPr id="20515" name="TextBox 51"/>
          <p:cNvSpPr txBox="1">
            <a:spLocks noChangeArrowheads="1"/>
          </p:cNvSpPr>
          <p:nvPr/>
        </p:nvSpPr>
        <p:spPr bwMode="auto">
          <a:xfrm>
            <a:off x="5872163" y="3043238"/>
            <a:ext cx="1636712" cy="400050"/>
          </a:xfrm>
          <a:prstGeom prst="rect">
            <a:avLst/>
          </a:prstGeom>
          <a:solidFill>
            <a:srgbClr val="FFFFCC"/>
          </a:solidFill>
          <a:ln w="9525">
            <a:noFill/>
            <a:miter lim="800000"/>
            <a:headEnd/>
            <a:tailEnd/>
          </a:ln>
        </p:spPr>
        <p:txBody>
          <a:bodyPr wrap="none">
            <a:spAutoFit/>
          </a:bodyPr>
          <a:lstStyle/>
          <a:p>
            <a:r>
              <a:rPr lang="en-US" altLang="en-US" sz="2000" b="1"/>
              <a:t>Data Mining</a:t>
            </a:r>
          </a:p>
        </p:txBody>
      </p:sp>
      <p:sp>
        <p:nvSpPr>
          <p:cNvPr id="20516" name="TextBox 52"/>
          <p:cNvSpPr txBox="1">
            <a:spLocks noChangeArrowheads="1"/>
          </p:cNvSpPr>
          <p:nvPr/>
        </p:nvSpPr>
        <p:spPr bwMode="auto">
          <a:xfrm>
            <a:off x="5568950" y="2181225"/>
            <a:ext cx="2363788" cy="400050"/>
          </a:xfrm>
          <a:prstGeom prst="rect">
            <a:avLst/>
          </a:prstGeom>
          <a:solidFill>
            <a:srgbClr val="FFFFCC"/>
          </a:solidFill>
          <a:ln w="9525">
            <a:noFill/>
            <a:miter lim="800000"/>
            <a:headEnd/>
            <a:tailEnd/>
          </a:ln>
        </p:spPr>
        <p:txBody>
          <a:bodyPr wrap="none">
            <a:spAutoFit/>
          </a:bodyPr>
          <a:lstStyle/>
          <a:p>
            <a:r>
              <a:rPr lang="en-US" altLang="en-US" sz="2000" b="1"/>
              <a:t>Machine Learning</a:t>
            </a:r>
          </a:p>
        </p:txBody>
      </p:sp>
      <p:sp>
        <p:nvSpPr>
          <p:cNvPr id="20517" name="TextBox 54"/>
          <p:cNvSpPr txBox="1">
            <a:spLocks noChangeArrowheads="1"/>
          </p:cNvSpPr>
          <p:nvPr/>
        </p:nvSpPr>
        <p:spPr bwMode="auto">
          <a:xfrm>
            <a:off x="2708275" y="1144588"/>
            <a:ext cx="3732213" cy="400050"/>
          </a:xfrm>
          <a:prstGeom prst="rect">
            <a:avLst/>
          </a:prstGeom>
          <a:solidFill>
            <a:srgbClr val="FFFFCC"/>
          </a:solidFill>
          <a:ln w="9525">
            <a:noFill/>
            <a:miter lim="800000"/>
            <a:headEnd/>
            <a:tailEnd/>
          </a:ln>
        </p:spPr>
        <p:txBody>
          <a:bodyPr wrap="none">
            <a:spAutoFit/>
          </a:bodyPr>
          <a:lstStyle/>
          <a:p>
            <a:r>
              <a:rPr lang="en-US" altLang="en-US" sz="2000" b="1"/>
              <a:t>Human-Computer Interaction</a:t>
            </a:r>
          </a:p>
        </p:txBody>
      </p:sp>
      <p:sp>
        <p:nvSpPr>
          <p:cNvPr id="20518" name="TextBox 55"/>
          <p:cNvSpPr txBox="1">
            <a:spLocks noChangeArrowheads="1"/>
          </p:cNvSpPr>
          <p:nvPr/>
        </p:nvSpPr>
        <p:spPr bwMode="auto">
          <a:xfrm>
            <a:off x="812800" y="6399213"/>
            <a:ext cx="2520950" cy="400050"/>
          </a:xfrm>
          <a:prstGeom prst="rect">
            <a:avLst/>
          </a:prstGeom>
          <a:solidFill>
            <a:srgbClr val="FFFFCC"/>
          </a:solidFill>
          <a:ln w="9525">
            <a:noFill/>
            <a:miter lim="800000"/>
            <a:headEnd/>
            <a:tailEnd/>
          </a:ln>
        </p:spPr>
        <p:txBody>
          <a:bodyPr wrap="none">
            <a:spAutoFit/>
          </a:bodyPr>
          <a:lstStyle/>
          <a:p>
            <a:r>
              <a:rPr lang="en-US" altLang="en-US" sz="2000" b="1"/>
              <a:t>Information Theory</a:t>
            </a:r>
          </a:p>
        </p:txBody>
      </p:sp>
      <p:sp>
        <p:nvSpPr>
          <p:cNvPr id="20519" name="TextBox 56"/>
          <p:cNvSpPr txBox="1">
            <a:spLocks noChangeArrowheads="1"/>
          </p:cNvSpPr>
          <p:nvPr/>
        </p:nvSpPr>
        <p:spPr bwMode="auto">
          <a:xfrm>
            <a:off x="4972050" y="5421313"/>
            <a:ext cx="3779838" cy="400050"/>
          </a:xfrm>
          <a:prstGeom prst="rect">
            <a:avLst/>
          </a:prstGeom>
          <a:solidFill>
            <a:srgbClr val="FFFFCC"/>
          </a:solidFill>
          <a:ln w="9525">
            <a:noFill/>
            <a:miter lim="800000"/>
            <a:headEnd/>
            <a:tailEnd/>
          </a:ln>
        </p:spPr>
        <p:txBody>
          <a:bodyPr>
            <a:spAutoFit/>
          </a:bodyPr>
          <a:lstStyle/>
          <a:p>
            <a:r>
              <a:rPr lang="en-US" altLang="en-US" sz="2000" b="1"/>
              <a:t>Many Applications!</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p:spPr>
        <p:txBody>
          <a:bodyPr/>
          <a:lstStyle/>
          <a:p>
            <a:r>
              <a:rPr lang="en-US" altLang="en-US"/>
              <a:t>Slide 1- </a:t>
            </a:r>
            <a:fld id="{0A14C888-6CC7-4558-95DF-837CB5B9065E}" type="slidenum">
              <a:rPr lang="en-US" altLang="en-US"/>
              <a:pPr/>
              <a:t>12</a:t>
            </a:fld>
            <a:endParaRPr lang="en-CA" altLang="en-US"/>
          </a:p>
        </p:txBody>
      </p:sp>
      <p:sp>
        <p:nvSpPr>
          <p:cNvPr id="21507" name="Rectangle 4"/>
          <p:cNvSpPr>
            <a:spLocks noGrp="1" noChangeArrowheads="1"/>
          </p:cNvSpPr>
          <p:nvPr>
            <p:ph type="title"/>
          </p:nvPr>
        </p:nvSpPr>
        <p:spPr/>
        <p:txBody>
          <a:bodyPr/>
          <a:lstStyle/>
          <a:p>
            <a:pPr eaLnBrk="1" hangingPunct="1"/>
            <a:r>
              <a:rPr lang="en-US" altLang="en-US" smtClean="0"/>
              <a:t>Basic Definitions</a:t>
            </a:r>
          </a:p>
        </p:txBody>
      </p:sp>
      <p:sp>
        <p:nvSpPr>
          <p:cNvPr id="21508" name="Rectangle 5"/>
          <p:cNvSpPr>
            <a:spLocks noGrp="1" noChangeArrowheads="1"/>
          </p:cNvSpPr>
          <p:nvPr>
            <p:ph type="body" idx="1"/>
          </p:nvPr>
        </p:nvSpPr>
        <p:spPr/>
        <p:txBody>
          <a:bodyPr/>
          <a:lstStyle/>
          <a:p>
            <a:pPr eaLnBrk="1" hangingPunct="1">
              <a:lnSpc>
                <a:spcPct val="90000"/>
              </a:lnSpc>
            </a:pPr>
            <a:r>
              <a:rPr lang="en-US" altLang="en-US" sz="2000" b="1" smtClean="0"/>
              <a:t>Database:</a:t>
            </a:r>
          </a:p>
          <a:p>
            <a:pPr lvl="1" eaLnBrk="1" hangingPunct="1">
              <a:lnSpc>
                <a:spcPct val="90000"/>
              </a:lnSpc>
            </a:pPr>
            <a:r>
              <a:rPr lang="en-US" altLang="en-US" sz="2000" smtClean="0"/>
              <a:t>A collection of related data.</a:t>
            </a:r>
          </a:p>
          <a:p>
            <a:pPr eaLnBrk="1" hangingPunct="1">
              <a:lnSpc>
                <a:spcPct val="90000"/>
              </a:lnSpc>
            </a:pPr>
            <a:r>
              <a:rPr lang="en-US" altLang="en-US" sz="2000" b="1" smtClean="0"/>
              <a:t>Data:</a:t>
            </a:r>
          </a:p>
          <a:p>
            <a:pPr lvl="1" eaLnBrk="1" hangingPunct="1">
              <a:lnSpc>
                <a:spcPct val="90000"/>
              </a:lnSpc>
            </a:pPr>
            <a:r>
              <a:rPr lang="en-US" altLang="en-US" sz="2000" smtClean="0"/>
              <a:t>Known facts that can be recorded and have an implicit meaning.</a:t>
            </a:r>
          </a:p>
          <a:p>
            <a:pPr eaLnBrk="1" hangingPunct="1">
              <a:lnSpc>
                <a:spcPct val="90000"/>
              </a:lnSpc>
            </a:pPr>
            <a:r>
              <a:rPr lang="en-US" altLang="en-US" sz="2000" b="1" smtClean="0"/>
              <a:t>Mini-world:</a:t>
            </a:r>
          </a:p>
          <a:p>
            <a:pPr lvl="1" eaLnBrk="1" hangingPunct="1">
              <a:lnSpc>
                <a:spcPct val="90000"/>
              </a:lnSpc>
            </a:pPr>
            <a:r>
              <a:rPr lang="en-US" altLang="en-US" sz="2000" smtClean="0"/>
              <a:t>Some part of the real world about which data is stored in a database. For example, student grades and transcripts at a university.</a:t>
            </a:r>
          </a:p>
          <a:p>
            <a:pPr eaLnBrk="1" hangingPunct="1">
              <a:lnSpc>
                <a:spcPct val="90000"/>
              </a:lnSpc>
            </a:pPr>
            <a:r>
              <a:rPr lang="en-US" altLang="en-US" sz="2000" b="1" smtClean="0"/>
              <a:t>Database Management System (DBMS):</a:t>
            </a:r>
          </a:p>
          <a:p>
            <a:pPr lvl="1" eaLnBrk="1" hangingPunct="1">
              <a:lnSpc>
                <a:spcPct val="90000"/>
              </a:lnSpc>
            </a:pPr>
            <a:r>
              <a:rPr lang="en-US" altLang="en-US" sz="2000" smtClean="0"/>
              <a:t>A software package/system to facilitate the creation and maintenance of a computerized database.</a:t>
            </a:r>
          </a:p>
          <a:p>
            <a:pPr eaLnBrk="1" hangingPunct="1">
              <a:lnSpc>
                <a:spcPct val="90000"/>
              </a:lnSpc>
            </a:pPr>
            <a:r>
              <a:rPr lang="en-US" altLang="en-US" sz="2000" b="1" smtClean="0"/>
              <a:t>Database System:</a:t>
            </a:r>
          </a:p>
          <a:p>
            <a:pPr lvl="1" eaLnBrk="1" hangingPunct="1">
              <a:lnSpc>
                <a:spcPct val="90000"/>
              </a:lnSpc>
            </a:pPr>
            <a:r>
              <a:rPr lang="en-US" altLang="en-US" sz="2000" smtClean="0"/>
              <a:t>The DBMS software together with the data itself.  Sometimes, the applications are also included.</a:t>
            </a: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noChangeArrowheads="1"/>
          </p:cNvSpPr>
          <p:nvPr>
            <p:ph type="title"/>
          </p:nvPr>
        </p:nvSpPr>
        <p:spPr/>
        <p:txBody>
          <a:bodyPr/>
          <a:lstStyle/>
          <a:p>
            <a:r>
              <a:rPr lang="en-US" altLang="en-US" smtClean="0"/>
              <a:t>Impact of Databases and Database Technology</a:t>
            </a:r>
          </a:p>
        </p:txBody>
      </p:sp>
      <p:sp>
        <p:nvSpPr>
          <p:cNvPr id="23555" name="Content Placeholder 2"/>
          <p:cNvSpPr>
            <a:spLocks noGrp="1" noChangeArrowheads="1"/>
          </p:cNvSpPr>
          <p:nvPr>
            <p:ph idx="1"/>
          </p:nvPr>
        </p:nvSpPr>
        <p:spPr/>
        <p:txBody>
          <a:bodyPr/>
          <a:lstStyle/>
          <a:p>
            <a:r>
              <a:rPr lang="en-US" altLang="en-US" smtClean="0"/>
              <a:t>Businesses: </a:t>
            </a:r>
            <a:r>
              <a:rPr lang="en-US" altLang="en-US" smtClean="0">
                <a:solidFill>
                  <a:srgbClr val="800000"/>
                </a:solidFill>
              </a:rPr>
              <a:t>Banking, Insurance, Retail, Transportation, Healthcare, Manufacturing</a:t>
            </a:r>
          </a:p>
          <a:p>
            <a:r>
              <a:rPr lang="en-US" altLang="en-US" smtClean="0"/>
              <a:t>Service industries: </a:t>
            </a:r>
            <a:r>
              <a:rPr lang="en-US" altLang="en-US" smtClean="0">
                <a:solidFill>
                  <a:srgbClr val="800000"/>
                </a:solidFill>
              </a:rPr>
              <a:t>Financial, Real-estate, Legal, Electronic Commerce, Small businesses</a:t>
            </a:r>
          </a:p>
          <a:p>
            <a:r>
              <a:rPr lang="en-US" altLang="en-US" smtClean="0"/>
              <a:t>Education : </a:t>
            </a:r>
            <a:r>
              <a:rPr lang="en-US" altLang="en-US" smtClean="0">
                <a:solidFill>
                  <a:srgbClr val="800000"/>
                </a:solidFill>
              </a:rPr>
              <a:t>Resources for content and Delivery</a:t>
            </a:r>
          </a:p>
          <a:p>
            <a:r>
              <a:rPr lang="en-US" altLang="en-US" smtClean="0"/>
              <a:t>More recently: </a:t>
            </a:r>
            <a:r>
              <a:rPr lang="en-US" altLang="en-US" smtClean="0">
                <a:solidFill>
                  <a:srgbClr val="800000"/>
                </a:solidFill>
              </a:rPr>
              <a:t>Social Networks, Environmental and Scientific Applications, Medicine and Genetics</a:t>
            </a:r>
          </a:p>
          <a:p>
            <a:r>
              <a:rPr lang="en-US" altLang="en-US" smtClean="0"/>
              <a:t>Personalized applications: </a:t>
            </a:r>
            <a:r>
              <a:rPr lang="en-US" altLang="en-US" smtClean="0">
                <a:solidFill>
                  <a:srgbClr val="800000"/>
                </a:solidFill>
              </a:rPr>
              <a:t>based on smart mobile devices</a:t>
            </a:r>
          </a:p>
          <a:p>
            <a:endParaRPr lang="en-US" altLang="en-US" smtClean="0"/>
          </a:p>
        </p:txBody>
      </p:sp>
      <p:sp>
        <p:nvSpPr>
          <p:cNvPr id="23556" name="Slide Number Placeholder 3"/>
          <p:cNvSpPr>
            <a:spLocks noGrp="1"/>
          </p:cNvSpPr>
          <p:nvPr>
            <p:ph type="sldNum" sz="quarter" idx="10"/>
          </p:nvPr>
        </p:nvSpPr>
        <p:spPr>
          <a:noFill/>
        </p:spPr>
        <p:txBody>
          <a:bodyPr/>
          <a:lstStyle/>
          <a:p>
            <a:r>
              <a:rPr lang="en-US" altLang="en-US"/>
              <a:t>Slide 1- </a:t>
            </a:r>
            <a:fld id="{CBADF9E3-EFEB-48C1-9FFD-172ED70B1B78}" type="slidenum">
              <a:rPr lang="en-US" altLang="en-US"/>
              <a:pPr/>
              <a:t>13</a:t>
            </a:fld>
            <a:endParaRPr lang="en-CA" altLang="en-US"/>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r>
              <a:rPr lang="en-US" altLang="en-US"/>
              <a:t>Slide 1- </a:t>
            </a:r>
            <a:fld id="{4B03C122-8A4B-4371-9C05-25369879C78E}" type="slidenum">
              <a:rPr lang="en-US" altLang="en-US"/>
              <a:pPr/>
              <a:t>14</a:t>
            </a:fld>
            <a:endParaRPr lang="en-CA" altLang="en-US"/>
          </a:p>
        </p:txBody>
      </p:sp>
      <p:sp>
        <p:nvSpPr>
          <p:cNvPr id="24579" name="Rectangle 2"/>
          <p:cNvSpPr>
            <a:spLocks noGrp="1" noChangeArrowheads="1"/>
          </p:cNvSpPr>
          <p:nvPr>
            <p:ph type="title"/>
          </p:nvPr>
        </p:nvSpPr>
        <p:spPr/>
        <p:txBody>
          <a:bodyPr/>
          <a:lstStyle/>
          <a:p>
            <a:pPr eaLnBrk="1" hangingPunct="1"/>
            <a:r>
              <a:rPr lang="en-US" altLang="en-US" sz="3200" smtClean="0"/>
              <a:t>Simplified database system environment</a:t>
            </a:r>
          </a:p>
        </p:txBody>
      </p:sp>
      <p:pic>
        <p:nvPicPr>
          <p:cNvPr id="24580" name="Picture 4" descr="fig01_01"/>
          <p:cNvPicPr>
            <a:picLocks noChangeAspect="1" noChangeArrowheads="1"/>
          </p:cNvPicPr>
          <p:nvPr/>
        </p:nvPicPr>
        <p:blipFill>
          <a:blip r:embed="rId2"/>
          <a:srcRect/>
          <a:stretch>
            <a:fillRect/>
          </a:stretch>
        </p:blipFill>
        <p:spPr bwMode="auto">
          <a:xfrm>
            <a:off x="1905000" y="1517650"/>
            <a:ext cx="5743575" cy="49657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p>
            <a:r>
              <a:rPr lang="en-US" altLang="en-US"/>
              <a:t>Slide 1- </a:t>
            </a:r>
            <a:fld id="{6E34B878-6EC7-4AED-9FB2-94F5BB34AF50}" type="slidenum">
              <a:rPr lang="en-US" altLang="en-US"/>
              <a:pPr/>
              <a:t>15</a:t>
            </a:fld>
            <a:endParaRPr lang="en-CA" altLang="en-US"/>
          </a:p>
        </p:txBody>
      </p:sp>
      <p:sp>
        <p:nvSpPr>
          <p:cNvPr id="25603" name="Rectangle 4"/>
          <p:cNvSpPr>
            <a:spLocks noGrp="1" noChangeArrowheads="1"/>
          </p:cNvSpPr>
          <p:nvPr>
            <p:ph type="title"/>
          </p:nvPr>
        </p:nvSpPr>
        <p:spPr/>
        <p:txBody>
          <a:bodyPr/>
          <a:lstStyle/>
          <a:p>
            <a:pPr eaLnBrk="1" hangingPunct="1"/>
            <a:r>
              <a:rPr lang="en-US" altLang="en-US" smtClean="0"/>
              <a:t>What a DBMS Facilitates</a:t>
            </a:r>
          </a:p>
        </p:txBody>
      </p:sp>
      <p:sp>
        <p:nvSpPr>
          <p:cNvPr id="25604" name="Rectangle 5"/>
          <p:cNvSpPr>
            <a:spLocks noGrp="1" noChangeArrowheads="1"/>
          </p:cNvSpPr>
          <p:nvPr>
            <p:ph type="body" idx="1"/>
          </p:nvPr>
        </p:nvSpPr>
        <p:spPr/>
        <p:txBody>
          <a:bodyPr/>
          <a:lstStyle/>
          <a:p>
            <a:pPr eaLnBrk="1" hangingPunct="1"/>
            <a:r>
              <a:rPr lang="en-US" altLang="en-US" sz="2400" i="1" smtClean="0"/>
              <a:t>Define</a:t>
            </a:r>
            <a:r>
              <a:rPr lang="en-US" altLang="en-US" sz="2400" smtClean="0"/>
              <a:t> a particular database in terms of its data types, structures, and constraints</a:t>
            </a:r>
          </a:p>
          <a:p>
            <a:pPr eaLnBrk="1" hangingPunct="1"/>
            <a:r>
              <a:rPr lang="en-US" altLang="en-US" sz="2400" i="1" smtClean="0"/>
              <a:t>Construct</a:t>
            </a:r>
            <a:r>
              <a:rPr lang="en-US" altLang="en-US" sz="2400" smtClean="0"/>
              <a:t> or load the initial database contents on a secondary storage medium</a:t>
            </a:r>
          </a:p>
          <a:p>
            <a:pPr eaLnBrk="1" hangingPunct="1"/>
            <a:r>
              <a:rPr lang="en-US" altLang="en-US" sz="2400" i="1" smtClean="0"/>
              <a:t>Manipulating</a:t>
            </a:r>
            <a:r>
              <a:rPr lang="en-US" altLang="en-US" sz="2400" smtClean="0"/>
              <a:t> the database:</a:t>
            </a:r>
          </a:p>
          <a:p>
            <a:pPr lvl="1" eaLnBrk="1" hangingPunct="1"/>
            <a:r>
              <a:rPr lang="en-US" altLang="en-US" sz="2200" smtClean="0"/>
              <a:t>Retrieval: Querying, generating reports</a:t>
            </a:r>
          </a:p>
          <a:p>
            <a:pPr lvl="1" eaLnBrk="1" hangingPunct="1"/>
            <a:r>
              <a:rPr lang="en-US" altLang="en-US" sz="2200" smtClean="0"/>
              <a:t>Modification: Insertions, deletions and updates to its content</a:t>
            </a:r>
          </a:p>
          <a:p>
            <a:pPr lvl="1" eaLnBrk="1" hangingPunct="1"/>
            <a:r>
              <a:rPr lang="en-US" altLang="en-US" sz="2200" smtClean="0"/>
              <a:t>Accessing the database through Web applications</a:t>
            </a:r>
          </a:p>
          <a:p>
            <a:pPr eaLnBrk="1" hangingPunct="1"/>
            <a:r>
              <a:rPr lang="en-US" altLang="en-US" sz="2400" i="1" smtClean="0"/>
              <a:t>Processing</a:t>
            </a:r>
            <a:r>
              <a:rPr lang="en-US" altLang="en-US" sz="2400" smtClean="0"/>
              <a:t> and </a:t>
            </a:r>
            <a:r>
              <a:rPr lang="en-US" altLang="en-US" sz="2400" i="1" smtClean="0"/>
              <a:t>sharing</a:t>
            </a:r>
            <a:r>
              <a:rPr lang="en-US" altLang="en-US" sz="2400" smtClean="0"/>
              <a:t> by a set of concurrent users and application programs – yet, keeping all data valid and consistent</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p:spPr>
        <p:txBody>
          <a:bodyPr/>
          <a:lstStyle/>
          <a:p>
            <a:r>
              <a:rPr lang="en-US" altLang="en-US"/>
              <a:t>Slide 1- </a:t>
            </a:r>
            <a:fld id="{2A4A3D71-27B1-4751-9DCA-62C0FBFC67C6}" type="slidenum">
              <a:rPr lang="en-US" altLang="en-US"/>
              <a:pPr/>
              <a:t>16</a:t>
            </a:fld>
            <a:endParaRPr lang="en-CA" altLang="en-US"/>
          </a:p>
        </p:txBody>
      </p:sp>
      <p:sp>
        <p:nvSpPr>
          <p:cNvPr id="27651" name="Rectangle 4"/>
          <p:cNvSpPr>
            <a:spLocks noGrp="1" noChangeArrowheads="1"/>
          </p:cNvSpPr>
          <p:nvPr>
            <p:ph type="title"/>
          </p:nvPr>
        </p:nvSpPr>
        <p:spPr/>
        <p:txBody>
          <a:bodyPr/>
          <a:lstStyle/>
          <a:p>
            <a:pPr eaLnBrk="1" hangingPunct="1"/>
            <a:r>
              <a:rPr lang="en-US" altLang="en-US" smtClean="0"/>
              <a:t>Other DBMS Functionalities</a:t>
            </a:r>
          </a:p>
        </p:txBody>
      </p:sp>
      <p:sp>
        <p:nvSpPr>
          <p:cNvPr id="27652" name="Rectangle 5"/>
          <p:cNvSpPr>
            <a:spLocks noGrp="1" noChangeArrowheads="1"/>
          </p:cNvSpPr>
          <p:nvPr>
            <p:ph type="body" idx="1"/>
          </p:nvPr>
        </p:nvSpPr>
        <p:spPr/>
        <p:txBody>
          <a:bodyPr/>
          <a:lstStyle/>
          <a:p>
            <a:pPr eaLnBrk="1" hangingPunct="1"/>
            <a:r>
              <a:rPr lang="en-US" altLang="en-US" smtClean="0"/>
              <a:t>DBMS may additionally provide:</a:t>
            </a:r>
          </a:p>
          <a:p>
            <a:pPr lvl="1" eaLnBrk="1" hangingPunct="1"/>
            <a:r>
              <a:rPr lang="en-US" altLang="en-US" smtClean="0"/>
              <a:t>Protection or Security measures to prevent unauthorized access</a:t>
            </a:r>
          </a:p>
          <a:p>
            <a:pPr lvl="1" eaLnBrk="1" hangingPunct="1"/>
            <a:r>
              <a:rPr lang="en-US" altLang="en-US" smtClean="0"/>
              <a:t>“Active” processing to take internal actions on data</a:t>
            </a:r>
          </a:p>
          <a:p>
            <a:pPr lvl="1" eaLnBrk="1" hangingPunct="1"/>
            <a:r>
              <a:rPr lang="en-US" altLang="en-US" smtClean="0"/>
              <a:t>Presentation and visualization of data</a:t>
            </a:r>
          </a:p>
          <a:p>
            <a:pPr lvl="1" eaLnBrk="1" hangingPunct="1"/>
            <a:r>
              <a:rPr lang="en-US" altLang="en-US" smtClean="0"/>
              <a:t>Maintenance of the database and associated programs over the lifetime of the database application</a:t>
            </a: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noChangeArrowheads="1"/>
          </p:cNvSpPr>
          <p:nvPr>
            <p:ph type="title"/>
          </p:nvPr>
        </p:nvSpPr>
        <p:spPr/>
        <p:txBody>
          <a:bodyPr/>
          <a:lstStyle/>
          <a:p>
            <a:r>
              <a:rPr lang="en-US" altLang="en-US" smtClean="0"/>
              <a:t>Application Programs and DBMS</a:t>
            </a:r>
          </a:p>
        </p:txBody>
      </p:sp>
      <p:sp>
        <p:nvSpPr>
          <p:cNvPr id="29699" name="Content Placeholder 2"/>
          <p:cNvSpPr>
            <a:spLocks noGrp="1" noChangeArrowheads="1"/>
          </p:cNvSpPr>
          <p:nvPr>
            <p:ph idx="1"/>
          </p:nvPr>
        </p:nvSpPr>
        <p:spPr/>
        <p:txBody>
          <a:bodyPr/>
          <a:lstStyle/>
          <a:p>
            <a:r>
              <a:rPr lang="en-US" altLang="en-US" smtClean="0"/>
              <a:t>Applications interact with a database by generating</a:t>
            </a:r>
          </a:p>
          <a:p>
            <a:pPr lvl="1">
              <a:buFont typeface="Wingdings" pitchFamily="2" charset="2"/>
              <a:buNone/>
            </a:pPr>
            <a:r>
              <a:rPr lang="en-US" altLang="en-US" smtClean="0"/>
              <a:t>- Queries: that access different parts of data and formulate the result of a request</a:t>
            </a:r>
          </a:p>
          <a:p>
            <a:pPr lvl="1">
              <a:buFont typeface="Wingdings" pitchFamily="2" charset="2"/>
              <a:buNone/>
            </a:pPr>
            <a:r>
              <a:rPr lang="en-US" altLang="en-US" smtClean="0"/>
              <a:t>- Transactions: that may read some data and “update” certain values or generate new data and store that in the database</a:t>
            </a:r>
          </a:p>
          <a:p>
            <a:pPr>
              <a:buFont typeface="Wingdings" pitchFamily="2" charset="2"/>
              <a:buNone/>
            </a:pPr>
            <a:endParaRPr lang="en-US" altLang="en-US" smtClean="0"/>
          </a:p>
        </p:txBody>
      </p:sp>
      <p:sp>
        <p:nvSpPr>
          <p:cNvPr id="29700" name="Slide Number Placeholder 3"/>
          <p:cNvSpPr>
            <a:spLocks noGrp="1"/>
          </p:cNvSpPr>
          <p:nvPr>
            <p:ph type="sldNum" sz="quarter" idx="10"/>
          </p:nvPr>
        </p:nvSpPr>
        <p:spPr>
          <a:noFill/>
        </p:spPr>
        <p:txBody>
          <a:bodyPr/>
          <a:lstStyle/>
          <a:p>
            <a:r>
              <a:rPr lang="en-US" altLang="en-US"/>
              <a:t>Slide 1- </a:t>
            </a:r>
            <a:fld id="{5E8DD51A-0BA0-4D61-B3C5-EAEF2148CFE3}" type="slidenum">
              <a:rPr lang="en-US" altLang="en-US"/>
              <a:pPr/>
              <a:t>17</a:t>
            </a:fld>
            <a:endParaRPr lang="en-CA" altLang="en-US"/>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0"/>
          </p:nvPr>
        </p:nvSpPr>
        <p:spPr>
          <a:noFill/>
        </p:spPr>
        <p:txBody>
          <a:bodyPr/>
          <a:lstStyle/>
          <a:p>
            <a:r>
              <a:rPr lang="en-US" altLang="en-US"/>
              <a:t>Slide 1- </a:t>
            </a:r>
            <a:fld id="{88CC8DAE-FD17-4DDD-A863-618A0280E260}" type="slidenum">
              <a:rPr lang="en-US" altLang="en-US"/>
              <a:pPr/>
              <a:t>18</a:t>
            </a:fld>
            <a:endParaRPr lang="en-CA" altLang="en-US"/>
          </a:p>
        </p:txBody>
      </p:sp>
      <p:sp>
        <p:nvSpPr>
          <p:cNvPr id="30723" name="Rectangle 4"/>
          <p:cNvSpPr>
            <a:spLocks noGrp="1" noChangeArrowheads="1"/>
          </p:cNvSpPr>
          <p:nvPr>
            <p:ph type="title"/>
          </p:nvPr>
        </p:nvSpPr>
        <p:spPr/>
        <p:txBody>
          <a:bodyPr/>
          <a:lstStyle/>
          <a:p>
            <a:pPr eaLnBrk="1" hangingPunct="1"/>
            <a:r>
              <a:rPr lang="en-US" altLang="en-US" smtClean="0"/>
              <a:t>Example of a Database</a:t>
            </a:r>
            <a:br>
              <a:rPr lang="en-US" altLang="en-US" smtClean="0"/>
            </a:br>
            <a:r>
              <a:rPr lang="en-US" altLang="en-US" smtClean="0"/>
              <a:t>(with a Conceptual Data Model)</a:t>
            </a:r>
          </a:p>
        </p:txBody>
      </p:sp>
      <p:sp>
        <p:nvSpPr>
          <p:cNvPr id="30724" name="Rectangle 5"/>
          <p:cNvSpPr>
            <a:spLocks noGrp="1" noChangeArrowheads="1"/>
          </p:cNvSpPr>
          <p:nvPr>
            <p:ph type="body" idx="1"/>
          </p:nvPr>
        </p:nvSpPr>
        <p:spPr/>
        <p:txBody>
          <a:bodyPr/>
          <a:lstStyle/>
          <a:p>
            <a:pPr eaLnBrk="1" hangingPunct="1"/>
            <a:r>
              <a:rPr lang="en-US" altLang="en-US" b="1" smtClean="0"/>
              <a:t>Mini-world for the example:</a:t>
            </a:r>
          </a:p>
          <a:p>
            <a:pPr lvl="1" eaLnBrk="1" hangingPunct="1"/>
            <a:r>
              <a:rPr lang="en-US" altLang="en-US" smtClean="0"/>
              <a:t>Part of a UNIVERSITY environment</a:t>
            </a:r>
          </a:p>
          <a:p>
            <a:pPr eaLnBrk="1" hangingPunct="1"/>
            <a:r>
              <a:rPr lang="en-US" altLang="en-US" b="1" smtClean="0"/>
              <a:t>Some mini-world </a:t>
            </a:r>
            <a:r>
              <a:rPr lang="en-US" altLang="en-US" b="1" i="1" smtClean="0"/>
              <a:t>entities</a:t>
            </a:r>
            <a:r>
              <a:rPr lang="en-US" altLang="en-US" b="1" smtClean="0"/>
              <a:t>:</a:t>
            </a:r>
          </a:p>
          <a:p>
            <a:pPr lvl="1" eaLnBrk="1" hangingPunct="1"/>
            <a:r>
              <a:rPr lang="en-US" altLang="en-US" smtClean="0"/>
              <a:t>STUDENTs</a:t>
            </a:r>
          </a:p>
          <a:p>
            <a:pPr lvl="1" eaLnBrk="1" hangingPunct="1"/>
            <a:r>
              <a:rPr lang="en-US" altLang="en-US" smtClean="0"/>
              <a:t>COURSEs</a:t>
            </a:r>
          </a:p>
          <a:p>
            <a:pPr lvl="1" eaLnBrk="1" hangingPunct="1"/>
            <a:r>
              <a:rPr lang="en-US" altLang="en-US" smtClean="0"/>
              <a:t>SECTIONs (of COURSEs)</a:t>
            </a:r>
          </a:p>
          <a:p>
            <a:pPr lvl="1" eaLnBrk="1" hangingPunct="1"/>
            <a:r>
              <a:rPr lang="en-US" altLang="en-US" smtClean="0"/>
              <a:t>(Academic) DEPARTMENTs</a:t>
            </a:r>
          </a:p>
          <a:p>
            <a:pPr lvl="1" eaLnBrk="1" hangingPunct="1"/>
            <a:r>
              <a:rPr lang="en-US" altLang="en-US" smtClean="0"/>
              <a:t>INSTRUCTORs</a:t>
            </a:r>
          </a:p>
          <a:p>
            <a:pPr eaLnBrk="1" hangingPunct="1"/>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p>
            <a:r>
              <a:rPr lang="en-US" altLang="en-US"/>
              <a:t>Slide 1- </a:t>
            </a:r>
            <a:fld id="{D35440DB-8B48-4D25-A8B3-5C67957EE158}" type="slidenum">
              <a:rPr lang="en-US" altLang="en-US"/>
              <a:pPr/>
              <a:t>19</a:t>
            </a:fld>
            <a:endParaRPr lang="en-CA" altLang="en-US"/>
          </a:p>
        </p:txBody>
      </p:sp>
      <p:sp>
        <p:nvSpPr>
          <p:cNvPr id="32771" name="Rectangle 4"/>
          <p:cNvSpPr>
            <a:spLocks noGrp="1" noChangeArrowheads="1"/>
          </p:cNvSpPr>
          <p:nvPr>
            <p:ph type="title"/>
          </p:nvPr>
        </p:nvSpPr>
        <p:spPr/>
        <p:txBody>
          <a:bodyPr/>
          <a:lstStyle/>
          <a:p>
            <a:pPr eaLnBrk="1" hangingPunct="1"/>
            <a:r>
              <a:rPr lang="en-US" altLang="en-US" smtClean="0"/>
              <a:t>Example of a Database</a:t>
            </a:r>
            <a:br>
              <a:rPr lang="en-US" altLang="en-US" smtClean="0"/>
            </a:br>
            <a:r>
              <a:rPr lang="en-US" altLang="en-US" smtClean="0"/>
              <a:t>(with a Conceptual Data Model)</a:t>
            </a:r>
          </a:p>
        </p:txBody>
      </p:sp>
      <p:sp>
        <p:nvSpPr>
          <p:cNvPr id="32772" name="Rectangle 5"/>
          <p:cNvSpPr>
            <a:spLocks noGrp="1" noChangeArrowheads="1"/>
          </p:cNvSpPr>
          <p:nvPr>
            <p:ph type="body" idx="1"/>
          </p:nvPr>
        </p:nvSpPr>
        <p:spPr/>
        <p:txBody>
          <a:bodyPr/>
          <a:lstStyle/>
          <a:p>
            <a:pPr eaLnBrk="1" hangingPunct="1"/>
            <a:r>
              <a:rPr lang="en-US" altLang="en-US" sz="2400" b="1" smtClean="0"/>
              <a:t>Some mini-world </a:t>
            </a:r>
            <a:r>
              <a:rPr lang="en-US" altLang="en-US" sz="2400" b="1" i="1" smtClean="0"/>
              <a:t>relationships</a:t>
            </a:r>
            <a:r>
              <a:rPr lang="en-US" altLang="en-US" sz="2400" b="1" smtClean="0"/>
              <a:t>:</a:t>
            </a:r>
          </a:p>
          <a:p>
            <a:pPr lvl="1" eaLnBrk="1" hangingPunct="1"/>
            <a:r>
              <a:rPr lang="en-US" altLang="en-US" sz="2200" smtClean="0"/>
              <a:t>SECTIONs </a:t>
            </a:r>
            <a:r>
              <a:rPr lang="en-US" altLang="en-US" sz="2200" i="1" smtClean="0"/>
              <a:t>are of specific</a:t>
            </a:r>
            <a:r>
              <a:rPr lang="en-US" altLang="en-US" sz="2200" smtClean="0"/>
              <a:t> COURSEs</a:t>
            </a:r>
          </a:p>
          <a:p>
            <a:pPr lvl="1" eaLnBrk="1" hangingPunct="1"/>
            <a:r>
              <a:rPr lang="en-US" altLang="en-US" sz="2200" smtClean="0"/>
              <a:t>STUDENTs </a:t>
            </a:r>
            <a:r>
              <a:rPr lang="en-US" altLang="en-US" sz="2200" i="1" smtClean="0"/>
              <a:t>take</a:t>
            </a:r>
            <a:r>
              <a:rPr lang="en-US" altLang="en-US" sz="2200" smtClean="0"/>
              <a:t> SECTIONs</a:t>
            </a:r>
          </a:p>
          <a:p>
            <a:pPr lvl="1" eaLnBrk="1" hangingPunct="1"/>
            <a:r>
              <a:rPr lang="en-US" altLang="en-US" sz="2200" smtClean="0"/>
              <a:t>COURSEs </a:t>
            </a:r>
            <a:r>
              <a:rPr lang="en-US" altLang="en-US" sz="2200" i="1" smtClean="0"/>
              <a:t>have  prerequisite</a:t>
            </a:r>
            <a:r>
              <a:rPr lang="en-US" altLang="en-US" sz="2200" smtClean="0"/>
              <a:t> COURSEs</a:t>
            </a:r>
          </a:p>
          <a:p>
            <a:pPr lvl="1" eaLnBrk="1" hangingPunct="1"/>
            <a:r>
              <a:rPr lang="en-US" altLang="en-US" sz="2200" smtClean="0"/>
              <a:t>INSTRUCTORs </a:t>
            </a:r>
            <a:r>
              <a:rPr lang="en-US" altLang="en-US" sz="2200" i="1" smtClean="0"/>
              <a:t>teach</a:t>
            </a:r>
            <a:r>
              <a:rPr lang="en-US" altLang="en-US" sz="2200" smtClean="0"/>
              <a:t>  SECTIONs</a:t>
            </a:r>
          </a:p>
          <a:p>
            <a:pPr lvl="1" eaLnBrk="1" hangingPunct="1"/>
            <a:r>
              <a:rPr lang="en-US" altLang="en-US" sz="2200" smtClean="0"/>
              <a:t>COURSEs </a:t>
            </a:r>
            <a:r>
              <a:rPr lang="en-US" altLang="en-US" sz="2200" i="1" smtClean="0"/>
              <a:t>are offered by</a:t>
            </a:r>
            <a:r>
              <a:rPr lang="en-US" altLang="en-US" sz="2200" smtClean="0"/>
              <a:t>  DEPARTMENTs</a:t>
            </a:r>
          </a:p>
          <a:p>
            <a:pPr lvl="1" eaLnBrk="1" hangingPunct="1"/>
            <a:r>
              <a:rPr lang="en-US" altLang="en-US" sz="2200" smtClean="0"/>
              <a:t>STUDENTs </a:t>
            </a:r>
            <a:r>
              <a:rPr lang="en-US" altLang="en-US" sz="2200" i="1" smtClean="0"/>
              <a:t>major in</a:t>
            </a:r>
            <a:r>
              <a:rPr lang="en-US" altLang="en-US" sz="2200" smtClean="0"/>
              <a:t>  DEPARTMENTs</a:t>
            </a:r>
          </a:p>
          <a:p>
            <a:pPr eaLnBrk="1" hangingPunct="1"/>
            <a:endParaRPr lang="en-US" altLang="en-US" sz="2400" smtClean="0"/>
          </a:p>
          <a:p>
            <a:pPr eaLnBrk="1" hangingPunct="1"/>
            <a:r>
              <a:rPr lang="en-US" altLang="en-US" sz="2400" smtClean="0"/>
              <a:t>Note: The above entities and relationships are typically expressed in a conceptual data model, such as the ENTITY-RELATIONSHIP data model (see Chapters 3, 4)</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noChangeArrowheads="1"/>
          </p:cNvSpPr>
          <p:nvPr>
            <p:ph type="title"/>
          </p:nvPr>
        </p:nvSpPr>
        <p:spPr/>
        <p:txBody>
          <a:bodyPr/>
          <a:lstStyle/>
          <a:p>
            <a:endParaRPr lang="en-US" altLang="en-US" smtClean="0"/>
          </a:p>
        </p:txBody>
      </p:sp>
      <p:sp>
        <p:nvSpPr>
          <p:cNvPr id="3" name="Content Placeholder 2">
            <a:extLst>
              <a:ext uri="{FF2B5EF4-FFF2-40B4-BE49-F238E27FC236}">
                <a16:creationId xmlns:a16="http://schemas.microsoft.com/office/drawing/2014/main" xmlns="" id="{AE00D5E2-9230-46CC-8960-C9B7DF05DBF9}"/>
              </a:ext>
            </a:extLst>
          </p:cNvPr>
          <p:cNvSpPr>
            <a:spLocks noGrp="1"/>
          </p:cNvSpPr>
          <p:nvPr>
            <p:ph idx="1"/>
          </p:nvPr>
        </p:nvSpPr>
        <p:spPr/>
        <p:txBody>
          <a:bodyPr/>
          <a:lstStyle/>
          <a:p>
            <a:pPr>
              <a:defRPr/>
            </a:pPr>
            <a:endParaRPr lang="en-US" dirty="0">
              <a:ea typeface="+mn-ea"/>
            </a:endParaRPr>
          </a:p>
          <a:p>
            <a:pPr>
              <a:defRPr/>
            </a:pPr>
            <a:endParaRPr lang="en-US" dirty="0">
              <a:ea typeface="+mn-ea"/>
            </a:endParaRPr>
          </a:p>
          <a:p>
            <a:pPr>
              <a:defRPr/>
            </a:pPr>
            <a:endParaRPr lang="en-US" dirty="0">
              <a:ea typeface="+mn-ea"/>
            </a:endParaRPr>
          </a:p>
          <a:p>
            <a:pPr marL="0" indent="0" algn="ctr">
              <a:buFont typeface="Wingdings" pitchFamily="2" charset="2"/>
              <a:buNone/>
              <a:defRPr/>
            </a:pPr>
            <a:r>
              <a:rPr lang="en-US" sz="3200" b="1" dirty="0">
                <a:ea typeface="+mn-ea"/>
              </a:rPr>
              <a:t>CHAPTER 1</a:t>
            </a:r>
          </a:p>
          <a:p>
            <a:pPr marL="0" indent="0" algn="ctr">
              <a:buFont typeface="Wingdings" pitchFamily="2" charset="2"/>
              <a:buNone/>
              <a:defRPr/>
            </a:pPr>
            <a:endParaRPr lang="en-US" sz="3200" b="1" dirty="0">
              <a:ea typeface="+mn-ea"/>
            </a:endParaRPr>
          </a:p>
          <a:p>
            <a:pPr marL="0" indent="0" algn="ctr">
              <a:buFont typeface="Wingdings" pitchFamily="2" charset="2"/>
              <a:buNone/>
              <a:defRPr/>
            </a:pPr>
            <a:r>
              <a:rPr lang="en-US" sz="3600" b="1" dirty="0">
                <a:ea typeface="+mn-ea"/>
              </a:rPr>
              <a:t>Databases and Database Users</a:t>
            </a:r>
          </a:p>
        </p:txBody>
      </p:sp>
      <p:sp>
        <p:nvSpPr>
          <p:cNvPr id="7172" name="Slide Number Placeholder 3"/>
          <p:cNvSpPr>
            <a:spLocks noGrp="1"/>
          </p:cNvSpPr>
          <p:nvPr>
            <p:ph type="sldNum" sz="quarter" idx="10"/>
          </p:nvPr>
        </p:nvSpPr>
        <p:spPr>
          <a:noFill/>
        </p:spPr>
        <p:txBody>
          <a:bodyPr/>
          <a:lstStyle/>
          <a:p>
            <a:r>
              <a:rPr lang="en-US" altLang="en-US"/>
              <a:t>Slide 1- </a:t>
            </a:r>
            <a:fld id="{DA6A5DB6-6040-4E06-9EDE-4983B75F6FE8}" type="slidenum">
              <a:rPr lang="en-US" altLang="en-US"/>
              <a:pPr/>
              <a:t>2</a:t>
            </a:fld>
            <a:endParaRPr lang="en-CA" altLang="en-US"/>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p:spPr>
        <p:txBody>
          <a:bodyPr/>
          <a:lstStyle/>
          <a:p>
            <a:r>
              <a:rPr lang="en-US" altLang="en-US"/>
              <a:t>Slide 1- </a:t>
            </a:r>
            <a:fld id="{4666AA89-98A3-41F0-9A8B-E2E52B0F6F53}" type="slidenum">
              <a:rPr lang="en-US" altLang="en-US"/>
              <a:pPr/>
              <a:t>20</a:t>
            </a:fld>
            <a:endParaRPr lang="en-CA" altLang="en-US"/>
          </a:p>
        </p:txBody>
      </p:sp>
      <p:sp>
        <p:nvSpPr>
          <p:cNvPr id="34819" name="Rectangle 2"/>
          <p:cNvSpPr>
            <a:spLocks noGrp="1" noChangeArrowheads="1"/>
          </p:cNvSpPr>
          <p:nvPr>
            <p:ph type="title"/>
          </p:nvPr>
        </p:nvSpPr>
        <p:spPr/>
        <p:txBody>
          <a:bodyPr/>
          <a:lstStyle/>
          <a:p>
            <a:pPr eaLnBrk="1" hangingPunct="1"/>
            <a:r>
              <a:rPr lang="en-US" altLang="en-US" smtClean="0"/>
              <a:t>Example of a Simple Database</a:t>
            </a:r>
          </a:p>
        </p:txBody>
      </p:sp>
      <p:pic>
        <p:nvPicPr>
          <p:cNvPr id="34820" name="Picture 4" descr="fig01_02"/>
          <p:cNvPicPr>
            <a:picLocks noChangeAspect="1" noChangeArrowheads="1"/>
          </p:cNvPicPr>
          <p:nvPr/>
        </p:nvPicPr>
        <p:blipFill>
          <a:blip r:embed="rId2"/>
          <a:srcRect/>
          <a:stretch>
            <a:fillRect/>
          </a:stretch>
        </p:blipFill>
        <p:spPr bwMode="auto">
          <a:xfrm>
            <a:off x="1889125" y="1524000"/>
            <a:ext cx="4370388" cy="5029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0"/>
          </p:nvPr>
        </p:nvSpPr>
        <p:spPr>
          <a:noFill/>
        </p:spPr>
        <p:txBody>
          <a:bodyPr/>
          <a:lstStyle/>
          <a:p>
            <a:r>
              <a:rPr lang="en-US" altLang="en-US"/>
              <a:t>Slide 1- </a:t>
            </a:r>
            <a:fld id="{DE9F7942-0B33-47C5-856D-BC9BE67AE91D}" type="slidenum">
              <a:rPr lang="en-US" altLang="en-US"/>
              <a:pPr/>
              <a:t>21</a:t>
            </a:fld>
            <a:endParaRPr lang="en-CA" altLang="en-US"/>
          </a:p>
        </p:txBody>
      </p:sp>
      <p:sp>
        <p:nvSpPr>
          <p:cNvPr id="35843" name="Rectangle 4"/>
          <p:cNvSpPr>
            <a:spLocks noGrp="1" noChangeArrowheads="1"/>
          </p:cNvSpPr>
          <p:nvPr>
            <p:ph type="title"/>
          </p:nvPr>
        </p:nvSpPr>
        <p:spPr/>
        <p:txBody>
          <a:bodyPr/>
          <a:lstStyle/>
          <a:p>
            <a:pPr eaLnBrk="1" hangingPunct="1"/>
            <a:r>
              <a:rPr lang="en-US" altLang="en-US" smtClean="0"/>
              <a:t>Main Characteristics of the Database Approach</a:t>
            </a:r>
          </a:p>
        </p:txBody>
      </p:sp>
      <p:sp>
        <p:nvSpPr>
          <p:cNvPr id="14340" name="Rectangle 5">
            <a:extLst>
              <a:ext uri="{FF2B5EF4-FFF2-40B4-BE49-F238E27FC236}">
                <a16:creationId xmlns:a16="http://schemas.microsoft.com/office/drawing/2014/main" xmlns="" id="{020639A1-069A-47BF-AA4A-15C952D60574}"/>
              </a:ext>
            </a:extLst>
          </p:cNvPr>
          <p:cNvSpPr>
            <a:spLocks noGrp="1" noChangeArrowheads="1"/>
          </p:cNvSpPr>
          <p:nvPr>
            <p:ph type="body" idx="1"/>
          </p:nvPr>
        </p:nvSpPr>
        <p:spPr>
          <a:xfrm>
            <a:off x="239713" y="1360488"/>
            <a:ext cx="8294687" cy="4572000"/>
          </a:xfrm>
        </p:spPr>
        <p:txBody>
          <a:bodyPr/>
          <a:lstStyle/>
          <a:p>
            <a:pPr eaLnBrk="1" hangingPunct="1">
              <a:defRPr/>
            </a:pPr>
            <a:r>
              <a:rPr lang="en-US" altLang="en-US" sz="2400" b="1" dirty="0">
                <a:ea typeface="+mn-ea"/>
              </a:rPr>
              <a:t>Self-describing nature of a database system:</a:t>
            </a:r>
          </a:p>
          <a:p>
            <a:pPr lvl="1" eaLnBrk="1" hangingPunct="1">
              <a:defRPr/>
            </a:pPr>
            <a:r>
              <a:rPr lang="en-US" altLang="en-US" sz="2200" dirty="0">
                <a:ea typeface="ＭＳ Ｐゴシック" charset="0"/>
              </a:rPr>
              <a:t>A DBMS </a:t>
            </a:r>
            <a:r>
              <a:rPr lang="en-US" altLang="en-US" sz="2200" b="1" dirty="0">
                <a:ea typeface="ＭＳ Ｐゴシック" charset="0"/>
              </a:rPr>
              <a:t>catalog</a:t>
            </a:r>
            <a:r>
              <a:rPr lang="en-US" altLang="en-US" sz="2200" dirty="0">
                <a:ea typeface="ＭＳ Ｐゴシック" charset="0"/>
              </a:rPr>
              <a:t> stores the description of a particular database (e.g. data structures, types, and constraints)</a:t>
            </a:r>
          </a:p>
          <a:p>
            <a:pPr lvl="1" eaLnBrk="1" hangingPunct="1">
              <a:defRPr/>
            </a:pPr>
            <a:r>
              <a:rPr lang="en-US" altLang="en-US" sz="2200" dirty="0">
                <a:ea typeface="ＭＳ Ｐゴシック" charset="0"/>
              </a:rPr>
              <a:t>The description is called </a:t>
            </a:r>
            <a:r>
              <a:rPr lang="en-US" altLang="en-US" sz="2200" b="1" dirty="0">
                <a:ea typeface="ＭＳ Ｐゴシック" charset="0"/>
              </a:rPr>
              <a:t>meta-data*</a:t>
            </a:r>
            <a:r>
              <a:rPr lang="en-US" altLang="en-US" sz="2200" dirty="0">
                <a:ea typeface="ＭＳ Ｐゴシック" charset="0"/>
              </a:rPr>
              <a:t>.</a:t>
            </a:r>
          </a:p>
          <a:p>
            <a:pPr lvl="1" eaLnBrk="1" hangingPunct="1">
              <a:defRPr/>
            </a:pPr>
            <a:r>
              <a:rPr lang="en-US" altLang="en-US" sz="2200" dirty="0">
                <a:ea typeface="ＭＳ Ｐゴシック" charset="0"/>
              </a:rPr>
              <a:t>This allows the DBMS software to work with different database applications.</a:t>
            </a:r>
          </a:p>
          <a:p>
            <a:pPr eaLnBrk="1" hangingPunct="1">
              <a:defRPr/>
            </a:pPr>
            <a:r>
              <a:rPr lang="en-US" altLang="en-US" sz="2400" b="1" dirty="0">
                <a:ea typeface="+mn-ea"/>
              </a:rPr>
              <a:t>Insulation between programs and data:</a:t>
            </a:r>
          </a:p>
          <a:p>
            <a:pPr lvl="1" eaLnBrk="1" hangingPunct="1">
              <a:defRPr/>
            </a:pPr>
            <a:r>
              <a:rPr lang="en-US" altLang="en-US" sz="2200" dirty="0">
                <a:ea typeface="ＭＳ Ｐゴシック" charset="0"/>
              </a:rPr>
              <a:t>Called </a:t>
            </a:r>
            <a:r>
              <a:rPr lang="en-US" altLang="en-US" sz="2200" b="1" dirty="0">
                <a:ea typeface="ＭＳ Ｐゴシック" charset="0"/>
              </a:rPr>
              <a:t>program-data independence</a:t>
            </a:r>
            <a:r>
              <a:rPr lang="en-US" altLang="en-US" sz="2200" dirty="0">
                <a:ea typeface="ＭＳ Ｐゴシック" charset="0"/>
              </a:rPr>
              <a:t>.</a:t>
            </a:r>
          </a:p>
          <a:p>
            <a:pPr lvl="1" eaLnBrk="1" hangingPunct="1">
              <a:defRPr/>
            </a:pPr>
            <a:r>
              <a:rPr lang="en-US" altLang="en-US" sz="2200" dirty="0">
                <a:ea typeface="ＭＳ Ｐゴシック" charset="0"/>
              </a:rPr>
              <a:t>Allows changing data structures and storage organization without having to change the DBMS access programs</a:t>
            </a:r>
          </a:p>
          <a:p>
            <a:pPr lvl="2" eaLnBrk="1" hangingPunct="1">
              <a:defRPr/>
            </a:pPr>
            <a:r>
              <a:rPr lang="en-US" altLang="en-US" sz="2000" dirty="0">
                <a:ea typeface="ＭＳ Ｐゴシック" charset="0"/>
              </a:rPr>
              <a:t>E.g., ADTs</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r>
              <a:rPr lang="en-US" altLang="en-US"/>
              <a:t>Slide 1- </a:t>
            </a:r>
            <a:fld id="{8F2C832F-1259-431C-ADA1-9CB82F3117CC}" type="slidenum">
              <a:rPr lang="en-US" altLang="en-US"/>
              <a:pPr/>
              <a:t>22</a:t>
            </a:fld>
            <a:endParaRPr lang="en-CA" altLang="en-US"/>
          </a:p>
        </p:txBody>
      </p:sp>
      <p:sp>
        <p:nvSpPr>
          <p:cNvPr id="37891" name="Rectangle 2"/>
          <p:cNvSpPr>
            <a:spLocks noGrp="1" noChangeArrowheads="1"/>
          </p:cNvSpPr>
          <p:nvPr>
            <p:ph type="title"/>
          </p:nvPr>
        </p:nvSpPr>
        <p:spPr/>
        <p:txBody>
          <a:bodyPr/>
          <a:lstStyle/>
          <a:p>
            <a:pPr eaLnBrk="1" hangingPunct="1"/>
            <a:r>
              <a:rPr lang="en-US" altLang="en-US" sz="3200" smtClean="0"/>
              <a:t>Example of a Simplified Database Catalog</a:t>
            </a:r>
          </a:p>
        </p:txBody>
      </p:sp>
      <p:pic>
        <p:nvPicPr>
          <p:cNvPr id="37892" name="Picture 4" descr="fig01_03"/>
          <p:cNvPicPr>
            <a:picLocks noChangeAspect="1" noChangeArrowheads="1"/>
          </p:cNvPicPr>
          <p:nvPr/>
        </p:nvPicPr>
        <p:blipFill>
          <a:blip r:embed="rId2"/>
          <a:srcRect/>
          <a:stretch>
            <a:fillRect/>
          </a:stretch>
        </p:blipFill>
        <p:spPr bwMode="auto">
          <a:xfrm>
            <a:off x="1143000" y="1600200"/>
            <a:ext cx="6172200" cy="49514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0"/>
          </p:nvPr>
        </p:nvSpPr>
        <p:spPr>
          <a:noFill/>
        </p:spPr>
        <p:txBody>
          <a:bodyPr/>
          <a:lstStyle/>
          <a:p>
            <a:r>
              <a:rPr lang="en-US" altLang="en-US"/>
              <a:t>Slide 1- </a:t>
            </a:r>
            <a:fld id="{D2EEE4D3-C7E9-429E-AB6A-74BC50802FC7}" type="slidenum">
              <a:rPr lang="en-US" altLang="en-US"/>
              <a:pPr/>
              <a:t>23</a:t>
            </a:fld>
            <a:endParaRPr lang="en-CA" altLang="en-US"/>
          </a:p>
        </p:txBody>
      </p:sp>
      <p:sp>
        <p:nvSpPr>
          <p:cNvPr id="38915" name="Rectangle 4"/>
          <p:cNvSpPr>
            <a:spLocks noGrp="1" noChangeArrowheads="1"/>
          </p:cNvSpPr>
          <p:nvPr>
            <p:ph type="title"/>
          </p:nvPr>
        </p:nvSpPr>
        <p:spPr/>
        <p:txBody>
          <a:bodyPr/>
          <a:lstStyle/>
          <a:p>
            <a:pPr eaLnBrk="1" hangingPunct="1"/>
            <a:r>
              <a:rPr lang="en-US" altLang="en-US" smtClean="0"/>
              <a:t>Main Characteristics of the Database Approach (continued)</a:t>
            </a:r>
          </a:p>
        </p:txBody>
      </p:sp>
      <p:sp>
        <p:nvSpPr>
          <p:cNvPr id="38916" name="Rectangle 5"/>
          <p:cNvSpPr>
            <a:spLocks noGrp="1" noChangeArrowheads="1"/>
          </p:cNvSpPr>
          <p:nvPr>
            <p:ph type="body" idx="1"/>
          </p:nvPr>
        </p:nvSpPr>
        <p:spPr/>
        <p:txBody>
          <a:bodyPr/>
          <a:lstStyle/>
          <a:p>
            <a:pPr eaLnBrk="1" hangingPunct="1"/>
            <a:r>
              <a:rPr lang="en-US" altLang="en-US" b="1" smtClean="0"/>
              <a:t>Data Abstraction: </a:t>
            </a:r>
          </a:p>
          <a:p>
            <a:pPr lvl="1" eaLnBrk="1" hangingPunct="1"/>
            <a:r>
              <a:rPr lang="en-US" altLang="en-US" smtClean="0"/>
              <a:t>A </a:t>
            </a:r>
            <a:r>
              <a:rPr lang="en-US" altLang="en-US" b="1" smtClean="0"/>
              <a:t>data model</a:t>
            </a:r>
            <a:r>
              <a:rPr lang="en-US" altLang="en-US" smtClean="0"/>
              <a:t> is used to hide storage details and present the users with a conceptual view  of the database.</a:t>
            </a:r>
          </a:p>
          <a:p>
            <a:pPr lvl="1" eaLnBrk="1" hangingPunct="1"/>
            <a:r>
              <a:rPr lang="en-US" altLang="en-US" smtClean="0"/>
              <a:t>Programs refer to the data model constructs rather than data storage details</a:t>
            </a:r>
          </a:p>
          <a:p>
            <a:pPr eaLnBrk="1" hangingPunct="1"/>
            <a:r>
              <a:rPr lang="en-US" altLang="en-US" b="1" smtClean="0"/>
              <a:t>Support of multiple views of the data:</a:t>
            </a:r>
          </a:p>
          <a:p>
            <a:pPr lvl="1" eaLnBrk="1" hangingPunct="1"/>
            <a:r>
              <a:rPr lang="en-US" altLang="en-US" smtClean="0"/>
              <a:t>Each user may see a different view of the database, which describes </a:t>
            </a:r>
            <a:r>
              <a:rPr lang="en-US" altLang="en-US" b="1" smtClean="0"/>
              <a:t>only</a:t>
            </a:r>
            <a:r>
              <a:rPr lang="en-US" altLang="en-US" smtClean="0"/>
              <a:t> the data of interest to that user.</a:t>
            </a:r>
          </a:p>
          <a:p>
            <a:pPr eaLnBrk="1" hangingPunct="1"/>
            <a:endParaRPr lang="en-US" altLang="en-US" smtClean="0"/>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0"/>
          </p:nvPr>
        </p:nvSpPr>
        <p:spPr>
          <a:noFill/>
        </p:spPr>
        <p:txBody>
          <a:bodyPr/>
          <a:lstStyle/>
          <a:p>
            <a:r>
              <a:rPr lang="en-US" altLang="en-US"/>
              <a:t>Slide 1- </a:t>
            </a:r>
            <a:fld id="{03D42AF4-F1DD-4084-8323-313A8534B250}" type="slidenum">
              <a:rPr lang="en-US" altLang="en-US"/>
              <a:pPr/>
              <a:t>24</a:t>
            </a:fld>
            <a:endParaRPr lang="en-CA" altLang="en-US"/>
          </a:p>
        </p:txBody>
      </p:sp>
      <p:sp>
        <p:nvSpPr>
          <p:cNvPr id="40963" name="Rectangle 4"/>
          <p:cNvSpPr>
            <a:spLocks noGrp="1" noChangeArrowheads="1"/>
          </p:cNvSpPr>
          <p:nvPr>
            <p:ph type="title"/>
          </p:nvPr>
        </p:nvSpPr>
        <p:spPr/>
        <p:txBody>
          <a:bodyPr/>
          <a:lstStyle/>
          <a:p>
            <a:pPr eaLnBrk="1" hangingPunct="1"/>
            <a:r>
              <a:rPr lang="en-US" altLang="en-US" smtClean="0"/>
              <a:t>Main Characteristics of the Database Approach (continued)</a:t>
            </a:r>
          </a:p>
        </p:txBody>
      </p:sp>
      <p:sp>
        <p:nvSpPr>
          <p:cNvPr id="40964" name="Rectangle 5"/>
          <p:cNvSpPr>
            <a:spLocks noGrp="1" noChangeArrowheads="1"/>
          </p:cNvSpPr>
          <p:nvPr>
            <p:ph type="body" idx="1"/>
          </p:nvPr>
        </p:nvSpPr>
        <p:spPr/>
        <p:txBody>
          <a:bodyPr/>
          <a:lstStyle/>
          <a:p>
            <a:pPr eaLnBrk="1" hangingPunct="1"/>
            <a:r>
              <a:rPr lang="en-US" altLang="en-US" sz="2400" b="1" smtClean="0"/>
              <a:t>Sharing of data and multi-user transaction processing:</a:t>
            </a:r>
          </a:p>
          <a:p>
            <a:pPr lvl="1" eaLnBrk="1" hangingPunct="1"/>
            <a:r>
              <a:rPr lang="en-US" altLang="en-US" sz="2200" smtClean="0"/>
              <a:t>Allowing a set of </a:t>
            </a:r>
            <a:r>
              <a:rPr lang="en-US" altLang="en-US" sz="2200" b="1" smtClean="0"/>
              <a:t>concurrent users</a:t>
            </a:r>
            <a:r>
              <a:rPr lang="en-US" altLang="en-US" sz="2200" smtClean="0"/>
              <a:t> to retrieve from and to update the database.</a:t>
            </a:r>
          </a:p>
          <a:p>
            <a:pPr lvl="1" eaLnBrk="1" hangingPunct="1"/>
            <a:r>
              <a:rPr lang="en-US" altLang="en-US" sz="2200" i="1" smtClean="0"/>
              <a:t>Concurrency control</a:t>
            </a:r>
            <a:r>
              <a:rPr lang="en-US" altLang="en-US" sz="2200" smtClean="0"/>
              <a:t> within the DBMS guarantees that each </a:t>
            </a:r>
            <a:r>
              <a:rPr lang="en-US" altLang="en-US" sz="2200" b="1" smtClean="0"/>
              <a:t>transaction</a:t>
            </a:r>
            <a:r>
              <a:rPr lang="en-US" altLang="en-US" sz="2200" smtClean="0"/>
              <a:t> is correctly executed or aborted</a:t>
            </a:r>
          </a:p>
          <a:p>
            <a:pPr lvl="1" eaLnBrk="1" hangingPunct="1"/>
            <a:r>
              <a:rPr lang="en-US" altLang="en-US" sz="2200" i="1" smtClean="0"/>
              <a:t>Recovery</a:t>
            </a:r>
            <a:r>
              <a:rPr lang="en-US" altLang="en-US" sz="2200" smtClean="0"/>
              <a:t> subsystem ensures each completed transaction has its effect permanently recorded in the database</a:t>
            </a:r>
          </a:p>
          <a:p>
            <a:pPr lvl="1" eaLnBrk="1" hangingPunct="1"/>
            <a:r>
              <a:rPr lang="en-US" altLang="en-US" sz="2200" b="1" smtClean="0"/>
              <a:t>OLTP</a:t>
            </a:r>
            <a:r>
              <a:rPr lang="en-US" altLang="en-US" sz="2200" smtClean="0"/>
              <a:t> (Online Transaction Processing) is a major part of database applications. This allows hundreds of concurrent transactions to execute per second.</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0"/>
          </p:nvPr>
        </p:nvSpPr>
        <p:spPr>
          <a:noFill/>
        </p:spPr>
        <p:txBody>
          <a:bodyPr/>
          <a:lstStyle/>
          <a:p>
            <a:r>
              <a:rPr lang="en-US" altLang="en-US"/>
              <a:t>Slide 1- </a:t>
            </a:r>
            <a:fld id="{68F62E86-57A1-494A-9A28-5E545CAB70D7}" type="slidenum">
              <a:rPr lang="en-US" altLang="en-US"/>
              <a:pPr/>
              <a:t>25</a:t>
            </a:fld>
            <a:endParaRPr lang="en-CA" altLang="en-US"/>
          </a:p>
        </p:txBody>
      </p:sp>
      <p:sp>
        <p:nvSpPr>
          <p:cNvPr id="43011" name="Rectangle 4"/>
          <p:cNvSpPr>
            <a:spLocks noGrp="1" noChangeArrowheads="1"/>
          </p:cNvSpPr>
          <p:nvPr>
            <p:ph type="title"/>
          </p:nvPr>
        </p:nvSpPr>
        <p:spPr/>
        <p:txBody>
          <a:bodyPr/>
          <a:lstStyle/>
          <a:p>
            <a:pPr eaLnBrk="1" hangingPunct="1"/>
            <a:r>
              <a:rPr lang="en-US" altLang="en-US" smtClean="0"/>
              <a:t>Database Users</a:t>
            </a:r>
          </a:p>
        </p:txBody>
      </p:sp>
      <p:sp>
        <p:nvSpPr>
          <p:cNvPr id="43012" name="Rectangle 5"/>
          <p:cNvSpPr>
            <a:spLocks noGrp="1" noChangeArrowheads="1"/>
          </p:cNvSpPr>
          <p:nvPr>
            <p:ph type="body" idx="1"/>
          </p:nvPr>
        </p:nvSpPr>
        <p:spPr/>
        <p:txBody>
          <a:bodyPr/>
          <a:lstStyle/>
          <a:p>
            <a:pPr eaLnBrk="1" hangingPunct="1"/>
            <a:r>
              <a:rPr lang="en-US" altLang="en-US" smtClean="0"/>
              <a:t>Users may be divided into</a:t>
            </a:r>
          </a:p>
          <a:p>
            <a:pPr lvl="1" eaLnBrk="1" hangingPunct="1"/>
            <a:r>
              <a:rPr lang="en-US" altLang="en-US" smtClean="0"/>
              <a:t>Those who actually use and control the database content, and those who design, develop and maintain database applications (called “Actors on the Scene”), and</a:t>
            </a:r>
          </a:p>
          <a:p>
            <a:pPr lvl="1" eaLnBrk="1" hangingPunct="1"/>
            <a:r>
              <a:rPr lang="en-US" altLang="en-US" smtClean="0"/>
              <a:t>Those who design and develop the DBMS software and related tools, and the computer systems operators (called “Workers Behind the Scene”).</a:t>
            </a:r>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3"/>
          <p:cNvSpPr>
            <a:spLocks noGrp="1"/>
          </p:cNvSpPr>
          <p:nvPr>
            <p:ph type="sldNum" sz="quarter" idx="10"/>
          </p:nvPr>
        </p:nvSpPr>
        <p:spPr>
          <a:noFill/>
        </p:spPr>
        <p:txBody>
          <a:bodyPr/>
          <a:lstStyle/>
          <a:p>
            <a:r>
              <a:rPr lang="en-US" altLang="en-US"/>
              <a:t>Slide 1- </a:t>
            </a:r>
            <a:fld id="{06A6C02B-B96E-46D9-9A56-61EA1FC3382C}" type="slidenum">
              <a:rPr lang="en-US" altLang="en-US"/>
              <a:pPr/>
              <a:t>26</a:t>
            </a:fld>
            <a:endParaRPr lang="en-CA" altLang="en-US"/>
          </a:p>
        </p:txBody>
      </p:sp>
      <p:sp>
        <p:nvSpPr>
          <p:cNvPr id="45059" name="Rectangle 4"/>
          <p:cNvSpPr>
            <a:spLocks noGrp="1" noChangeArrowheads="1"/>
          </p:cNvSpPr>
          <p:nvPr>
            <p:ph type="title"/>
          </p:nvPr>
        </p:nvSpPr>
        <p:spPr>
          <a:xfrm>
            <a:off x="228600" y="268288"/>
            <a:ext cx="7796213" cy="992187"/>
          </a:xfrm>
        </p:spPr>
        <p:txBody>
          <a:bodyPr/>
          <a:lstStyle/>
          <a:p>
            <a:pPr eaLnBrk="1" hangingPunct="1"/>
            <a:r>
              <a:rPr lang="en-US" altLang="en-US" smtClean="0"/>
              <a:t>Database Users – Actors on the Scene </a:t>
            </a:r>
          </a:p>
        </p:txBody>
      </p:sp>
      <p:sp>
        <p:nvSpPr>
          <p:cNvPr id="45060" name="Rectangle 5"/>
          <p:cNvSpPr>
            <a:spLocks noGrp="1" noChangeArrowheads="1"/>
          </p:cNvSpPr>
          <p:nvPr>
            <p:ph type="body" idx="1"/>
          </p:nvPr>
        </p:nvSpPr>
        <p:spPr/>
        <p:txBody>
          <a:bodyPr/>
          <a:lstStyle/>
          <a:p>
            <a:pPr eaLnBrk="1" hangingPunct="1"/>
            <a:r>
              <a:rPr lang="en-US" altLang="en-US" smtClean="0"/>
              <a:t>Actors on the scene</a:t>
            </a:r>
          </a:p>
          <a:p>
            <a:pPr lvl="1" eaLnBrk="1" hangingPunct="1"/>
            <a:r>
              <a:rPr lang="en-US" altLang="en-US" b="1" smtClean="0"/>
              <a:t>Database administrators:</a:t>
            </a:r>
          </a:p>
          <a:p>
            <a:pPr lvl="2" eaLnBrk="1" hangingPunct="1"/>
            <a:r>
              <a:rPr lang="en-US" altLang="en-US" smtClean="0"/>
              <a:t>Responsible for authorizing access to the database, for coordinating and monitoring its use, acquiring software and hardware resources, controlling its use and monitoring efficiency of operations.</a:t>
            </a:r>
          </a:p>
          <a:p>
            <a:pPr lvl="1" eaLnBrk="1" hangingPunct="1"/>
            <a:r>
              <a:rPr lang="en-US" altLang="en-US" b="1" smtClean="0"/>
              <a:t>Database designers:</a:t>
            </a:r>
          </a:p>
          <a:p>
            <a:pPr lvl="2" eaLnBrk="1" hangingPunct="1"/>
            <a:r>
              <a:rPr lang="en-US" altLang="en-US" smtClean="0"/>
              <a:t>Responsible to define the content, the structure, the constraints, and functions or transactions against the database. They must communicate with the end-users and understand their needs.</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0"/>
          </p:nvPr>
        </p:nvSpPr>
        <p:spPr>
          <a:noFill/>
        </p:spPr>
        <p:txBody>
          <a:bodyPr/>
          <a:lstStyle/>
          <a:p>
            <a:r>
              <a:rPr lang="en-US" altLang="en-US"/>
              <a:t>Slide 1- </a:t>
            </a:r>
            <a:fld id="{14265437-5702-4B34-8FD6-59CD70DE4E6F}" type="slidenum">
              <a:rPr lang="en-US" altLang="en-US"/>
              <a:pPr/>
              <a:t>27</a:t>
            </a:fld>
            <a:endParaRPr lang="en-CA" altLang="en-US"/>
          </a:p>
        </p:txBody>
      </p:sp>
      <p:sp>
        <p:nvSpPr>
          <p:cNvPr id="47107" name="Rectangle 4"/>
          <p:cNvSpPr>
            <a:spLocks noGrp="1" noChangeArrowheads="1"/>
          </p:cNvSpPr>
          <p:nvPr>
            <p:ph type="title"/>
          </p:nvPr>
        </p:nvSpPr>
        <p:spPr/>
        <p:txBody>
          <a:bodyPr/>
          <a:lstStyle/>
          <a:p>
            <a:pPr eaLnBrk="1" hangingPunct="1"/>
            <a:r>
              <a:rPr lang="en-US" altLang="en-US" smtClean="0"/>
              <a:t>Database End Users</a:t>
            </a:r>
          </a:p>
        </p:txBody>
      </p:sp>
      <p:sp>
        <p:nvSpPr>
          <p:cNvPr id="47108" name="Rectangle 5"/>
          <p:cNvSpPr>
            <a:spLocks noGrp="1" noChangeArrowheads="1"/>
          </p:cNvSpPr>
          <p:nvPr>
            <p:ph type="body" idx="1"/>
          </p:nvPr>
        </p:nvSpPr>
        <p:spPr/>
        <p:txBody>
          <a:bodyPr/>
          <a:lstStyle/>
          <a:p>
            <a:pPr eaLnBrk="1" hangingPunct="1">
              <a:lnSpc>
                <a:spcPct val="90000"/>
              </a:lnSpc>
            </a:pPr>
            <a:r>
              <a:rPr lang="en-US" altLang="en-US" smtClean="0"/>
              <a:t>Actors on the scene (continued)</a:t>
            </a:r>
          </a:p>
          <a:p>
            <a:pPr lvl="1" eaLnBrk="1" hangingPunct="1">
              <a:lnSpc>
                <a:spcPct val="90000"/>
              </a:lnSpc>
            </a:pPr>
            <a:r>
              <a:rPr lang="en-US" altLang="en-US" b="1" smtClean="0"/>
              <a:t>End-users: </a:t>
            </a:r>
            <a:r>
              <a:rPr lang="en-US" altLang="en-US" smtClean="0"/>
              <a:t>They use the data for queries, reports and some of them update the database content. End-users can be categorized into:</a:t>
            </a:r>
          </a:p>
          <a:p>
            <a:pPr lvl="2" eaLnBrk="1" hangingPunct="1">
              <a:lnSpc>
                <a:spcPct val="90000"/>
              </a:lnSpc>
            </a:pPr>
            <a:r>
              <a:rPr lang="en-US" altLang="en-US" b="1" smtClean="0"/>
              <a:t>Casual</a:t>
            </a:r>
            <a:r>
              <a:rPr lang="en-US" altLang="en-US" smtClean="0"/>
              <a:t>: access database occasionally when needed</a:t>
            </a:r>
          </a:p>
          <a:p>
            <a:pPr lvl="2" eaLnBrk="1" hangingPunct="1">
              <a:lnSpc>
                <a:spcPct val="90000"/>
              </a:lnSpc>
            </a:pPr>
            <a:r>
              <a:rPr lang="en-US" altLang="en-US" b="1" smtClean="0"/>
              <a:t>Naïve</a:t>
            </a:r>
            <a:r>
              <a:rPr lang="en-US" altLang="en-US" smtClean="0"/>
              <a:t> or Parametric: they make up a large section of the end-user population.</a:t>
            </a:r>
          </a:p>
          <a:p>
            <a:pPr lvl="3" eaLnBrk="1" hangingPunct="1">
              <a:lnSpc>
                <a:spcPct val="90000"/>
              </a:lnSpc>
            </a:pPr>
            <a:r>
              <a:rPr lang="en-US" altLang="en-US" smtClean="0"/>
              <a:t>They use previously well-defined functions in the form of  “canned transactions” against the database.</a:t>
            </a:r>
          </a:p>
          <a:p>
            <a:pPr lvl="3" eaLnBrk="1" hangingPunct="1">
              <a:lnSpc>
                <a:spcPct val="90000"/>
              </a:lnSpc>
            </a:pPr>
            <a:r>
              <a:rPr lang="en-US" altLang="en-US" smtClean="0"/>
              <a:t>Users of Mobile Apps mostly fall in this category</a:t>
            </a:r>
          </a:p>
          <a:p>
            <a:pPr lvl="3" eaLnBrk="1" hangingPunct="1">
              <a:lnSpc>
                <a:spcPct val="90000"/>
              </a:lnSpc>
            </a:pPr>
            <a:r>
              <a:rPr lang="en-US" altLang="en-US" smtClean="0"/>
              <a:t>Bank-tellers or reservation clerks are parametric users who do this activity for an entire shift of operations.</a:t>
            </a:r>
          </a:p>
          <a:p>
            <a:pPr lvl="3" eaLnBrk="1" hangingPunct="1">
              <a:lnSpc>
                <a:spcPct val="90000"/>
              </a:lnSpc>
            </a:pPr>
            <a:r>
              <a:rPr lang="en-US" altLang="en-US" smtClean="0"/>
              <a:t>Social Media Users post and read information from websites</a:t>
            </a: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0"/>
          </p:nvPr>
        </p:nvSpPr>
        <p:spPr>
          <a:noFill/>
        </p:spPr>
        <p:txBody>
          <a:bodyPr/>
          <a:lstStyle/>
          <a:p>
            <a:r>
              <a:rPr lang="en-US" altLang="en-US"/>
              <a:t>Slide 1- </a:t>
            </a:r>
            <a:fld id="{DBDA0452-4B3B-4B33-8393-05B21F2C0F07}" type="slidenum">
              <a:rPr lang="en-US" altLang="en-US"/>
              <a:pPr/>
              <a:t>28</a:t>
            </a:fld>
            <a:endParaRPr lang="en-CA" altLang="en-US"/>
          </a:p>
        </p:txBody>
      </p:sp>
      <p:sp>
        <p:nvSpPr>
          <p:cNvPr id="49155" name="Rectangle 4"/>
          <p:cNvSpPr>
            <a:spLocks noGrp="1" noChangeArrowheads="1"/>
          </p:cNvSpPr>
          <p:nvPr>
            <p:ph type="title"/>
          </p:nvPr>
        </p:nvSpPr>
        <p:spPr/>
        <p:txBody>
          <a:bodyPr/>
          <a:lstStyle/>
          <a:p>
            <a:pPr eaLnBrk="1" hangingPunct="1"/>
            <a:r>
              <a:rPr lang="en-US" altLang="en-US" smtClean="0"/>
              <a:t>Database End Users (continued)</a:t>
            </a:r>
          </a:p>
        </p:txBody>
      </p:sp>
      <p:sp>
        <p:nvSpPr>
          <p:cNvPr id="49156" name="Rectangle 5"/>
          <p:cNvSpPr>
            <a:spLocks noGrp="1" noChangeArrowheads="1"/>
          </p:cNvSpPr>
          <p:nvPr>
            <p:ph type="body" idx="1"/>
          </p:nvPr>
        </p:nvSpPr>
        <p:spPr/>
        <p:txBody>
          <a:bodyPr/>
          <a:lstStyle/>
          <a:p>
            <a:pPr lvl="2" eaLnBrk="1" hangingPunct="1"/>
            <a:r>
              <a:rPr lang="en-US" altLang="en-US" b="1" smtClean="0"/>
              <a:t>Sophisticated:</a:t>
            </a:r>
          </a:p>
          <a:p>
            <a:pPr lvl="3" eaLnBrk="1" hangingPunct="1"/>
            <a:r>
              <a:rPr lang="en-US" altLang="en-US" smtClean="0"/>
              <a:t>These include business analysts, scientists, engineers, others thoroughly familiar with the system capabilities.</a:t>
            </a:r>
          </a:p>
          <a:p>
            <a:pPr lvl="3" eaLnBrk="1" hangingPunct="1"/>
            <a:r>
              <a:rPr lang="en-US" altLang="en-US" smtClean="0"/>
              <a:t>Many use tools in the form of software packages that work closely with the stored database.</a:t>
            </a:r>
          </a:p>
          <a:p>
            <a:pPr lvl="2" eaLnBrk="1" hangingPunct="1"/>
            <a:r>
              <a:rPr lang="en-US" altLang="en-US" b="1" smtClean="0"/>
              <a:t>Stand-alone:</a:t>
            </a:r>
          </a:p>
          <a:p>
            <a:pPr lvl="3" eaLnBrk="1" hangingPunct="1"/>
            <a:r>
              <a:rPr lang="en-US" altLang="en-US" smtClean="0"/>
              <a:t>Mostly maintain personal databases using ready-to-use packaged applications.</a:t>
            </a:r>
          </a:p>
          <a:p>
            <a:pPr lvl="3" eaLnBrk="1" hangingPunct="1"/>
            <a:r>
              <a:rPr lang="en-US" altLang="en-US" smtClean="0"/>
              <a:t>An example is the user of a tax program that creates its own internal database.</a:t>
            </a:r>
          </a:p>
          <a:p>
            <a:pPr lvl="3" eaLnBrk="1" hangingPunct="1"/>
            <a:r>
              <a:rPr lang="en-US" altLang="en-US" smtClean="0"/>
              <a:t>Another example is a user that maintains a database of personal photos and videos.</a:t>
            </a: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0"/>
          </p:nvPr>
        </p:nvSpPr>
        <p:spPr>
          <a:noFill/>
        </p:spPr>
        <p:txBody>
          <a:bodyPr/>
          <a:lstStyle/>
          <a:p>
            <a:r>
              <a:rPr lang="en-US" altLang="en-US"/>
              <a:t>Slide 1- </a:t>
            </a:r>
            <a:fld id="{BFA2EE64-D927-42B8-87D1-990148538431}" type="slidenum">
              <a:rPr lang="en-US" altLang="en-US"/>
              <a:pPr/>
              <a:t>29</a:t>
            </a:fld>
            <a:endParaRPr lang="en-CA" altLang="en-US"/>
          </a:p>
        </p:txBody>
      </p:sp>
      <p:sp>
        <p:nvSpPr>
          <p:cNvPr id="51203" name="Rectangle 4"/>
          <p:cNvSpPr>
            <a:spLocks noGrp="1" noChangeArrowheads="1"/>
          </p:cNvSpPr>
          <p:nvPr>
            <p:ph type="title"/>
          </p:nvPr>
        </p:nvSpPr>
        <p:spPr/>
        <p:txBody>
          <a:bodyPr/>
          <a:lstStyle/>
          <a:p>
            <a:pPr eaLnBrk="1" hangingPunct="1"/>
            <a:r>
              <a:rPr lang="en-US" altLang="en-US" smtClean="0"/>
              <a:t>Database Users – Actors on the Scene (continued)</a:t>
            </a:r>
          </a:p>
        </p:txBody>
      </p:sp>
      <p:sp>
        <p:nvSpPr>
          <p:cNvPr id="51204" name="Rectangle 5"/>
          <p:cNvSpPr>
            <a:spLocks noGrp="1" noChangeArrowheads="1"/>
          </p:cNvSpPr>
          <p:nvPr>
            <p:ph type="body" idx="1"/>
          </p:nvPr>
        </p:nvSpPr>
        <p:spPr>
          <a:xfrm>
            <a:off x="228600" y="1562100"/>
            <a:ext cx="8294688" cy="4572000"/>
          </a:xfrm>
        </p:spPr>
        <p:txBody>
          <a:bodyPr/>
          <a:lstStyle/>
          <a:p>
            <a:pPr lvl="2" eaLnBrk="1" hangingPunct="1"/>
            <a:r>
              <a:rPr lang="en-US" altLang="en-US" b="1" smtClean="0"/>
              <a:t>System Analysts and Application Developers</a:t>
            </a:r>
          </a:p>
          <a:p>
            <a:pPr lvl="2" eaLnBrk="1" hangingPunct="1">
              <a:buFont typeface="Wingdings" pitchFamily="2" charset="2"/>
              <a:buNone/>
            </a:pPr>
            <a:r>
              <a:rPr lang="en-US" altLang="en-US" b="1" smtClean="0"/>
              <a:t>      </a:t>
            </a:r>
            <a:r>
              <a:rPr lang="en-US" altLang="en-US" sz="2000" smtClean="0">
                <a:solidFill>
                  <a:srgbClr val="800000"/>
                </a:solidFill>
              </a:rPr>
              <a:t>This category currently accounts for a very large proportion of the IT work force.</a:t>
            </a:r>
          </a:p>
          <a:p>
            <a:pPr lvl="3" eaLnBrk="1" hangingPunct="1"/>
            <a:r>
              <a:rPr lang="en-US" altLang="en-US" sz="2400" b="1" smtClean="0">
                <a:solidFill>
                  <a:schemeClr val="tx2"/>
                </a:solidFill>
              </a:rPr>
              <a:t>System Analysts</a:t>
            </a:r>
            <a:r>
              <a:rPr lang="en-US" altLang="en-US" smtClean="0"/>
              <a:t>: They understand the user requirements of naïve and sophisticated users and design applications including canned  transactions to meet those requirements. </a:t>
            </a:r>
          </a:p>
          <a:p>
            <a:pPr lvl="3" eaLnBrk="1" hangingPunct="1"/>
            <a:r>
              <a:rPr lang="en-US" altLang="en-US" sz="2400" b="1" smtClean="0">
                <a:solidFill>
                  <a:schemeClr val="tx2"/>
                </a:solidFill>
              </a:rPr>
              <a:t>Application Programmers: </a:t>
            </a:r>
            <a:r>
              <a:rPr lang="en-US" altLang="en-US" smtClean="0"/>
              <a:t>Implement the specifications developed by analysts and test and debug them before deployment.</a:t>
            </a:r>
          </a:p>
          <a:p>
            <a:pPr lvl="3" eaLnBrk="1" hangingPunct="1"/>
            <a:r>
              <a:rPr lang="en-US" altLang="en-US" sz="2400" b="1" smtClean="0">
                <a:solidFill>
                  <a:schemeClr val="tx2"/>
                </a:solidFill>
              </a:rPr>
              <a:t>Business Analysts</a:t>
            </a:r>
            <a:r>
              <a:rPr lang="en-US" altLang="en-US" smtClean="0"/>
              <a:t>: There is an increasing need for such people who can analyze vast amounts of business data and real-time data (“Big Data”) for better decision making related to planning, advertising, marketing etc. </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r>
              <a:rPr lang="en-US" altLang="en-US"/>
              <a:t>Slide 1- </a:t>
            </a:r>
            <a:fld id="{405F0BEE-C31D-4797-8C95-B021740742BF}" type="slidenum">
              <a:rPr lang="en-US" altLang="en-US"/>
              <a:pPr/>
              <a:t>3</a:t>
            </a:fld>
            <a:endParaRPr lang="en-CA" altLang="en-US"/>
          </a:p>
        </p:txBody>
      </p:sp>
      <p:sp>
        <p:nvSpPr>
          <p:cNvPr id="9219" name="Rectangle 4"/>
          <p:cNvSpPr>
            <a:spLocks noGrp="1" noChangeArrowheads="1"/>
          </p:cNvSpPr>
          <p:nvPr>
            <p:ph type="title"/>
          </p:nvPr>
        </p:nvSpPr>
        <p:spPr/>
        <p:txBody>
          <a:bodyPr/>
          <a:lstStyle/>
          <a:p>
            <a:pPr eaLnBrk="1" hangingPunct="1"/>
            <a:r>
              <a:rPr lang="en-US" altLang="en-US" smtClean="0"/>
              <a:t>OUTLINE</a:t>
            </a:r>
          </a:p>
        </p:txBody>
      </p:sp>
      <p:sp>
        <p:nvSpPr>
          <p:cNvPr id="9220" name="Rectangle 5"/>
          <p:cNvSpPr>
            <a:spLocks noGrp="1" noChangeArrowheads="1"/>
          </p:cNvSpPr>
          <p:nvPr>
            <p:ph type="body" idx="1"/>
          </p:nvPr>
        </p:nvSpPr>
        <p:spPr/>
        <p:txBody>
          <a:bodyPr/>
          <a:lstStyle/>
          <a:p>
            <a:pPr eaLnBrk="1" hangingPunct="1"/>
            <a:r>
              <a:rPr lang="en-US" altLang="en-US" smtClean="0"/>
              <a:t>Types of Databases and Database Applications</a:t>
            </a:r>
          </a:p>
          <a:p>
            <a:pPr eaLnBrk="1" hangingPunct="1"/>
            <a:r>
              <a:rPr lang="en-US" altLang="en-US" smtClean="0"/>
              <a:t>Basic Definitions</a:t>
            </a:r>
          </a:p>
          <a:p>
            <a:pPr eaLnBrk="1" hangingPunct="1"/>
            <a:r>
              <a:rPr lang="en-US" altLang="en-US" smtClean="0"/>
              <a:t>Typical DBMS Functionality</a:t>
            </a:r>
          </a:p>
          <a:p>
            <a:pPr eaLnBrk="1" hangingPunct="1"/>
            <a:r>
              <a:rPr lang="en-US" altLang="en-US" smtClean="0"/>
              <a:t>Example of a Database (UNIVERSITY)</a:t>
            </a:r>
          </a:p>
          <a:p>
            <a:pPr eaLnBrk="1" hangingPunct="1"/>
            <a:r>
              <a:rPr lang="en-US" altLang="en-US" smtClean="0"/>
              <a:t>Main Characteristics of the Database Approach</a:t>
            </a:r>
          </a:p>
          <a:p>
            <a:pPr eaLnBrk="1" hangingPunct="1"/>
            <a:r>
              <a:rPr lang="en-US" altLang="en-US" smtClean="0"/>
              <a:t>Types of Database Users</a:t>
            </a:r>
          </a:p>
          <a:p>
            <a:pPr eaLnBrk="1" hangingPunct="1"/>
            <a:r>
              <a:rPr lang="en-US" altLang="en-US" smtClean="0"/>
              <a:t>Advantages of Using the Database Approach</a:t>
            </a:r>
          </a:p>
          <a:p>
            <a:pPr eaLnBrk="1" hangingPunct="1"/>
            <a:r>
              <a:rPr lang="en-US" altLang="en-US" smtClean="0"/>
              <a:t>Historical Development of Database Technology</a:t>
            </a:r>
          </a:p>
          <a:p>
            <a:pPr eaLnBrk="1" hangingPunct="1"/>
            <a:r>
              <a:rPr lang="en-US" altLang="en-US" smtClean="0"/>
              <a:t>Extending Database Capabilities</a:t>
            </a:r>
          </a:p>
          <a:p>
            <a:pPr eaLnBrk="1" hangingPunct="1"/>
            <a:r>
              <a:rPr lang="en-US" altLang="en-US" smtClean="0"/>
              <a:t>When Not to Use Databases</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0"/>
          </p:nvPr>
        </p:nvSpPr>
        <p:spPr>
          <a:noFill/>
        </p:spPr>
        <p:txBody>
          <a:bodyPr/>
          <a:lstStyle/>
          <a:p>
            <a:r>
              <a:rPr lang="en-US" altLang="en-US"/>
              <a:t>Slide 1- </a:t>
            </a:r>
            <a:fld id="{43D5E9A5-9C3E-41E7-9210-E4D80400FF34}" type="slidenum">
              <a:rPr lang="en-US" altLang="en-US"/>
              <a:pPr/>
              <a:t>30</a:t>
            </a:fld>
            <a:endParaRPr lang="en-CA" altLang="en-US"/>
          </a:p>
        </p:txBody>
      </p:sp>
      <p:sp>
        <p:nvSpPr>
          <p:cNvPr id="53251" name="Rectangle 4"/>
          <p:cNvSpPr>
            <a:spLocks noGrp="1" noChangeArrowheads="1"/>
          </p:cNvSpPr>
          <p:nvPr>
            <p:ph type="title"/>
          </p:nvPr>
        </p:nvSpPr>
        <p:spPr/>
        <p:txBody>
          <a:bodyPr/>
          <a:lstStyle/>
          <a:p>
            <a:pPr eaLnBrk="1" hangingPunct="1"/>
            <a:r>
              <a:rPr lang="en-US" altLang="en-US" smtClean="0"/>
              <a:t>Database Users – Actors behind the Scene </a:t>
            </a:r>
          </a:p>
        </p:txBody>
      </p:sp>
      <p:sp>
        <p:nvSpPr>
          <p:cNvPr id="53252" name="Rectangle 5"/>
          <p:cNvSpPr>
            <a:spLocks noGrp="1" noChangeArrowheads="1"/>
          </p:cNvSpPr>
          <p:nvPr>
            <p:ph type="body" idx="1"/>
          </p:nvPr>
        </p:nvSpPr>
        <p:spPr>
          <a:xfrm>
            <a:off x="228600" y="1562100"/>
            <a:ext cx="8294688" cy="4572000"/>
          </a:xfrm>
        </p:spPr>
        <p:txBody>
          <a:bodyPr/>
          <a:lstStyle/>
          <a:p>
            <a:pPr lvl="2" eaLnBrk="1" hangingPunct="1"/>
            <a:r>
              <a:rPr lang="en-US" altLang="en-US" b="1" smtClean="0"/>
              <a:t>System Designers and Implementors: </a:t>
            </a:r>
            <a:r>
              <a:rPr lang="en-US" altLang="en-US" sz="2000" smtClean="0">
                <a:solidFill>
                  <a:srgbClr val="800000"/>
                </a:solidFill>
              </a:rPr>
              <a:t>Design and implement DBMS packages in the form of modules and interfaces and test and debug them. The DBMS must interface with applications, language compilers, operating system components, etc.</a:t>
            </a:r>
          </a:p>
          <a:p>
            <a:pPr lvl="2" eaLnBrk="1" hangingPunct="1"/>
            <a:r>
              <a:rPr lang="en-US" altLang="en-US" b="1" smtClean="0"/>
              <a:t>Tool Developers</a:t>
            </a:r>
            <a:r>
              <a:rPr lang="en-US" altLang="en-US" smtClean="0"/>
              <a:t>: </a:t>
            </a:r>
            <a:r>
              <a:rPr lang="en-US" altLang="en-US" sz="2000" smtClean="0">
                <a:solidFill>
                  <a:srgbClr val="800000"/>
                </a:solidFill>
              </a:rPr>
              <a:t>Design and implement software systems called  tools for modeling and designing databases, performance monitoring, prototyping, test data generation, user interface creation, simulation etc. that facilitate building of applications and allow using database effectively</a:t>
            </a:r>
            <a:r>
              <a:rPr lang="en-US" altLang="en-US" smtClean="0"/>
              <a:t>.  </a:t>
            </a:r>
          </a:p>
          <a:p>
            <a:pPr lvl="2" eaLnBrk="1" hangingPunct="1"/>
            <a:r>
              <a:rPr lang="en-US" altLang="en-US" b="1" smtClean="0"/>
              <a:t>Operators and Maintenance Personnel</a:t>
            </a:r>
            <a:r>
              <a:rPr lang="en-US" altLang="en-US" sz="2800" b="1" smtClean="0"/>
              <a:t>: </a:t>
            </a:r>
            <a:r>
              <a:rPr lang="en-US" altLang="en-US" sz="2000" smtClean="0">
                <a:solidFill>
                  <a:srgbClr val="800000"/>
                </a:solidFill>
              </a:rPr>
              <a:t>They manage the actual running and maintenance of the database system hardware and software environment.</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0"/>
          </p:nvPr>
        </p:nvSpPr>
        <p:spPr>
          <a:noFill/>
        </p:spPr>
        <p:txBody>
          <a:bodyPr/>
          <a:lstStyle/>
          <a:p>
            <a:r>
              <a:rPr lang="en-US" altLang="en-US"/>
              <a:t>Slide 1- </a:t>
            </a:r>
            <a:fld id="{1E408307-1086-4805-924F-29709CAC9ECD}" type="slidenum">
              <a:rPr lang="en-US" altLang="en-US"/>
              <a:pPr/>
              <a:t>31</a:t>
            </a:fld>
            <a:endParaRPr lang="en-CA" altLang="en-US"/>
          </a:p>
        </p:txBody>
      </p:sp>
      <p:sp>
        <p:nvSpPr>
          <p:cNvPr id="55299" name="Rectangle 4"/>
          <p:cNvSpPr>
            <a:spLocks noGrp="1" noChangeArrowheads="1"/>
          </p:cNvSpPr>
          <p:nvPr>
            <p:ph type="title"/>
          </p:nvPr>
        </p:nvSpPr>
        <p:spPr/>
        <p:txBody>
          <a:bodyPr/>
          <a:lstStyle/>
          <a:p>
            <a:pPr eaLnBrk="1" hangingPunct="1"/>
            <a:r>
              <a:rPr lang="en-US" altLang="en-US" smtClean="0"/>
              <a:t>Advantages of Using the Database Approach</a:t>
            </a:r>
          </a:p>
        </p:txBody>
      </p:sp>
      <p:sp>
        <p:nvSpPr>
          <p:cNvPr id="55300" name="Rectangle 5"/>
          <p:cNvSpPr>
            <a:spLocks noGrp="1" noChangeArrowheads="1"/>
          </p:cNvSpPr>
          <p:nvPr>
            <p:ph type="body" idx="1"/>
          </p:nvPr>
        </p:nvSpPr>
        <p:spPr/>
        <p:txBody>
          <a:bodyPr/>
          <a:lstStyle/>
          <a:p>
            <a:pPr eaLnBrk="1" hangingPunct="1"/>
            <a:r>
              <a:rPr lang="en-US" altLang="en-US" smtClean="0"/>
              <a:t>Controlling redundancy in data storage and in development and maintenance efforts.</a:t>
            </a:r>
          </a:p>
          <a:p>
            <a:pPr lvl="1" eaLnBrk="1" hangingPunct="1"/>
            <a:r>
              <a:rPr lang="en-US" altLang="en-US" smtClean="0"/>
              <a:t>Sharing of data among multiple users.</a:t>
            </a:r>
          </a:p>
          <a:p>
            <a:pPr eaLnBrk="1" hangingPunct="1"/>
            <a:r>
              <a:rPr lang="en-US" altLang="en-US" smtClean="0"/>
              <a:t>Restricting unauthorized access to data. Only the DBA staff uses privileged commands and facilities.</a:t>
            </a:r>
          </a:p>
          <a:p>
            <a:pPr eaLnBrk="1" hangingPunct="1"/>
            <a:r>
              <a:rPr lang="en-US" altLang="en-US" smtClean="0"/>
              <a:t>Providing persistent storage for program Objects</a:t>
            </a:r>
          </a:p>
          <a:p>
            <a:pPr lvl="1" eaLnBrk="1" hangingPunct="1"/>
            <a:r>
              <a:rPr lang="en-US" altLang="en-US" smtClean="0"/>
              <a:t>E.g., Object-oriented DBMSs make program objects persistent– see Chapter 12.</a:t>
            </a:r>
          </a:p>
          <a:p>
            <a:pPr eaLnBrk="1" hangingPunct="1"/>
            <a:r>
              <a:rPr lang="en-US" altLang="en-US" smtClean="0"/>
              <a:t>Providing storage structures (e.g. indexes) for efficient query processing – see Chapter 17.</a:t>
            </a: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3"/>
          <p:cNvSpPr>
            <a:spLocks noGrp="1"/>
          </p:cNvSpPr>
          <p:nvPr>
            <p:ph type="sldNum" sz="quarter" idx="10"/>
          </p:nvPr>
        </p:nvSpPr>
        <p:spPr>
          <a:noFill/>
        </p:spPr>
        <p:txBody>
          <a:bodyPr/>
          <a:lstStyle/>
          <a:p>
            <a:r>
              <a:rPr lang="en-US" altLang="en-US"/>
              <a:t>Slide 1- </a:t>
            </a:r>
            <a:fld id="{B5368E7C-9ECA-4F3C-A6CC-6C78CF44C8E2}" type="slidenum">
              <a:rPr lang="en-US" altLang="en-US"/>
              <a:pPr/>
              <a:t>32</a:t>
            </a:fld>
            <a:endParaRPr lang="en-CA" altLang="en-US"/>
          </a:p>
        </p:txBody>
      </p:sp>
      <p:sp>
        <p:nvSpPr>
          <p:cNvPr id="57347" name="Rectangle 4"/>
          <p:cNvSpPr>
            <a:spLocks noGrp="1" noChangeArrowheads="1"/>
          </p:cNvSpPr>
          <p:nvPr>
            <p:ph type="title"/>
          </p:nvPr>
        </p:nvSpPr>
        <p:spPr/>
        <p:txBody>
          <a:bodyPr/>
          <a:lstStyle/>
          <a:p>
            <a:pPr eaLnBrk="1" hangingPunct="1"/>
            <a:r>
              <a:rPr lang="en-US" altLang="en-US" smtClean="0"/>
              <a:t>Advantages of Using the Database Approach (continued)</a:t>
            </a:r>
          </a:p>
        </p:txBody>
      </p:sp>
      <p:sp>
        <p:nvSpPr>
          <p:cNvPr id="57348" name="Rectangle 5"/>
          <p:cNvSpPr>
            <a:spLocks noGrp="1" noChangeArrowheads="1"/>
          </p:cNvSpPr>
          <p:nvPr>
            <p:ph type="body" idx="1"/>
          </p:nvPr>
        </p:nvSpPr>
        <p:spPr/>
        <p:txBody>
          <a:bodyPr/>
          <a:lstStyle/>
          <a:p>
            <a:pPr eaLnBrk="1" hangingPunct="1"/>
            <a:r>
              <a:rPr lang="en-US" altLang="en-US" smtClean="0"/>
              <a:t>Providing optimization of queries for efficient processing</a:t>
            </a:r>
          </a:p>
          <a:p>
            <a:pPr eaLnBrk="1" hangingPunct="1"/>
            <a:r>
              <a:rPr lang="en-US" altLang="en-US" smtClean="0"/>
              <a:t>Providing backup and recovery services</a:t>
            </a:r>
          </a:p>
          <a:p>
            <a:pPr eaLnBrk="1" hangingPunct="1"/>
            <a:r>
              <a:rPr lang="en-US" altLang="en-US" smtClean="0"/>
              <a:t>Providing multiple interfaces to different classes of users</a:t>
            </a:r>
          </a:p>
          <a:p>
            <a:pPr eaLnBrk="1" hangingPunct="1"/>
            <a:r>
              <a:rPr lang="en-US" altLang="en-US" smtClean="0"/>
              <a:t>Representing complex relationships among data</a:t>
            </a:r>
          </a:p>
          <a:p>
            <a:pPr eaLnBrk="1" hangingPunct="1"/>
            <a:r>
              <a:rPr lang="en-US" altLang="en-US" smtClean="0"/>
              <a:t>Enforcing integrity constraints on the database</a:t>
            </a:r>
          </a:p>
          <a:p>
            <a:pPr eaLnBrk="1" hangingPunct="1"/>
            <a:r>
              <a:rPr lang="en-US" altLang="en-US" smtClean="0"/>
              <a:t>Drawing inferences and actions from the stored data using deductive and active rules and triggers</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3"/>
          <p:cNvSpPr>
            <a:spLocks noGrp="1"/>
          </p:cNvSpPr>
          <p:nvPr>
            <p:ph type="sldNum" sz="quarter" idx="10"/>
          </p:nvPr>
        </p:nvSpPr>
        <p:spPr>
          <a:noFill/>
        </p:spPr>
        <p:txBody>
          <a:bodyPr/>
          <a:lstStyle/>
          <a:p>
            <a:r>
              <a:rPr lang="en-US" altLang="en-US"/>
              <a:t>Slide 1- </a:t>
            </a:r>
            <a:fld id="{73F99090-5845-4A3C-9BB8-B555856F3C57}" type="slidenum">
              <a:rPr lang="en-US" altLang="en-US"/>
              <a:pPr/>
              <a:t>33</a:t>
            </a:fld>
            <a:endParaRPr lang="en-CA" altLang="en-US"/>
          </a:p>
        </p:txBody>
      </p:sp>
      <p:sp>
        <p:nvSpPr>
          <p:cNvPr id="59395" name="Rectangle 4"/>
          <p:cNvSpPr>
            <a:spLocks noGrp="1" noChangeArrowheads="1"/>
          </p:cNvSpPr>
          <p:nvPr>
            <p:ph type="title"/>
          </p:nvPr>
        </p:nvSpPr>
        <p:spPr/>
        <p:txBody>
          <a:bodyPr/>
          <a:lstStyle/>
          <a:p>
            <a:pPr eaLnBrk="1" hangingPunct="1"/>
            <a:r>
              <a:rPr lang="en-US" altLang="en-US" smtClean="0"/>
              <a:t>Additional Implications of Using the Database Approach</a:t>
            </a:r>
          </a:p>
        </p:txBody>
      </p:sp>
      <p:sp>
        <p:nvSpPr>
          <p:cNvPr id="59396" name="Rectangle 5"/>
          <p:cNvSpPr>
            <a:spLocks noGrp="1" noChangeArrowheads="1"/>
          </p:cNvSpPr>
          <p:nvPr>
            <p:ph type="body" idx="1"/>
          </p:nvPr>
        </p:nvSpPr>
        <p:spPr/>
        <p:txBody>
          <a:bodyPr/>
          <a:lstStyle/>
          <a:p>
            <a:pPr eaLnBrk="1" hangingPunct="1"/>
            <a:r>
              <a:rPr lang="en-US" altLang="en-US" smtClean="0"/>
              <a:t>Potential for enforcing standards:</a:t>
            </a:r>
          </a:p>
          <a:p>
            <a:pPr lvl="1" eaLnBrk="1" hangingPunct="1"/>
            <a:r>
              <a:rPr lang="en-US" altLang="en-US" smtClean="0"/>
              <a:t>This is very crucial for the success of database applications in large organizations. </a:t>
            </a:r>
            <a:r>
              <a:rPr lang="en-US" altLang="en-US" b="1" smtClean="0"/>
              <a:t>Standards</a:t>
            </a:r>
            <a:r>
              <a:rPr lang="en-US" altLang="en-US" smtClean="0"/>
              <a:t> refer to data item names, display formats, screens, report structures, meta-data (description of data), Web page layouts, etc.</a:t>
            </a:r>
          </a:p>
          <a:p>
            <a:pPr eaLnBrk="1" hangingPunct="1"/>
            <a:r>
              <a:rPr lang="en-US" altLang="en-US" smtClean="0"/>
              <a:t>Reduced application development time:</a:t>
            </a:r>
          </a:p>
          <a:p>
            <a:pPr lvl="1" eaLnBrk="1" hangingPunct="1"/>
            <a:r>
              <a:rPr lang="en-US" altLang="en-US" smtClean="0"/>
              <a:t>Incremental time to add each new application is reduced.</a:t>
            </a:r>
          </a:p>
          <a:p>
            <a:pPr eaLnBrk="1" hangingPunct="1"/>
            <a:endParaRPr lang="en-US" altLang="en-US" smtClean="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3"/>
          <p:cNvSpPr>
            <a:spLocks noGrp="1"/>
          </p:cNvSpPr>
          <p:nvPr>
            <p:ph type="sldNum" sz="quarter" idx="10"/>
          </p:nvPr>
        </p:nvSpPr>
        <p:spPr>
          <a:noFill/>
        </p:spPr>
        <p:txBody>
          <a:bodyPr/>
          <a:lstStyle/>
          <a:p>
            <a:r>
              <a:rPr lang="en-US" altLang="en-US"/>
              <a:t>Slide 1- </a:t>
            </a:r>
            <a:fld id="{41267967-19A4-4AFA-8B52-425E094E647A}" type="slidenum">
              <a:rPr lang="en-US" altLang="en-US"/>
              <a:pPr/>
              <a:t>34</a:t>
            </a:fld>
            <a:endParaRPr lang="en-CA" altLang="en-US"/>
          </a:p>
        </p:txBody>
      </p:sp>
      <p:sp>
        <p:nvSpPr>
          <p:cNvPr id="61443" name="Rectangle 4"/>
          <p:cNvSpPr>
            <a:spLocks noGrp="1" noChangeArrowheads="1"/>
          </p:cNvSpPr>
          <p:nvPr>
            <p:ph type="title"/>
          </p:nvPr>
        </p:nvSpPr>
        <p:spPr/>
        <p:txBody>
          <a:bodyPr/>
          <a:lstStyle/>
          <a:p>
            <a:pPr eaLnBrk="1" hangingPunct="1"/>
            <a:r>
              <a:rPr lang="en-US" altLang="en-US" smtClean="0"/>
              <a:t>Additional Implications of Using the Database Approach (continued)</a:t>
            </a:r>
          </a:p>
        </p:txBody>
      </p:sp>
      <p:sp>
        <p:nvSpPr>
          <p:cNvPr id="61444" name="Rectangle 5"/>
          <p:cNvSpPr>
            <a:spLocks noGrp="1" noChangeArrowheads="1"/>
          </p:cNvSpPr>
          <p:nvPr>
            <p:ph type="body" idx="1"/>
          </p:nvPr>
        </p:nvSpPr>
        <p:spPr/>
        <p:txBody>
          <a:bodyPr/>
          <a:lstStyle/>
          <a:p>
            <a:pPr eaLnBrk="1" hangingPunct="1"/>
            <a:r>
              <a:rPr lang="en-US" altLang="en-US" smtClean="0"/>
              <a:t>Flexibility to change data structures:</a:t>
            </a:r>
          </a:p>
          <a:p>
            <a:pPr lvl="1" eaLnBrk="1" hangingPunct="1"/>
            <a:r>
              <a:rPr lang="en-US" altLang="en-US" smtClean="0"/>
              <a:t>Database structure may evolve as new requirements are defined. </a:t>
            </a:r>
          </a:p>
          <a:p>
            <a:pPr eaLnBrk="1" hangingPunct="1"/>
            <a:r>
              <a:rPr lang="en-US" altLang="en-US" smtClean="0"/>
              <a:t>Availability of current information:</a:t>
            </a:r>
          </a:p>
          <a:p>
            <a:pPr lvl="1" eaLnBrk="1" hangingPunct="1"/>
            <a:r>
              <a:rPr lang="en-US" altLang="en-US" smtClean="0"/>
              <a:t>Extremely important for on-line transaction systems such as shopping, airline, hotel, car reservations.</a:t>
            </a:r>
          </a:p>
          <a:p>
            <a:pPr eaLnBrk="1" hangingPunct="1"/>
            <a:r>
              <a:rPr lang="en-US" altLang="en-US" smtClean="0"/>
              <a:t>Economies of scale:</a:t>
            </a:r>
          </a:p>
          <a:p>
            <a:pPr lvl="1" eaLnBrk="1" hangingPunct="1"/>
            <a:r>
              <a:rPr lang="en-US" altLang="en-US" smtClean="0"/>
              <a:t>Wasteful overlap of resources and personnel can be avoided by consolidating data and applications across departments.</a:t>
            </a: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3"/>
          <p:cNvSpPr>
            <a:spLocks noGrp="1"/>
          </p:cNvSpPr>
          <p:nvPr>
            <p:ph type="sldNum" sz="quarter" idx="10"/>
          </p:nvPr>
        </p:nvSpPr>
        <p:spPr>
          <a:noFill/>
        </p:spPr>
        <p:txBody>
          <a:bodyPr/>
          <a:lstStyle/>
          <a:p>
            <a:r>
              <a:rPr lang="en-US" altLang="en-US"/>
              <a:t>Slide 1- </a:t>
            </a:r>
            <a:fld id="{23C05140-85E1-418C-BF3A-9F625EE69F9B}" type="slidenum">
              <a:rPr lang="en-US" altLang="en-US"/>
              <a:pPr/>
              <a:t>35</a:t>
            </a:fld>
            <a:endParaRPr lang="en-CA" altLang="en-US"/>
          </a:p>
        </p:txBody>
      </p:sp>
      <p:sp>
        <p:nvSpPr>
          <p:cNvPr id="63491" name="Rectangle 4"/>
          <p:cNvSpPr>
            <a:spLocks noGrp="1" noChangeArrowheads="1"/>
          </p:cNvSpPr>
          <p:nvPr>
            <p:ph type="title"/>
          </p:nvPr>
        </p:nvSpPr>
        <p:spPr/>
        <p:txBody>
          <a:bodyPr/>
          <a:lstStyle/>
          <a:p>
            <a:pPr eaLnBrk="1" hangingPunct="1"/>
            <a:r>
              <a:rPr lang="en-US" altLang="en-US" smtClean="0"/>
              <a:t>Historical Development of Database Technology</a:t>
            </a:r>
          </a:p>
        </p:txBody>
      </p:sp>
      <p:sp>
        <p:nvSpPr>
          <p:cNvPr id="63492" name="Rectangle 5"/>
          <p:cNvSpPr>
            <a:spLocks noGrp="1" noChangeArrowheads="1"/>
          </p:cNvSpPr>
          <p:nvPr>
            <p:ph type="body" idx="1"/>
          </p:nvPr>
        </p:nvSpPr>
        <p:spPr/>
        <p:txBody>
          <a:bodyPr/>
          <a:lstStyle/>
          <a:p>
            <a:pPr eaLnBrk="1" hangingPunct="1"/>
            <a:r>
              <a:rPr lang="en-US" altLang="en-US" sz="2400" smtClean="0"/>
              <a:t>Early database applications:</a:t>
            </a:r>
          </a:p>
          <a:p>
            <a:pPr lvl="1" eaLnBrk="1" hangingPunct="1"/>
            <a:r>
              <a:rPr lang="en-US" altLang="en-US" sz="2200" smtClean="0"/>
              <a:t>The Hierarchical and Network Models were introduced in mid 1960s and dominated during the seventies.</a:t>
            </a:r>
          </a:p>
          <a:p>
            <a:pPr lvl="1" eaLnBrk="1" hangingPunct="1"/>
            <a:r>
              <a:rPr lang="en-US" altLang="en-US" sz="2200" smtClean="0"/>
              <a:t>A bulk of the worldwide database processing still occurs using these models, particularly, the hierarchical model using IBM’s IMS system.</a:t>
            </a:r>
          </a:p>
          <a:p>
            <a:pPr eaLnBrk="1" hangingPunct="1"/>
            <a:r>
              <a:rPr lang="en-US" altLang="en-US" sz="2400" smtClean="0"/>
              <a:t>Relational model based systems:</a:t>
            </a:r>
          </a:p>
          <a:p>
            <a:pPr lvl="1" eaLnBrk="1" hangingPunct="1"/>
            <a:r>
              <a:rPr lang="en-US" altLang="en-US" sz="2200" smtClean="0"/>
              <a:t>Relational model was originally introduced in 1970, was heavily researched and experimented within IBM Research and several universities.</a:t>
            </a:r>
          </a:p>
          <a:p>
            <a:pPr lvl="1" eaLnBrk="1" hangingPunct="1"/>
            <a:r>
              <a:rPr lang="en-US" altLang="en-US" sz="2200" smtClean="0"/>
              <a:t>Relational DBMS Products emerged in the early 1980s.</a:t>
            </a: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3"/>
          <p:cNvSpPr>
            <a:spLocks noGrp="1"/>
          </p:cNvSpPr>
          <p:nvPr>
            <p:ph type="sldNum" sz="quarter" idx="10"/>
          </p:nvPr>
        </p:nvSpPr>
        <p:spPr>
          <a:noFill/>
        </p:spPr>
        <p:txBody>
          <a:bodyPr/>
          <a:lstStyle/>
          <a:p>
            <a:r>
              <a:rPr lang="en-US" altLang="en-US"/>
              <a:t>Slide 1- </a:t>
            </a:r>
            <a:fld id="{4DD5A47D-5603-48AC-BBE6-95B258D121DC}" type="slidenum">
              <a:rPr lang="en-US" altLang="en-US"/>
              <a:pPr/>
              <a:t>36</a:t>
            </a:fld>
            <a:endParaRPr lang="en-CA" altLang="en-US"/>
          </a:p>
        </p:txBody>
      </p:sp>
      <p:sp>
        <p:nvSpPr>
          <p:cNvPr id="65539" name="Rectangle 4"/>
          <p:cNvSpPr>
            <a:spLocks noGrp="1" noChangeArrowheads="1"/>
          </p:cNvSpPr>
          <p:nvPr>
            <p:ph type="title"/>
          </p:nvPr>
        </p:nvSpPr>
        <p:spPr/>
        <p:txBody>
          <a:bodyPr/>
          <a:lstStyle/>
          <a:p>
            <a:pPr eaLnBrk="1" hangingPunct="1"/>
            <a:r>
              <a:rPr lang="en-US" altLang="en-US" smtClean="0"/>
              <a:t>Historical Development of Database Technology (continued)</a:t>
            </a:r>
          </a:p>
        </p:txBody>
      </p:sp>
      <p:sp>
        <p:nvSpPr>
          <p:cNvPr id="65540" name="Rectangle 5"/>
          <p:cNvSpPr>
            <a:spLocks noGrp="1" noChangeArrowheads="1"/>
          </p:cNvSpPr>
          <p:nvPr>
            <p:ph type="body" idx="1"/>
          </p:nvPr>
        </p:nvSpPr>
        <p:spPr/>
        <p:txBody>
          <a:bodyPr/>
          <a:lstStyle/>
          <a:p>
            <a:pPr eaLnBrk="1" hangingPunct="1"/>
            <a:r>
              <a:rPr lang="en-US" altLang="en-US" sz="2400" smtClean="0"/>
              <a:t>Object-oriented and emerging applications:</a:t>
            </a:r>
          </a:p>
          <a:p>
            <a:pPr lvl="1" eaLnBrk="1" hangingPunct="1"/>
            <a:r>
              <a:rPr lang="en-US" altLang="en-US" sz="2200" smtClean="0"/>
              <a:t>Object-Oriented Database Management Systems (OODBMSs) were introduced in late 1980s and early 1990s to cater to the need of complex data processing in CAD and other applications.</a:t>
            </a:r>
          </a:p>
          <a:p>
            <a:pPr lvl="2" eaLnBrk="1" hangingPunct="1"/>
            <a:r>
              <a:rPr lang="en-US" altLang="en-US" sz="2000" smtClean="0"/>
              <a:t>Their use has not taken off much</a:t>
            </a:r>
          </a:p>
          <a:p>
            <a:pPr lvl="1" eaLnBrk="1" hangingPunct="1"/>
            <a:r>
              <a:rPr lang="en-US" altLang="en-US" sz="2200" smtClean="0"/>
              <a:t>Many relational DBMSs have incorporated object database concepts, leading to a new category called </a:t>
            </a:r>
            <a:r>
              <a:rPr lang="en-US" altLang="en-US" sz="2200" i="1" smtClean="0"/>
              <a:t>object-relationa</a:t>
            </a:r>
            <a:r>
              <a:rPr lang="en-US" altLang="en-US" sz="2200" smtClean="0"/>
              <a:t>l DBMSs (ORDBMSs)</a:t>
            </a:r>
          </a:p>
          <a:p>
            <a:pPr lvl="1" eaLnBrk="1" hangingPunct="1"/>
            <a:r>
              <a:rPr lang="en-US" altLang="en-US" sz="2200" i="1" smtClean="0"/>
              <a:t>Extended relational</a:t>
            </a:r>
            <a:r>
              <a:rPr lang="en-US" altLang="en-US" sz="2200" smtClean="0"/>
              <a:t> systems add further capabilities (e.g. for multimedia data, text, XML, and other data types)</a:t>
            </a: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3"/>
          <p:cNvSpPr>
            <a:spLocks noGrp="1"/>
          </p:cNvSpPr>
          <p:nvPr>
            <p:ph type="sldNum" sz="quarter" idx="10"/>
          </p:nvPr>
        </p:nvSpPr>
        <p:spPr>
          <a:noFill/>
        </p:spPr>
        <p:txBody>
          <a:bodyPr/>
          <a:lstStyle/>
          <a:p>
            <a:r>
              <a:rPr lang="en-US" altLang="en-US"/>
              <a:t>Slide 1- </a:t>
            </a:r>
            <a:fld id="{52BF74F1-4414-4738-B24A-508083546B28}" type="slidenum">
              <a:rPr lang="en-US" altLang="en-US"/>
              <a:pPr/>
              <a:t>37</a:t>
            </a:fld>
            <a:endParaRPr lang="en-CA" altLang="en-US"/>
          </a:p>
        </p:txBody>
      </p:sp>
      <p:sp>
        <p:nvSpPr>
          <p:cNvPr id="67587" name="Rectangle 2"/>
          <p:cNvSpPr>
            <a:spLocks noGrp="1" noChangeArrowheads="1"/>
          </p:cNvSpPr>
          <p:nvPr>
            <p:ph type="title"/>
          </p:nvPr>
        </p:nvSpPr>
        <p:spPr/>
        <p:txBody>
          <a:bodyPr/>
          <a:lstStyle/>
          <a:p>
            <a:pPr eaLnBrk="1" hangingPunct="1"/>
            <a:r>
              <a:rPr lang="en-US" altLang="en-US" smtClean="0"/>
              <a:t>Historical Development of Database Technology (continued)</a:t>
            </a:r>
          </a:p>
        </p:txBody>
      </p:sp>
      <p:sp>
        <p:nvSpPr>
          <p:cNvPr id="67588" name="Rectangle 3"/>
          <p:cNvSpPr>
            <a:spLocks noGrp="1" noChangeArrowheads="1"/>
          </p:cNvSpPr>
          <p:nvPr>
            <p:ph type="body" idx="1"/>
          </p:nvPr>
        </p:nvSpPr>
        <p:spPr/>
        <p:txBody>
          <a:bodyPr/>
          <a:lstStyle/>
          <a:p>
            <a:pPr eaLnBrk="1" hangingPunct="1">
              <a:lnSpc>
                <a:spcPct val="90000"/>
              </a:lnSpc>
            </a:pPr>
            <a:r>
              <a:rPr lang="en-US" altLang="en-US" smtClean="0"/>
              <a:t>Data on the Web and E-commerce Applications:</a:t>
            </a:r>
          </a:p>
          <a:p>
            <a:pPr lvl="1" eaLnBrk="1" hangingPunct="1">
              <a:lnSpc>
                <a:spcPct val="90000"/>
              </a:lnSpc>
            </a:pPr>
            <a:r>
              <a:rPr lang="en-US" altLang="en-US" smtClean="0"/>
              <a:t>Web contains data in HTML (Hypertext markup language) with links among pages.</a:t>
            </a:r>
          </a:p>
          <a:p>
            <a:pPr lvl="1" eaLnBrk="1" hangingPunct="1">
              <a:lnSpc>
                <a:spcPct val="90000"/>
              </a:lnSpc>
            </a:pPr>
            <a:r>
              <a:rPr lang="en-US" altLang="en-US" smtClean="0"/>
              <a:t>This has given rise to a new set of applications and E-commerce is using new standards like XML (eXtended  Markup Language). (see Ch. 13).</a:t>
            </a:r>
          </a:p>
          <a:p>
            <a:pPr lvl="1" eaLnBrk="1" hangingPunct="1">
              <a:lnSpc>
                <a:spcPct val="90000"/>
              </a:lnSpc>
            </a:pPr>
            <a:r>
              <a:rPr lang="en-US" altLang="en-US" smtClean="0"/>
              <a:t>Script programming languages such as PHP and JavaScript allow generation of dynamic Web pages that are partially generated from a database (see Ch. 11).</a:t>
            </a:r>
          </a:p>
          <a:p>
            <a:pPr lvl="2" eaLnBrk="1" hangingPunct="1">
              <a:lnSpc>
                <a:spcPct val="90000"/>
              </a:lnSpc>
            </a:pPr>
            <a:r>
              <a:rPr lang="en-US" altLang="en-US" smtClean="0"/>
              <a:t>Also allow database updates through Web pages</a:t>
            </a: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3"/>
          <p:cNvSpPr>
            <a:spLocks noGrp="1"/>
          </p:cNvSpPr>
          <p:nvPr>
            <p:ph type="sldNum" sz="quarter" idx="10"/>
          </p:nvPr>
        </p:nvSpPr>
        <p:spPr>
          <a:noFill/>
        </p:spPr>
        <p:txBody>
          <a:bodyPr/>
          <a:lstStyle/>
          <a:p>
            <a:r>
              <a:rPr lang="en-US" altLang="en-US"/>
              <a:t>Slide 1- </a:t>
            </a:r>
            <a:fld id="{B2E534A9-CBA3-422D-9B64-12F559EBBB9F}" type="slidenum">
              <a:rPr lang="en-US" altLang="en-US"/>
              <a:pPr/>
              <a:t>38</a:t>
            </a:fld>
            <a:endParaRPr lang="en-CA" altLang="en-US"/>
          </a:p>
        </p:txBody>
      </p:sp>
      <p:sp>
        <p:nvSpPr>
          <p:cNvPr id="69635" name="Rectangle 4"/>
          <p:cNvSpPr>
            <a:spLocks noGrp="1" noChangeArrowheads="1"/>
          </p:cNvSpPr>
          <p:nvPr>
            <p:ph type="title"/>
          </p:nvPr>
        </p:nvSpPr>
        <p:spPr/>
        <p:txBody>
          <a:bodyPr/>
          <a:lstStyle/>
          <a:p>
            <a:pPr eaLnBrk="1" hangingPunct="1"/>
            <a:r>
              <a:rPr lang="en-US" altLang="en-US" smtClean="0"/>
              <a:t>Extending Database Capabilities (1)</a:t>
            </a:r>
          </a:p>
        </p:txBody>
      </p:sp>
      <p:sp>
        <p:nvSpPr>
          <p:cNvPr id="69636" name="Rectangle 5"/>
          <p:cNvSpPr>
            <a:spLocks noGrp="1" noChangeArrowheads="1"/>
          </p:cNvSpPr>
          <p:nvPr>
            <p:ph type="body" idx="1"/>
          </p:nvPr>
        </p:nvSpPr>
        <p:spPr/>
        <p:txBody>
          <a:bodyPr/>
          <a:lstStyle/>
          <a:p>
            <a:pPr eaLnBrk="1" hangingPunct="1">
              <a:lnSpc>
                <a:spcPct val="90000"/>
              </a:lnSpc>
            </a:pPr>
            <a:r>
              <a:rPr lang="en-US" altLang="en-US" sz="2000" smtClean="0"/>
              <a:t>New functionality is being added to DBMSs in the following areas:</a:t>
            </a:r>
          </a:p>
          <a:p>
            <a:pPr lvl="1" eaLnBrk="1" hangingPunct="1">
              <a:lnSpc>
                <a:spcPct val="90000"/>
              </a:lnSpc>
            </a:pPr>
            <a:r>
              <a:rPr lang="en-US" altLang="en-US" sz="2000" smtClean="0"/>
              <a:t>Scientific Applications – Physics, Chemistry, Biology - Genetics</a:t>
            </a:r>
          </a:p>
          <a:p>
            <a:pPr lvl="1" eaLnBrk="1" hangingPunct="1">
              <a:lnSpc>
                <a:spcPct val="90000"/>
              </a:lnSpc>
            </a:pPr>
            <a:r>
              <a:rPr lang="en-US" altLang="en-US" sz="2000" smtClean="0"/>
              <a:t>Spatial: weather, earth and atmospheric sciences and astronomy</a:t>
            </a:r>
          </a:p>
          <a:p>
            <a:pPr lvl="1" eaLnBrk="1" hangingPunct="1">
              <a:lnSpc>
                <a:spcPct val="90000"/>
              </a:lnSpc>
            </a:pPr>
            <a:r>
              <a:rPr lang="en-US" altLang="en-US" sz="2000" smtClean="0"/>
              <a:t>XML (eXtensible Markup Language)</a:t>
            </a:r>
          </a:p>
          <a:p>
            <a:pPr lvl="1" eaLnBrk="1" hangingPunct="1">
              <a:lnSpc>
                <a:spcPct val="90000"/>
              </a:lnSpc>
            </a:pPr>
            <a:r>
              <a:rPr lang="en-US" altLang="en-US" sz="2000" smtClean="0"/>
              <a:t>Image storage and management</a:t>
            </a:r>
          </a:p>
          <a:p>
            <a:pPr lvl="1" eaLnBrk="1" hangingPunct="1">
              <a:lnSpc>
                <a:spcPct val="90000"/>
              </a:lnSpc>
            </a:pPr>
            <a:r>
              <a:rPr lang="en-US" altLang="en-US" sz="2000" smtClean="0"/>
              <a:t>Audio and video data management</a:t>
            </a:r>
          </a:p>
          <a:p>
            <a:pPr lvl="1" eaLnBrk="1" hangingPunct="1">
              <a:lnSpc>
                <a:spcPct val="90000"/>
              </a:lnSpc>
            </a:pPr>
            <a:r>
              <a:rPr lang="en-US" altLang="en-US" sz="2000" smtClean="0"/>
              <a:t>Time series and historical data management</a:t>
            </a:r>
          </a:p>
          <a:p>
            <a:pPr eaLnBrk="1" hangingPunct="1">
              <a:lnSpc>
                <a:spcPct val="90000"/>
              </a:lnSpc>
            </a:pPr>
            <a:r>
              <a:rPr lang="en-US" altLang="en-US" sz="2000" smtClean="0"/>
              <a:t>The above gives rise to </a:t>
            </a:r>
            <a:r>
              <a:rPr lang="en-US" altLang="en-US" sz="2000" i="1" smtClean="0"/>
              <a:t>new research and development</a:t>
            </a:r>
            <a:r>
              <a:rPr lang="en-US" altLang="en-US" sz="2000" smtClean="0"/>
              <a:t> in incorporating new data types, complex data structures, new operations and storage and indexing schemes in database systems. </a:t>
            </a: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3"/>
          <p:cNvSpPr>
            <a:spLocks noGrp="1"/>
          </p:cNvSpPr>
          <p:nvPr>
            <p:ph type="sldNum" sz="quarter" idx="10"/>
          </p:nvPr>
        </p:nvSpPr>
        <p:spPr>
          <a:noFill/>
        </p:spPr>
        <p:txBody>
          <a:bodyPr/>
          <a:lstStyle/>
          <a:p>
            <a:r>
              <a:rPr lang="en-US" altLang="en-US"/>
              <a:t>Slide 1- </a:t>
            </a:r>
            <a:fld id="{08915EDB-8863-48C7-85B4-F053CBE0FC3F}" type="slidenum">
              <a:rPr lang="en-US" altLang="en-US"/>
              <a:pPr/>
              <a:t>39</a:t>
            </a:fld>
            <a:endParaRPr lang="en-CA" altLang="en-US"/>
          </a:p>
        </p:txBody>
      </p:sp>
      <p:sp>
        <p:nvSpPr>
          <p:cNvPr id="71683" name="Rectangle 4"/>
          <p:cNvSpPr>
            <a:spLocks noGrp="1" noChangeArrowheads="1"/>
          </p:cNvSpPr>
          <p:nvPr>
            <p:ph type="title"/>
          </p:nvPr>
        </p:nvSpPr>
        <p:spPr/>
        <p:txBody>
          <a:bodyPr/>
          <a:lstStyle/>
          <a:p>
            <a:pPr eaLnBrk="1" hangingPunct="1"/>
            <a:r>
              <a:rPr lang="en-US" altLang="en-US" smtClean="0"/>
              <a:t>Extending Database Capabilities (2)</a:t>
            </a:r>
          </a:p>
        </p:txBody>
      </p:sp>
      <p:sp>
        <p:nvSpPr>
          <p:cNvPr id="71684" name="Rectangle 5"/>
          <p:cNvSpPr>
            <a:spLocks noGrp="1" noChangeArrowheads="1"/>
          </p:cNvSpPr>
          <p:nvPr>
            <p:ph type="body" idx="1"/>
          </p:nvPr>
        </p:nvSpPr>
        <p:spPr/>
        <p:txBody>
          <a:bodyPr/>
          <a:lstStyle/>
          <a:p>
            <a:pPr eaLnBrk="1" hangingPunct="1">
              <a:lnSpc>
                <a:spcPct val="90000"/>
              </a:lnSpc>
            </a:pPr>
            <a:r>
              <a:rPr lang="en-US" altLang="en-US" sz="2000" smtClean="0"/>
              <a:t>Background since the advent of the  21</a:t>
            </a:r>
            <a:r>
              <a:rPr lang="en-US" altLang="en-US" sz="2000" baseline="30000" smtClean="0"/>
              <a:t>st</a:t>
            </a:r>
            <a:r>
              <a:rPr lang="en-US" altLang="en-US" sz="2000" smtClean="0"/>
              <a:t> Century:</a:t>
            </a:r>
          </a:p>
          <a:p>
            <a:pPr eaLnBrk="1" hangingPunct="1">
              <a:lnSpc>
                <a:spcPct val="90000"/>
              </a:lnSpc>
              <a:buFont typeface="Wingdings" pitchFamily="2" charset="2"/>
              <a:buNone/>
            </a:pPr>
            <a:endParaRPr lang="en-US" altLang="en-US" sz="2000" smtClean="0"/>
          </a:p>
          <a:p>
            <a:pPr lvl="1" eaLnBrk="1" hangingPunct="1">
              <a:lnSpc>
                <a:spcPct val="90000"/>
              </a:lnSpc>
            </a:pPr>
            <a:r>
              <a:rPr lang="en-US" altLang="en-US" sz="2400" smtClean="0"/>
              <a:t>First decade of the 21</a:t>
            </a:r>
            <a:r>
              <a:rPr lang="en-US" altLang="en-US" sz="2400" baseline="30000" smtClean="0"/>
              <a:t>st</a:t>
            </a:r>
            <a:r>
              <a:rPr lang="en-US" altLang="en-US" sz="2400" smtClean="0"/>
              <a:t> century has seen tremendous growth in user generated data and automatically collected data from applications and search engines.</a:t>
            </a:r>
          </a:p>
          <a:p>
            <a:pPr lvl="1" eaLnBrk="1" hangingPunct="1">
              <a:lnSpc>
                <a:spcPct val="90000"/>
              </a:lnSpc>
              <a:buFont typeface="Wingdings" pitchFamily="2" charset="2"/>
              <a:buNone/>
            </a:pPr>
            <a:endParaRPr lang="en-US" altLang="en-US" sz="2400" smtClean="0"/>
          </a:p>
          <a:p>
            <a:pPr lvl="1" eaLnBrk="1" hangingPunct="1">
              <a:lnSpc>
                <a:spcPct val="90000"/>
              </a:lnSpc>
            </a:pPr>
            <a:r>
              <a:rPr lang="en-US" altLang="en-US" sz="2400" smtClean="0"/>
              <a:t>Social Media platforms such as Facebook and Twitter are generating millions of transactions a day and businesses are interested to tap into this data to “understand” the users</a:t>
            </a:r>
          </a:p>
          <a:p>
            <a:pPr lvl="1" eaLnBrk="1" hangingPunct="1">
              <a:lnSpc>
                <a:spcPct val="90000"/>
              </a:lnSpc>
              <a:buFont typeface="Wingdings" pitchFamily="2" charset="2"/>
              <a:buNone/>
            </a:pPr>
            <a:endParaRPr lang="en-US" altLang="en-US" sz="2400" smtClean="0"/>
          </a:p>
          <a:p>
            <a:pPr lvl="1" eaLnBrk="1" hangingPunct="1">
              <a:lnSpc>
                <a:spcPct val="90000"/>
              </a:lnSpc>
            </a:pPr>
            <a:r>
              <a:rPr lang="en-US" altLang="en-US" sz="2400" smtClean="0"/>
              <a:t>Cloud Storage and Backup is making unlimited amount of storage available to users and applications</a:t>
            </a:r>
          </a:p>
          <a:p>
            <a:pPr lvl="1" eaLnBrk="1" hangingPunct="1">
              <a:lnSpc>
                <a:spcPct val="90000"/>
              </a:lnSpc>
            </a:pPr>
            <a:endParaRPr lang="en-US" altLang="en-US" sz="1800" smtClean="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r>
              <a:rPr lang="en-US" altLang="en-US"/>
              <a:t>Slide 1- </a:t>
            </a:r>
            <a:fld id="{29CEB2A2-EA7B-4A68-ABD9-323DA4820598}" type="slidenum">
              <a:rPr lang="en-US" altLang="en-US"/>
              <a:pPr/>
              <a:t>4</a:t>
            </a:fld>
            <a:endParaRPr lang="en-CA" altLang="en-US"/>
          </a:p>
        </p:txBody>
      </p:sp>
      <p:sp>
        <p:nvSpPr>
          <p:cNvPr id="11267" name="Rectangle 5"/>
          <p:cNvSpPr>
            <a:spLocks noGrp="1" noChangeArrowheads="1"/>
          </p:cNvSpPr>
          <p:nvPr>
            <p:ph type="title"/>
          </p:nvPr>
        </p:nvSpPr>
        <p:spPr/>
        <p:txBody>
          <a:bodyPr/>
          <a:lstStyle/>
          <a:p>
            <a:pPr eaLnBrk="1" hangingPunct="1"/>
            <a:r>
              <a:rPr lang="en-US" altLang="en-US" smtClean="0"/>
              <a:t>Types of Databases and Database Applications</a:t>
            </a:r>
          </a:p>
        </p:txBody>
      </p:sp>
      <p:sp>
        <p:nvSpPr>
          <p:cNvPr id="11268" name="Rectangle 6"/>
          <p:cNvSpPr>
            <a:spLocks noGrp="1" noChangeArrowheads="1"/>
          </p:cNvSpPr>
          <p:nvPr>
            <p:ph type="body" idx="1"/>
          </p:nvPr>
        </p:nvSpPr>
        <p:spPr/>
        <p:txBody>
          <a:bodyPr/>
          <a:lstStyle/>
          <a:p>
            <a:pPr eaLnBrk="1" hangingPunct="1"/>
            <a:r>
              <a:rPr lang="en-US" altLang="en-US" sz="2400" smtClean="0"/>
              <a:t>Traditional Applications:</a:t>
            </a:r>
          </a:p>
          <a:p>
            <a:pPr lvl="1" eaLnBrk="1" hangingPunct="1"/>
            <a:r>
              <a:rPr lang="en-US" altLang="en-US" sz="2200" smtClean="0"/>
              <a:t>Numeric and Textual Databases</a:t>
            </a:r>
          </a:p>
          <a:p>
            <a:pPr eaLnBrk="1" hangingPunct="1"/>
            <a:r>
              <a:rPr lang="en-US" altLang="en-US" sz="2400" smtClean="0"/>
              <a:t>More Recent Applications:</a:t>
            </a:r>
          </a:p>
          <a:p>
            <a:pPr lvl="1" eaLnBrk="1" hangingPunct="1"/>
            <a:r>
              <a:rPr lang="en-US" altLang="en-US" sz="2200" smtClean="0"/>
              <a:t>Multimedia Databases</a:t>
            </a:r>
          </a:p>
          <a:p>
            <a:pPr lvl="1" eaLnBrk="1" hangingPunct="1"/>
            <a:r>
              <a:rPr lang="en-US" altLang="en-US" sz="2200" smtClean="0"/>
              <a:t>Geographic Information Systems (GIS)</a:t>
            </a:r>
          </a:p>
          <a:p>
            <a:pPr lvl="1" eaLnBrk="1" hangingPunct="1"/>
            <a:r>
              <a:rPr lang="en-US" altLang="en-US" sz="2200" smtClean="0"/>
              <a:t>Biological and Genome Databases</a:t>
            </a:r>
          </a:p>
          <a:p>
            <a:pPr lvl="1" eaLnBrk="1" hangingPunct="1"/>
            <a:r>
              <a:rPr lang="en-US" altLang="en-US" sz="2200" smtClean="0"/>
              <a:t>Data Warehouses</a:t>
            </a:r>
          </a:p>
          <a:p>
            <a:pPr lvl="1" eaLnBrk="1" hangingPunct="1"/>
            <a:r>
              <a:rPr lang="en-US" altLang="en-US" sz="2200" smtClean="0"/>
              <a:t>Mobile databases</a:t>
            </a:r>
          </a:p>
          <a:p>
            <a:pPr lvl="1" eaLnBrk="1" hangingPunct="1"/>
            <a:r>
              <a:rPr lang="en-US" altLang="en-US" sz="2200" smtClean="0"/>
              <a:t>Real-time and Active Databases</a:t>
            </a:r>
          </a:p>
          <a:p>
            <a:pPr eaLnBrk="1" hangingPunct="1"/>
            <a:r>
              <a:rPr lang="en-US" altLang="en-US" sz="2400" smtClean="0"/>
              <a:t>First part of book focuses on traditional applications</a:t>
            </a:r>
          </a:p>
          <a:p>
            <a:pPr eaLnBrk="1" hangingPunct="1"/>
            <a:r>
              <a:rPr lang="en-US" altLang="en-US" sz="2400" i="1" smtClean="0"/>
              <a:t>A number of recent applications are described later in the book (for example, Chapters 24,25,26,27,28,29)</a:t>
            </a: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3"/>
          <p:cNvSpPr>
            <a:spLocks noGrp="1"/>
          </p:cNvSpPr>
          <p:nvPr>
            <p:ph type="sldNum" sz="quarter" idx="10"/>
          </p:nvPr>
        </p:nvSpPr>
        <p:spPr>
          <a:noFill/>
        </p:spPr>
        <p:txBody>
          <a:bodyPr/>
          <a:lstStyle/>
          <a:p>
            <a:r>
              <a:rPr lang="en-US" altLang="en-US"/>
              <a:t>Slide 1- </a:t>
            </a:r>
            <a:fld id="{E65A381F-34CA-415E-8E40-F7C6F8C1DF8E}" type="slidenum">
              <a:rPr lang="en-US" altLang="en-US"/>
              <a:pPr/>
              <a:t>40</a:t>
            </a:fld>
            <a:endParaRPr lang="en-CA" altLang="en-US"/>
          </a:p>
        </p:txBody>
      </p:sp>
      <p:sp>
        <p:nvSpPr>
          <p:cNvPr id="73731" name="Rectangle 4"/>
          <p:cNvSpPr>
            <a:spLocks noGrp="1" noChangeArrowheads="1"/>
          </p:cNvSpPr>
          <p:nvPr>
            <p:ph type="title"/>
          </p:nvPr>
        </p:nvSpPr>
        <p:spPr/>
        <p:txBody>
          <a:bodyPr/>
          <a:lstStyle/>
          <a:p>
            <a:pPr eaLnBrk="1" hangingPunct="1"/>
            <a:r>
              <a:rPr lang="en-US" altLang="en-US" smtClean="0"/>
              <a:t>Extending Database Capabilities (3)</a:t>
            </a:r>
          </a:p>
        </p:txBody>
      </p:sp>
      <p:sp>
        <p:nvSpPr>
          <p:cNvPr id="73732" name="Rectangle 5"/>
          <p:cNvSpPr>
            <a:spLocks noGrp="1" noChangeArrowheads="1"/>
          </p:cNvSpPr>
          <p:nvPr>
            <p:ph type="body" idx="1"/>
          </p:nvPr>
        </p:nvSpPr>
        <p:spPr/>
        <p:txBody>
          <a:bodyPr/>
          <a:lstStyle/>
          <a:p>
            <a:pPr eaLnBrk="1" hangingPunct="1">
              <a:lnSpc>
                <a:spcPct val="90000"/>
              </a:lnSpc>
            </a:pPr>
            <a:r>
              <a:rPr lang="en-US" altLang="en-US" sz="2000" smtClean="0"/>
              <a:t>Emergence of Big Data Technologies and NOSQL databases</a:t>
            </a:r>
          </a:p>
          <a:p>
            <a:pPr lvl="1" eaLnBrk="1" hangingPunct="1">
              <a:lnSpc>
                <a:spcPct val="90000"/>
              </a:lnSpc>
            </a:pPr>
            <a:r>
              <a:rPr lang="en-US" altLang="en-US" sz="2000" smtClean="0"/>
              <a:t>New data storage, management and analysis technology was necessary to deal with the onslaught of data in petabytes a day (10**15 bytes or 1000 terabytes) in some applications – this started being commonly called as “Big Data”.</a:t>
            </a:r>
          </a:p>
          <a:p>
            <a:pPr lvl="1" eaLnBrk="1" hangingPunct="1">
              <a:lnSpc>
                <a:spcPct val="90000"/>
              </a:lnSpc>
            </a:pPr>
            <a:r>
              <a:rPr lang="en-US" altLang="en-US" sz="2000" smtClean="0"/>
              <a:t>Hadoop (which originated from Yahoo) and Mapreduce Programming approach to distributed data processing (which originated from Google) as well as the Google file system have given rise to Big Data technologies (Chapter 25). Further enhancements are taking place in the form of Spark based technology.</a:t>
            </a:r>
          </a:p>
          <a:p>
            <a:pPr lvl="1" eaLnBrk="1" hangingPunct="1">
              <a:lnSpc>
                <a:spcPct val="90000"/>
              </a:lnSpc>
            </a:pPr>
            <a:r>
              <a:rPr lang="en-US" altLang="en-US" sz="2000" smtClean="0"/>
              <a:t>NOSQL (Not Only SQL- where SQL is the de facto standard language for relational DBMSs) systems have been designed for rapid search and retrieval from documents, processing of huge graphs occurring on social networks, and other forms of unstructured data with flexible models of transaction processing (Chapter 24). </a:t>
            </a: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3"/>
          <p:cNvSpPr>
            <a:spLocks noGrp="1"/>
          </p:cNvSpPr>
          <p:nvPr>
            <p:ph type="sldNum" sz="quarter" idx="10"/>
          </p:nvPr>
        </p:nvSpPr>
        <p:spPr>
          <a:noFill/>
        </p:spPr>
        <p:txBody>
          <a:bodyPr/>
          <a:lstStyle/>
          <a:p>
            <a:r>
              <a:rPr lang="en-US" altLang="en-US"/>
              <a:t>Slide 1- </a:t>
            </a:r>
            <a:fld id="{4C3B49E0-CDB4-4409-BF1C-D3356E326C01}" type="slidenum">
              <a:rPr lang="en-US" altLang="en-US"/>
              <a:pPr/>
              <a:t>41</a:t>
            </a:fld>
            <a:endParaRPr lang="en-CA" altLang="en-US"/>
          </a:p>
        </p:txBody>
      </p:sp>
      <p:sp>
        <p:nvSpPr>
          <p:cNvPr id="75779" name="Rectangle 4"/>
          <p:cNvSpPr>
            <a:spLocks noGrp="1" noChangeArrowheads="1"/>
          </p:cNvSpPr>
          <p:nvPr>
            <p:ph type="title"/>
          </p:nvPr>
        </p:nvSpPr>
        <p:spPr/>
        <p:txBody>
          <a:bodyPr/>
          <a:lstStyle/>
          <a:p>
            <a:pPr eaLnBrk="1" hangingPunct="1"/>
            <a:r>
              <a:rPr lang="en-US" altLang="en-US" smtClean="0"/>
              <a:t> When not to use a DBMS</a:t>
            </a:r>
          </a:p>
        </p:txBody>
      </p:sp>
      <p:sp>
        <p:nvSpPr>
          <p:cNvPr id="75780" name="Rectangle 5"/>
          <p:cNvSpPr>
            <a:spLocks noGrp="1" noChangeArrowheads="1"/>
          </p:cNvSpPr>
          <p:nvPr>
            <p:ph type="body" idx="1"/>
          </p:nvPr>
        </p:nvSpPr>
        <p:spPr/>
        <p:txBody>
          <a:bodyPr/>
          <a:lstStyle/>
          <a:p>
            <a:pPr eaLnBrk="1" hangingPunct="1"/>
            <a:r>
              <a:rPr lang="en-US" altLang="en-US" sz="2400" smtClean="0"/>
              <a:t>Main inhibitors (costs) of using a DBMS:</a:t>
            </a:r>
          </a:p>
          <a:p>
            <a:pPr lvl="1" eaLnBrk="1" hangingPunct="1"/>
            <a:r>
              <a:rPr lang="en-US" altLang="en-US" sz="2200" smtClean="0"/>
              <a:t>High initial investment and possible need for additional hardware</a:t>
            </a:r>
          </a:p>
          <a:p>
            <a:pPr lvl="1" eaLnBrk="1" hangingPunct="1"/>
            <a:r>
              <a:rPr lang="en-US" altLang="en-US" sz="2200" smtClean="0"/>
              <a:t>Overhead for providing generality, security, concurrency control, recovery, and  integrity functions</a:t>
            </a:r>
          </a:p>
          <a:p>
            <a:pPr eaLnBrk="1" hangingPunct="1"/>
            <a:r>
              <a:rPr lang="en-US" altLang="en-US" sz="2400" smtClean="0"/>
              <a:t>When a DBMS may be unnecessary:</a:t>
            </a:r>
          </a:p>
          <a:p>
            <a:pPr lvl="1" eaLnBrk="1" hangingPunct="1"/>
            <a:r>
              <a:rPr lang="en-US" altLang="en-US" sz="2200" smtClean="0"/>
              <a:t>If the database and applications are simple, well defined, and not expected to change</a:t>
            </a:r>
          </a:p>
          <a:p>
            <a:pPr lvl="1" eaLnBrk="1" hangingPunct="1"/>
            <a:r>
              <a:rPr lang="en-US" altLang="en-US" sz="2200" smtClean="0"/>
              <a:t>If access to data by multiple users is not required</a:t>
            </a:r>
          </a:p>
          <a:p>
            <a:pPr eaLnBrk="1" hangingPunct="1"/>
            <a:r>
              <a:rPr lang="en-US" altLang="en-US" sz="2400" smtClean="0"/>
              <a:t>When a DBMS may be infeasible</a:t>
            </a:r>
          </a:p>
          <a:p>
            <a:pPr lvl="1" eaLnBrk="1" hangingPunct="1"/>
            <a:r>
              <a:rPr lang="en-US" altLang="en-US" sz="2200" smtClean="0"/>
              <a:t>In embedded systems where a general purpose DBMS may not fit in available storage</a:t>
            </a: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3"/>
          <p:cNvSpPr>
            <a:spLocks noGrp="1"/>
          </p:cNvSpPr>
          <p:nvPr>
            <p:ph type="sldNum" sz="quarter" idx="10"/>
          </p:nvPr>
        </p:nvSpPr>
        <p:spPr>
          <a:noFill/>
        </p:spPr>
        <p:txBody>
          <a:bodyPr/>
          <a:lstStyle/>
          <a:p>
            <a:r>
              <a:rPr lang="en-US" altLang="en-US"/>
              <a:t>Slide 1- </a:t>
            </a:r>
            <a:fld id="{740C56E8-0456-4265-A268-B6778E538011}" type="slidenum">
              <a:rPr lang="en-US" altLang="en-US"/>
              <a:pPr/>
              <a:t>42</a:t>
            </a:fld>
            <a:endParaRPr lang="en-CA" altLang="en-US"/>
          </a:p>
        </p:txBody>
      </p:sp>
      <p:sp>
        <p:nvSpPr>
          <p:cNvPr id="77827" name="Rectangle 4"/>
          <p:cNvSpPr>
            <a:spLocks noGrp="1" noChangeArrowheads="1"/>
          </p:cNvSpPr>
          <p:nvPr>
            <p:ph type="title"/>
          </p:nvPr>
        </p:nvSpPr>
        <p:spPr/>
        <p:txBody>
          <a:bodyPr/>
          <a:lstStyle/>
          <a:p>
            <a:pPr eaLnBrk="1" hangingPunct="1"/>
            <a:r>
              <a:rPr lang="en-US" altLang="en-US" smtClean="0"/>
              <a:t> When not to use a DBMS</a:t>
            </a:r>
          </a:p>
        </p:txBody>
      </p:sp>
      <p:sp>
        <p:nvSpPr>
          <p:cNvPr id="77828" name="Rectangle 5"/>
          <p:cNvSpPr>
            <a:spLocks noGrp="1" noChangeArrowheads="1"/>
          </p:cNvSpPr>
          <p:nvPr>
            <p:ph type="body" idx="1"/>
          </p:nvPr>
        </p:nvSpPr>
        <p:spPr/>
        <p:txBody>
          <a:bodyPr/>
          <a:lstStyle/>
          <a:p>
            <a:pPr eaLnBrk="1" hangingPunct="1"/>
            <a:r>
              <a:rPr lang="en-US" altLang="en-US" smtClean="0"/>
              <a:t>When no DBMS may suffice:</a:t>
            </a:r>
          </a:p>
          <a:p>
            <a:pPr lvl="1" eaLnBrk="1" hangingPunct="1"/>
            <a:r>
              <a:rPr lang="en-US" altLang="en-US" sz="2800" smtClean="0"/>
              <a:t>If there are stringent real-time requirements that may not be met because of DBMS overhead (e.g., telephone switching systems)</a:t>
            </a:r>
          </a:p>
          <a:p>
            <a:pPr lvl="1" eaLnBrk="1" hangingPunct="1"/>
            <a:r>
              <a:rPr lang="en-US" altLang="en-US" smtClean="0"/>
              <a:t>If the database system is not able to handle the complexity of data because of modeling limitations (e.g., in complex genome and protein databases)</a:t>
            </a:r>
          </a:p>
          <a:p>
            <a:pPr lvl="1" eaLnBrk="1" hangingPunct="1"/>
            <a:r>
              <a:rPr lang="en-US" altLang="en-US" smtClean="0"/>
              <a:t>If the database users need special operations not supported by the DBMS (e.g., GIS and location based services).</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3"/>
          <p:cNvSpPr>
            <a:spLocks noGrp="1"/>
          </p:cNvSpPr>
          <p:nvPr>
            <p:ph type="sldNum" sz="quarter" idx="10"/>
          </p:nvPr>
        </p:nvSpPr>
        <p:spPr>
          <a:noFill/>
        </p:spPr>
        <p:txBody>
          <a:bodyPr/>
          <a:lstStyle/>
          <a:p>
            <a:r>
              <a:rPr lang="en-US" altLang="en-US"/>
              <a:t>Slide 1- </a:t>
            </a:r>
            <a:fld id="{D1420AEE-A43D-4BA4-AA24-306DD0A23B6D}" type="slidenum">
              <a:rPr lang="en-US" altLang="en-US"/>
              <a:pPr/>
              <a:t>43</a:t>
            </a:fld>
            <a:endParaRPr lang="en-CA" altLang="en-US"/>
          </a:p>
        </p:txBody>
      </p:sp>
      <p:sp>
        <p:nvSpPr>
          <p:cNvPr id="79875" name="Rectangle 4"/>
          <p:cNvSpPr>
            <a:spLocks noGrp="1" noChangeArrowheads="1"/>
          </p:cNvSpPr>
          <p:nvPr>
            <p:ph type="title"/>
          </p:nvPr>
        </p:nvSpPr>
        <p:spPr/>
        <p:txBody>
          <a:bodyPr/>
          <a:lstStyle/>
          <a:p>
            <a:pPr eaLnBrk="1" hangingPunct="1"/>
            <a:r>
              <a:rPr lang="en-US" altLang="en-US" smtClean="0"/>
              <a:t>Chapter Summary</a:t>
            </a:r>
          </a:p>
        </p:txBody>
      </p:sp>
      <p:sp>
        <p:nvSpPr>
          <p:cNvPr id="79876" name="Rectangle 5"/>
          <p:cNvSpPr>
            <a:spLocks noGrp="1" noChangeArrowheads="1"/>
          </p:cNvSpPr>
          <p:nvPr>
            <p:ph type="body" idx="1"/>
          </p:nvPr>
        </p:nvSpPr>
        <p:spPr/>
        <p:txBody>
          <a:bodyPr/>
          <a:lstStyle/>
          <a:p>
            <a:pPr eaLnBrk="1" hangingPunct="1"/>
            <a:r>
              <a:rPr lang="en-US" altLang="en-US" smtClean="0"/>
              <a:t>Types of Databases and Database Applications</a:t>
            </a:r>
          </a:p>
          <a:p>
            <a:pPr eaLnBrk="1" hangingPunct="1"/>
            <a:r>
              <a:rPr lang="en-US" altLang="en-US" smtClean="0"/>
              <a:t>Basic Definitions</a:t>
            </a:r>
          </a:p>
          <a:p>
            <a:pPr eaLnBrk="1" hangingPunct="1"/>
            <a:r>
              <a:rPr lang="en-US" altLang="en-US" smtClean="0"/>
              <a:t>Typical DBMS Functionality</a:t>
            </a:r>
          </a:p>
          <a:p>
            <a:pPr eaLnBrk="1" hangingPunct="1"/>
            <a:r>
              <a:rPr lang="en-US" altLang="en-US" smtClean="0"/>
              <a:t>Example of a Database (UNIVERSITY)</a:t>
            </a:r>
          </a:p>
          <a:p>
            <a:pPr eaLnBrk="1" hangingPunct="1"/>
            <a:r>
              <a:rPr lang="en-US" altLang="en-US" smtClean="0"/>
              <a:t>Main Characteristics of the Database Approach</a:t>
            </a:r>
          </a:p>
          <a:p>
            <a:pPr eaLnBrk="1" hangingPunct="1"/>
            <a:r>
              <a:rPr lang="en-US" altLang="en-US" smtClean="0"/>
              <a:t>Types of Database Users</a:t>
            </a:r>
          </a:p>
          <a:p>
            <a:pPr eaLnBrk="1" hangingPunct="1"/>
            <a:r>
              <a:rPr lang="en-US" altLang="en-US" smtClean="0"/>
              <a:t>Advantages of Using the Database Approach</a:t>
            </a:r>
          </a:p>
          <a:p>
            <a:pPr eaLnBrk="1" hangingPunct="1"/>
            <a:r>
              <a:rPr lang="en-US" altLang="en-US" smtClean="0"/>
              <a:t>Historical Development of Database Technology</a:t>
            </a:r>
          </a:p>
          <a:p>
            <a:pPr eaLnBrk="1" hangingPunct="1"/>
            <a:r>
              <a:rPr lang="en-US" altLang="en-US" smtClean="0"/>
              <a:t>Extending Database Capabilities</a:t>
            </a:r>
          </a:p>
          <a:p>
            <a:pPr eaLnBrk="1" hangingPunct="1"/>
            <a:r>
              <a:rPr lang="en-US" altLang="en-US" smtClean="0"/>
              <a:t>When Not to Use Databases</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noChangeArrowheads="1"/>
          </p:cNvSpPr>
          <p:nvPr>
            <p:ph type="title"/>
          </p:nvPr>
        </p:nvSpPr>
        <p:spPr/>
        <p:txBody>
          <a:bodyPr/>
          <a:lstStyle/>
          <a:p>
            <a:r>
              <a:rPr lang="en-US" altLang="en-US" smtClean="0"/>
              <a:t>Recent Developments (1)</a:t>
            </a:r>
          </a:p>
        </p:txBody>
      </p:sp>
      <p:sp>
        <p:nvSpPr>
          <p:cNvPr id="3" name="Content Placeholder 2">
            <a:extLst>
              <a:ext uri="{FF2B5EF4-FFF2-40B4-BE49-F238E27FC236}">
                <a16:creationId xmlns:a16="http://schemas.microsoft.com/office/drawing/2014/main" xmlns="" id="{37D8D3FF-67C7-42E0-B10E-94DA5D61A536}"/>
              </a:ext>
            </a:extLst>
          </p:cNvPr>
          <p:cNvSpPr>
            <a:spLocks noGrp="1"/>
          </p:cNvSpPr>
          <p:nvPr>
            <p:ph idx="1"/>
          </p:nvPr>
        </p:nvSpPr>
        <p:spPr/>
        <p:txBody>
          <a:bodyPr/>
          <a:lstStyle/>
          <a:p>
            <a:pPr>
              <a:defRPr/>
            </a:pPr>
            <a:r>
              <a:rPr lang="en-US" dirty="0">
                <a:ea typeface="+mn-ea"/>
              </a:rPr>
              <a:t>Social Networks started capturing a lot of information about people and about communications among people-posts, tweets, photos, videos in systems such as:</a:t>
            </a:r>
          </a:p>
          <a:p>
            <a:pPr marL="0" indent="0">
              <a:buFont typeface="Wingdings" pitchFamily="2" charset="2"/>
              <a:buNone/>
              <a:defRPr/>
            </a:pPr>
            <a:r>
              <a:rPr lang="en-US" dirty="0">
                <a:ea typeface="+mn-ea"/>
              </a:rPr>
              <a:t>- Facebook</a:t>
            </a:r>
          </a:p>
          <a:p>
            <a:pPr marL="0" indent="0">
              <a:buFont typeface="Wingdings" pitchFamily="2" charset="2"/>
              <a:buNone/>
              <a:defRPr/>
            </a:pPr>
            <a:r>
              <a:rPr lang="en-US" dirty="0">
                <a:ea typeface="+mn-ea"/>
              </a:rPr>
              <a:t>- Twitter</a:t>
            </a:r>
          </a:p>
          <a:p>
            <a:pPr marL="0" indent="0">
              <a:buFont typeface="Wingdings" pitchFamily="2" charset="2"/>
              <a:buNone/>
              <a:defRPr/>
            </a:pPr>
            <a:r>
              <a:rPr lang="en-US" dirty="0">
                <a:ea typeface="+mn-ea"/>
              </a:rPr>
              <a:t>- Linked-In</a:t>
            </a:r>
          </a:p>
          <a:p>
            <a:pPr>
              <a:defRPr/>
            </a:pPr>
            <a:r>
              <a:rPr lang="en-US" dirty="0">
                <a:ea typeface="+mn-ea"/>
              </a:rPr>
              <a:t>All of the above constitutes data</a:t>
            </a:r>
          </a:p>
          <a:p>
            <a:pPr>
              <a:defRPr/>
            </a:pPr>
            <a:r>
              <a:rPr lang="en-US" dirty="0">
                <a:ea typeface="+mn-ea"/>
              </a:rPr>
              <a:t>Search Engines, Google, Bing, Yahoo: collect their own repository of web pages for searching purposes</a:t>
            </a:r>
          </a:p>
        </p:txBody>
      </p:sp>
      <p:sp>
        <p:nvSpPr>
          <p:cNvPr id="13316" name="Slide Number Placeholder 3"/>
          <p:cNvSpPr>
            <a:spLocks noGrp="1"/>
          </p:cNvSpPr>
          <p:nvPr>
            <p:ph type="sldNum" sz="quarter" idx="10"/>
          </p:nvPr>
        </p:nvSpPr>
        <p:spPr>
          <a:noFill/>
        </p:spPr>
        <p:txBody>
          <a:bodyPr/>
          <a:lstStyle/>
          <a:p>
            <a:r>
              <a:rPr lang="en-US" altLang="en-US"/>
              <a:t>Slide 1- </a:t>
            </a:r>
            <a:fld id="{A3FD7CDC-2A73-45A9-A844-E8E6122A41A9}" type="slidenum">
              <a:rPr lang="en-US" altLang="en-US"/>
              <a:pPr/>
              <a:t>5</a:t>
            </a:fld>
            <a:endParaRPr lang="en-CA" alt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p:txBody>
          <a:bodyPr/>
          <a:lstStyle/>
          <a:p>
            <a:r>
              <a:rPr lang="en-US" altLang="en-US" smtClean="0"/>
              <a:t>Recent Developments (2)</a:t>
            </a:r>
          </a:p>
        </p:txBody>
      </p:sp>
      <p:sp>
        <p:nvSpPr>
          <p:cNvPr id="14339" name="Content Placeholder 2"/>
          <p:cNvSpPr>
            <a:spLocks noGrp="1" noChangeArrowheads="1"/>
          </p:cNvSpPr>
          <p:nvPr>
            <p:ph idx="1"/>
          </p:nvPr>
        </p:nvSpPr>
        <p:spPr/>
        <p:txBody>
          <a:bodyPr/>
          <a:lstStyle/>
          <a:p>
            <a:r>
              <a:rPr lang="en-US" altLang="en-US" smtClean="0"/>
              <a:t>New Technologies are emerging from the so-called non-database software vendors to manage vast amounts of data generated on the web:</a:t>
            </a:r>
          </a:p>
          <a:p>
            <a:r>
              <a:rPr lang="en-US" altLang="en-US" b="1" smtClean="0"/>
              <a:t>Big Data </a:t>
            </a:r>
            <a:r>
              <a:rPr lang="en-US" altLang="en-US" smtClean="0"/>
              <a:t>storage systems involving large clusters of distributed computers (Chapter 25)</a:t>
            </a:r>
          </a:p>
          <a:p>
            <a:r>
              <a:rPr lang="en-US" altLang="en-US" b="1" smtClean="0"/>
              <a:t>NOSQL</a:t>
            </a:r>
            <a:r>
              <a:rPr lang="en-US" altLang="en-US" smtClean="0"/>
              <a:t> (Non-SQL, Not Only SQL) systems (Chapter 24)</a:t>
            </a:r>
          </a:p>
          <a:p>
            <a:r>
              <a:rPr lang="en-US" altLang="en-US" smtClean="0"/>
              <a:t>A large amount of data now resides on the “cloud” which means it is in huge data centers using thousands of machines.</a:t>
            </a:r>
          </a:p>
          <a:p>
            <a:pPr>
              <a:buFont typeface="Wingdings" pitchFamily="2" charset="2"/>
              <a:buNone/>
            </a:pPr>
            <a:endParaRPr lang="en-US" altLang="en-US" smtClean="0"/>
          </a:p>
        </p:txBody>
      </p:sp>
      <p:sp>
        <p:nvSpPr>
          <p:cNvPr id="14340" name="Slide Number Placeholder 3"/>
          <p:cNvSpPr>
            <a:spLocks noGrp="1"/>
          </p:cNvSpPr>
          <p:nvPr>
            <p:ph type="sldNum" sz="quarter" idx="10"/>
          </p:nvPr>
        </p:nvSpPr>
        <p:spPr>
          <a:noFill/>
        </p:spPr>
        <p:txBody>
          <a:bodyPr/>
          <a:lstStyle/>
          <a:p>
            <a:r>
              <a:rPr lang="en-US" altLang="en-US"/>
              <a:t>Slide 1- </a:t>
            </a:r>
            <a:fld id="{7BD17AAB-740C-49BB-84FD-2DEEC88D718F}" type="slidenum">
              <a:rPr lang="en-US" altLang="en-US"/>
              <a:pPr/>
              <a:t>6</a:t>
            </a:fld>
            <a:endParaRPr lang="en-CA" alt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noChangeArrowheads="1"/>
          </p:cNvSpPr>
          <p:nvPr>
            <p:ph type="title"/>
          </p:nvPr>
        </p:nvSpPr>
        <p:spPr/>
        <p:txBody>
          <a:bodyPr/>
          <a:lstStyle/>
          <a:p>
            <a:r>
              <a:rPr lang="en-US" altLang="en-US" smtClean="0"/>
              <a:t>What is “big data”? </a:t>
            </a:r>
          </a:p>
        </p:txBody>
      </p:sp>
      <p:sp>
        <p:nvSpPr>
          <p:cNvPr id="15363" name="Content Placeholder 2"/>
          <p:cNvSpPr>
            <a:spLocks noGrp="1" noChangeArrowheads="1"/>
          </p:cNvSpPr>
          <p:nvPr>
            <p:ph idx="1"/>
          </p:nvPr>
        </p:nvSpPr>
        <p:spPr>
          <a:xfrm>
            <a:off x="239713" y="1600200"/>
            <a:ext cx="8294687" cy="4800600"/>
          </a:xfrm>
        </p:spPr>
        <p:txBody>
          <a:bodyPr/>
          <a:lstStyle/>
          <a:p>
            <a:r>
              <a:rPr lang="en-US" altLang="en-US" smtClean="0"/>
              <a:t>"Big Data are </a:t>
            </a:r>
            <a:r>
              <a:rPr lang="en-US" altLang="en-US" smtClean="0">
                <a:solidFill>
                  <a:srgbClr val="C00000"/>
                </a:solidFill>
              </a:rPr>
              <a:t>high-volume</a:t>
            </a:r>
            <a:r>
              <a:rPr lang="en-US" altLang="en-US" smtClean="0"/>
              <a:t>, </a:t>
            </a:r>
            <a:r>
              <a:rPr lang="en-US" altLang="en-US" smtClean="0">
                <a:solidFill>
                  <a:srgbClr val="C00000"/>
                </a:solidFill>
              </a:rPr>
              <a:t>high-velocity</a:t>
            </a:r>
            <a:r>
              <a:rPr lang="en-US" altLang="en-US" smtClean="0"/>
              <a:t>, and/or </a:t>
            </a:r>
            <a:r>
              <a:rPr lang="en-US" altLang="en-US" smtClean="0">
                <a:solidFill>
                  <a:srgbClr val="C00000"/>
                </a:solidFill>
              </a:rPr>
              <a:t>high-variety</a:t>
            </a:r>
            <a:r>
              <a:rPr lang="en-US" altLang="en-US" smtClean="0"/>
              <a:t> information assets that require new forms of processing to enable enhanced decision making, insight discovery and process optimization”  (Gartner 2012)</a:t>
            </a:r>
          </a:p>
          <a:p>
            <a:r>
              <a:rPr lang="en-US" altLang="en-US" smtClean="0"/>
              <a:t>Bottom line: Any data that exceeds our current capability of processing can be regarded as “big”</a:t>
            </a:r>
          </a:p>
          <a:p>
            <a:pPr lvl="1"/>
            <a:r>
              <a:rPr lang="en-US" altLang="en-US" smtClean="0">
                <a:solidFill>
                  <a:srgbClr val="000099"/>
                </a:solidFill>
              </a:rPr>
              <a:t>Complicated (intelligent) analysis of data may make a small data “appear” to be “big”</a:t>
            </a:r>
          </a:p>
          <a:p>
            <a:pPr lvl="1"/>
            <a:endParaRPr lang="en-US" altLang="en-US" smtClean="0"/>
          </a:p>
          <a:p>
            <a:endParaRPr lang="en-US" altLang="en-US" smtClean="0"/>
          </a:p>
          <a:p>
            <a:endParaRPr lang="en-US" altLang="en-US" smtClean="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Arrowheads="1"/>
          </p:cNvSpPr>
          <p:nvPr>
            <p:ph type="title"/>
          </p:nvPr>
        </p:nvSpPr>
        <p:spPr/>
        <p:txBody>
          <a:bodyPr/>
          <a:lstStyle/>
          <a:p>
            <a:r>
              <a:rPr lang="en-US" altLang="en-US" smtClean="0"/>
              <a:t>Why is “big data” a “big deal”?</a:t>
            </a:r>
          </a:p>
        </p:txBody>
      </p:sp>
      <p:sp>
        <p:nvSpPr>
          <p:cNvPr id="4" name="Content Placeholder 3">
            <a:extLst>
              <a:ext uri="{FF2B5EF4-FFF2-40B4-BE49-F238E27FC236}">
                <a16:creationId xmlns:a16="http://schemas.microsoft.com/office/drawing/2014/main" xmlns="" id="{9B923AD0-2036-4296-9F93-E9FF8D5C5A62}"/>
              </a:ext>
            </a:extLst>
          </p:cNvPr>
          <p:cNvSpPr>
            <a:spLocks noGrp="1"/>
          </p:cNvSpPr>
          <p:nvPr>
            <p:ph idx="1"/>
          </p:nvPr>
        </p:nvSpPr>
        <p:spPr>
          <a:xfrm>
            <a:off x="228600" y="1304925"/>
            <a:ext cx="8763000" cy="5715000"/>
          </a:xfrm>
        </p:spPr>
        <p:txBody>
          <a:bodyPr>
            <a:normAutofit fontScale="92500" lnSpcReduction="10000"/>
          </a:bodyPr>
          <a:lstStyle/>
          <a:p>
            <a:pPr>
              <a:defRPr/>
            </a:pPr>
            <a:r>
              <a:rPr lang="en-US" dirty="0">
                <a:solidFill>
                  <a:srgbClr val="000099"/>
                </a:solidFill>
                <a:ea typeface="MS PGothic" panose="020B0600070205080204" pitchFamily="34" charset="-128"/>
              </a:rPr>
              <a:t>Government	</a:t>
            </a:r>
          </a:p>
          <a:p>
            <a:pPr>
              <a:defRPr/>
            </a:pPr>
            <a:r>
              <a:rPr lang="en-US" dirty="0">
                <a:solidFill>
                  <a:srgbClr val="000099"/>
                </a:solidFill>
                <a:ea typeface="MS PGothic" panose="020B0600070205080204" pitchFamily="34" charset="-128"/>
              </a:rPr>
              <a:t>Private Sector</a:t>
            </a:r>
          </a:p>
          <a:p>
            <a:pPr lvl="1">
              <a:defRPr/>
            </a:pPr>
            <a:r>
              <a:rPr lang="en-US" b="1" dirty="0">
                <a:ea typeface="MS PGothic" panose="020B0600070205080204" pitchFamily="34" charset="-128"/>
              </a:rPr>
              <a:t>Walmart handles more than 1 million customer transactions every hour, which is imported into databases estimated to contain more than 2.5 petabytes of data</a:t>
            </a:r>
          </a:p>
          <a:p>
            <a:pPr lvl="1">
              <a:defRPr/>
            </a:pPr>
            <a:r>
              <a:rPr lang="en-US" b="1" dirty="0">
                <a:ea typeface="MS PGothic" panose="020B0600070205080204" pitchFamily="34" charset="-128"/>
              </a:rPr>
              <a:t>Facebook handles 40 billion photos from its user base</a:t>
            </a:r>
          </a:p>
          <a:p>
            <a:pPr lvl="1">
              <a:defRPr/>
            </a:pPr>
            <a:r>
              <a:rPr lang="en-US" dirty="0">
                <a:ea typeface="MS PGothic" panose="020B0600070205080204" pitchFamily="34" charset="-128"/>
              </a:rPr>
              <a:t>Falcon Credit Card Fraud Detection System protects 2.1 billion active accounts world-wide</a:t>
            </a:r>
          </a:p>
          <a:p>
            <a:pPr>
              <a:defRPr/>
            </a:pPr>
            <a:r>
              <a:rPr lang="en-US" dirty="0">
                <a:solidFill>
                  <a:srgbClr val="000099"/>
                </a:solidFill>
                <a:ea typeface="MS PGothic" panose="020B0600070205080204" pitchFamily="34" charset="-128"/>
              </a:rPr>
              <a:t>Science</a:t>
            </a:r>
          </a:p>
          <a:p>
            <a:pPr lvl="1">
              <a:defRPr/>
            </a:pPr>
            <a:r>
              <a:rPr lang="en-US" dirty="0">
                <a:solidFill>
                  <a:srgbClr val="000099"/>
                </a:solidFill>
                <a:ea typeface="MS PGothic" panose="020B0600070205080204" pitchFamily="34" charset="-128"/>
              </a:rPr>
              <a:t> </a:t>
            </a:r>
            <a:r>
              <a:rPr lang="en-US" dirty="0">
                <a:ea typeface="MS PGothic" panose="020B0600070205080204" pitchFamily="34" charset="-128"/>
              </a:rPr>
              <a:t>Large Synoptic Survey Telescope will generate 140 Terabyte of data every 5 days</a:t>
            </a:r>
          </a:p>
          <a:p>
            <a:pPr lvl="1">
              <a:defRPr/>
            </a:pPr>
            <a:r>
              <a:rPr lang="en-US" dirty="0">
                <a:ea typeface="MS PGothic" panose="020B0600070205080204" pitchFamily="34" charset="-128"/>
              </a:rPr>
              <a:t>Biomedical computation like decoding human Genome and  personalized medicine</a:t>
            </a:r>
          </a:p>
          <a:p>
            <a:pPr marL="457200" lvl="1" indent="0">
              <a:buFont typeface="Wingdings" pitchFamily="2" charset="2"/>
              <a:buNone/>
              <a:defRPr/>
            </a:pPr>
            <a:endParaRPr lang="en-US" dirty="0">
              <a:ea typeface="MS PGothic" panose="020B0600070205080204" pitchFamily="34" charset="-128"/>
            </a:endParaRPr>
          </a:p>
          <a:p>
            <a:pPr>
              <a:defRPr/>
            </a:pPr>
            <a:endParaRPr lang="en-US" dirty="0">
              <a:ea typeface="MS PGothic" panose="020B0600070205080204" pitchFamily="34" charset="-128"/>
            </a:endParaRPr>
          </a:p>
          <a:p>
            <a:pPr>
              <a:defRPr/>
            </a:pPr>
            <a:endParaRPr lang="en-US" dirty="0">
              <a:ea typeface="MS PGothic" panose="020B0600070205080204" pitchFamily="34" charset="-128"/>
            </a:endParaRPr>
          </a:p>
          <a:p>
            <a:pPr lvl="1">
              <a:defRPr/>
            </a:pPr>
            <a:endParaRPr lang="en-US" dirty="0">
              <a:ea typeface="MS PGothic" panose="020B0600070205080204" pitchFamily="34" charset="-128"/>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p:txBody>
          <a:bodyPr/>
          <a:lstStyle/>
          <a:p>
            <a:r>
              <a:rPr lang="en-US" altLang="en-US" smtClean="0"/>
              <a:t>Lifecycle of Data: 4 “A”s</a:t>
            </a:r>
          </a:p>
        </p:txBody>
      </p:sp>
      <p:sp>
        <p:nvSpPr>
          <p:cNvPr id="7" name="Rectangle 6">
            <a:extLst>
              <a:ext uri="{FF2B5EF4-FFF2-40B4-BE49-F238E27FC236}">
                <a16:creationId xmlns:a16="http://schemas.microsoft.com/office/drawing/2014/main" xmlns="" id="{385E6A36-AB1E-48D5-B3E3-38B2B7A33787}"/>
              </a:ext>
            </a:extLst>
          </p:cNvPr>
          <p:cNvSpPr/>
          <p:nvPr/>
        </p:nvSpPr>
        <p:spPr>
          <a:xfrm>
            <a:off x="838200" y="2981325"/>
            <a:ext cx="2133600" cy="5238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436" name="TextBox 7"/>
          <p:cNvSpPr txBox="1">
            <a:spLocks noChangeArrowheads="1"/>
          </p:cNvSpPr>
          <p:nvPr/>
        </p:nvSpPr>
        <p:spPr bwMode="auto">
          <a:xfrm>
            <a:off x="838200" y="2981325"/>
            <a:ext cx="1808163" cy="523875"/>
          </a:xfrm>
          <a:prstGeom prst="rect">
            <a:avLst/>
          </a:prstGeom>
          <a:noFill/>
          <a:ln w="9525">
            <a:noFill/>
            <a:miter lim="800000"/>
            <a:headEnd/>
            <a:tailEnd/>
          </a:ln>
        </p:spPr>
        <p:txBody>
          <a:bodyPr wrap="none">
            <a:spAutoFit/>
          </a:bodyPr>
          <a:lstStyle/>
          <a:p>
            <a:r>
              <a:rPr lang="en-US" altLang="en-US" sz="2800"/>
              <a:t>Acquisition</a:t>
            </a:r>
          </a:p>
        </p:txBody>
      </p:sp>
      <p:sp>
        <p:nvSpPr>
          <p:cNvPr id="18437" name="TextBox 30"/>
          <p:cNvSpPr txBox="1">
            <a:spLocks noChangeArrowheads="1"/>
          </p:cNvSpPr>
          <p:nvPr/>
        </p:nvSpPr>
        <p:spPr bwMode="auto">
          <a:xfrm rot="1490212">
            <a:off x="1797050" y="4008438"/>
            <a:ext cx="1419225" cy="522287"/>
          </a:xfrm>
          <a:prstGeom prst="rect">
            <a:avLst/>
          </a:prstGeom>
          <a:noFill/>
          <a:ln w="9525">
            <a:noFill/>
            <a:miter lim="800000"/>
            <a:headEnd/>
            <a:tailEnd/>
          </a:ln>
        </p:spPr>
        <p:txBody>
          <a:bodyPr wrap="none">
            <a:spAutoFit/>
          </a:bodyPr>
          <a:lstStyle/>
          <a:p>
            <a:r>
              <a:rPr lang="en-US" altLang="en-US" sz="2800"/>
              <a:t>Log data</a:t>
            </a:r>
          </a:p>
        </p:txBody>
      </p:sp>
      <p:pic>
        <p:nvPicPr>
          <p:cNvPr id="18438" name="Picture 2"/>
          <p:cNvPicPr>
            <a:picLocks noChangeAspect="1" noChangeArrowheads="1"/>
          </p:cNvPicPr>
          <p:nvPr/>
        </p:nvPicPr>
        <p:blipFill>
          <a:blip r:embed="rId2"/>
          <a:srcRect/>
          <a:stretch>
            <a:fillRect/>
          </a:stretch>
        </p:blipFill>
        <p:spPr bwMode="auto">
          <a:xfrm>
            <a:off x="457200" y="1524000"/>
            <a:ext cx="7981950" cy="5065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1414</TotalTime>
  <Words>2894</Words>
  <Application>Microsoft Office PowerPoint</Application>
  <PresentationFormat>Letter Paper (8.5x11 in)</PresentationFormat>
  <Paragraphs>366</Paragraphs>
  <Slides>43</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ＭＳ Ｐゴシック</vt:lpstr>
      <vt:lpstr>Wingdings</vt:lpstr>
      <vt:lpstr>Tahoma</vt:lpstr>
      <vt:lpstr>Blends</vt:lpstr>
      <vt:lpstr>Slide 1</vt:lpstr>
      <vt:lpstr>Slide 2</vt:lpstr>
      <vt:lpstr>OUTLINE</vt:lpstr>
      <vt:lpstr>Types of Databases and Database Applications</vt:lpstr>
      <vt:lpstr>Recent Developments (1)</vt:lpstr>
      <vt:lpstr>Recent Developments (2)</vt:lpstr>
      <vt:lpstr>What is “big data”? </vt:lpstr>
      <vt:lpstr>Why is “big data” a “big deal”?</vt:lpstr>
      <vt:lpstr>Lifecycle of Data: 4 “A”s</vt:lpstr>
      <vt:lpstr>Computational View of  Big Data</vt:lpstr>
      <vt:lpstr>Big Data &amp; Related Disciplines</vt:lpstr>
      <vt:lpstr>Basic Definitions</vt:lpstr>
      <vt:lpstr>Impact of Databases and Database Technology</vt:lpstr>
      <vt:lpstr>Simplified database system environment</vt:lpstr>
      <vt:lpstr>What a DBMS Facilitates</vt:lpstr>
      <vt:lpstr>Other DBMS Functionalities</vt:lpstr>
      <vt:lpstr>Application Programs and DBMS</vt:lpstr>
      <vt:lpstr>Example of a Database (with a Conceptual Data Model)</vt:lpstr>
      <vt:lpstr>Example of a Database (with a Conceptual Data Model)</vt:lpstr>
      <vt:lpstr>Example of a Simple Database</vt:lpstr>
      <vt:lpstr>Main Characteristics of the Database Approach</vt:lpstr>
      <vt:lpstr>Example of a Simplified Database Catalog</vt:lpstr>
      <vt:lpstr>Main Characteristics of the Database Approach (continued)</vt:lpstr>
      <vt:lpstr>Main Characteristics of the Database Approach (continued)</vt:lpstr>
      <vt:lpstr>Database Users</vt:lpstr>
      <vt:lpstr>Database Users – Actors on the Scene </vt:lpstr>
      <vt:lpstr>Database End Users</vt:lpstr>
      <vt:lpstr>Database End Users (continued)</vt:lpstr>
      <vt:lpstr>Database Users – Actors on the Scene (continued)</vt:lpstr>
      <vt:lpstr>Database Users – Actors behind the Scene </vt:lpstr>
      <vt:lpstr>Advantages of Using the Database Approach</vt:lpstr>
      <vt:lpstr>Advantages of Using the Database Approach (continued)</vt:lpstr>
      <vt:lpstr>Additional Implications of Using the Database Approach</vt:lpstr>
      <vt:lpstr>Additional Implications of Using the Database Approach (continued)</vt:lpstr>
      <vt:lpstr>Historical Development of Database Technology</vt:lpstr>
      <vt:lpstr>Historical Development of Database Technology (continued)</vt:lpstr>
      <vt:lpstr>Historical Development of Database Technology (continued)</vt:lpstr>
      <vt:lpstr>Extending Database Capabilities (1)</vt:lpstr>
      <vt:lpstr>Extending Database Capabilities (2)</vt:lpstr>
      <vt:lpstr>Extending Database Capabilities (3)</vt:lpstr>
      <vt:lpstr> When not to use a DBMS</vt:lpstr>
      <vt:lpstr> When not to use a DBMS</vt:lpstr>
      <vt:lpstr>Chapter Summary</vt:lpstr>
    </vt:vector>
  </TitlesOfParts>
  <Company>©2007 Pearson Addison-Wesley. All rights reserved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subject>Introduction: Databases and Database Users</dc:subject>
  <dc:creator>Elmasri/Navathe</dc:creator>
  <cp:lastModifiedBy>HP</cp:lastModifiedBy>
  <cp:revision>88</cp:revision>
  <cp:lastPrinted>2001-11-04T00:51:13Z</cp:lastPrinted>
  <dcterms:created xsi:type="dcterms:W3CDTF">2005-02-25T19:46:41Z</dcterms:created>
  <dcterms:modified xsi:type="dcterms:W3CDTF">2021-06-02T05:50:54Z</dcterms:modified>
</cp:coreProperties>
</file>