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63"/>
  </p:notesMasterIdLst>
  <p:handoutMasterIdLst>
    <p:handoutMasterId r:id="rId64"/>
  </p:handoutMasterIdLst>
  <p:sldIdLst>
    <p:sldId id="296" r:id="rId2"/>
    <p:sldId id="297" r:id="rId3"/>
    <p:sldId id="299" r:id="rId4"/>
    <p:sldId id="300" r:id="rId5"/>
    <p:sldId id="301" r:id="rId6"/>
    <p:sldId id="302" r:id="rId7"/>
    <p:sldId id="303" r:id="rId8"/>
    <p:sldId id="304" r:id="rId9"/>
    <p:sldId id="305" r:id="rId10"/>
    <p:sldId id="306" r:id="rId11"/>
    <p:sldId id="307" r:id="rId12"/>
    <p:sldId id="308" r:id="rId13"/>
    <p:sldId id="309" r:id="rId14"/>
    <p:sldId id="310" r:id="rId15"/>
    <p:sldId id="311" r:id="rId16"/>
    <p:sldId id="312" r:id="rId17"/>
    <p:sldId id="341" r:id="rId18"/>
    <p:sldId id="313" r:id="rId19"/>
    <p:sldId id="314" r:id="rId20"/>
    <p:sldId id="315" r:id="rId21"/>
    <p:sldId id="342" r:id="rId22"/>
    <p:sldId id="316" r:id="rId23"/>
    <p:sldId id="317" r:id="rId24"/>
    <p:sldId id="318" r:id="rId25"/>
    <p:sldId id="319" r:id="rId26"/>
    <p:sldId id="343" r:id="rId27"/>
    <p:sldId id="320" r:id="rId28"/>
    <p:sldId id="345" r:id="rId29"/>
    <p:sldId id="321" r:id="rId30"/>
    <p:sldId id="344" r:id="rId31"/>
    <p:sldId id="322" r:id="rId32"/>
    <p:sldId id="347" r:id="rId33"/>
    <p:sldId id="346" r:id="rId34"/>
    <p:sldId id="348" r:id="rId35"/>
    <p:sldId id="349" r:id="rId36"/>
    <p:sldId id="350" r:id="rId37"/>
    <p:sldId id="351" r:id="rId38"/>
    <p:sldId id="352" r:id="rId39"/>
    <p:sldId id="353" r:id="rId40"/>
    <p:sldId id="323" r:id="rId41"/>
    <p:sldId id="324" r:id="rId42"/>
    <p:sldId id="325" r:id="rId43"/>
    <p:sldId id="326" r:id="rId44"/>
    <p:sldId id="327" r:id="rId45"/>
    <p:sldId id="328" r:id="rId46"/>
    <p:sldId id="329" r:id="rId47"/>
    <p:sldId id="330" r:id="rId48"/>
    <p:sldId id="331" r:id="rId49"/>
    <p:sldId id="332" r:id="rId50"/>
    <p:sldId id="354" r:id="rId51"/>
    <p:sldId id="334" r:id="rId52"/>
    <p:sldId id="335" r:id="rId53"/>
    <p:sldId id="355" r:id="rId54"/>
    <p:sldId id="336" r:id="rId55"/>
    <p:sldId id="337" r:id="rId56"/>
    <p:sldId id="338" r:id="rId57"/>
    <p:sldId id="339" r:id="rId58"/>
    <p:sldId id="356" r:id="rId59"/>
    <p:sldId id="357" r:id="rId60"/>
    <p:sldId id="358" r:id="rId61"/>
    <p:sldId id="340" r:id="rId62"/>
  </p:sldIdLst>
  <p:sldSz cx="9144000" cy="6858000" type="letter"/>
  <p:notesSz cx="6858000" cy="9144000"/>
  <p:defaultTextStyle>
    <a:defPPr>
      <a:defRPr lang="en-CA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800000"/>
    <a:srgbClr val="677228"/>
    <a:srgbClr val="6E792B"/>
    <a:srgbClr val="76822E"/>
    <a:srgbClr val="4F571F"/>
    <a:srgbClr val="6F6A07"/>
    <a:srgbClr val="827C08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Objects="1">
      <p:cViewPr varScale="1">
        <p:scale>
          <a:sx n="64" d="100"/>
          <a:sy n="64" d="100"/>
        </p:scale>
        <p:origin x="-1482" y="-102"/>
      </p:cViewPr>
      <p:guideLst>
        <p:guide orient="horz" pos="19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13740"/>
    </p:cViewPr>
  </p:sorterViewPr>
  <p:notesViewPr>
    <p:cSldViewPr snapToObjects="1">
      <p:cViewPr>
        <p:scale>
          <a:sx n="100" d="100"/>
          <a:sy n="100" d="100"/>
        </p:scale>
        <p:origin x="-780" y="21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ahoma" pitchFamily="34" charset="0"/>
              </a:defRPr>
            </a:lvl1pPr>
          </a:lstStyle>
          <a:p>
            <a:endParaRPr lang="en-US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pitchFamily="34" charset="0"/>
              </a:defRPr>
            </a:lvl1pPr>
          </a:lstStyle>
          <a:p>
            <a:endParaRPr lang="en-US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ahoma" pitchFamily="34" charset="0"/>
              </a:defRPr>
            </a:lvl1pPr>
          </a:lstStyle>
          <a:p>
            <a:endParaRPr lang="en-US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pitchFamily="34" charset="0"/>
              </a:defRPr>
            </a:lvl1pPr>
          </a:lstStyle>
          <a:p>
            <a:fld id="{394A95FE-D624-470A-AA28-66EFEEFC9C8E}" type="slidenum">
              <a:rPr lang="en-CA" altLang="en-US"/>
              <a:pPr/>
              <a:t>‹#›</a:t>
            </a:fld>
            <a:endParaRPr lang="en-CA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ahoma" pitchFamily="34" charset="0"/>
              </a:defRPr>
            </a:lvl1pPr>
          </a:lstStyle>
          <a:p>
            <a:endParaRPr lang="en-US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pitchFamily="34" charset="0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noProof="0" smtClean="0"/>
              <a:t>Click to edit Master text styles</a:t>
            </a:r>
          </a:p>
          <a:p>
            <a:pPr lvl="1"/>
            <a:r>
              <a:rPr lang="en-CA" noProof="0" smtClean="0"/>
              <a:t>Second level</a:t>
            </a:r>
          </a:p>
          <a:p>
            <a:pPr lvl="2"/>
            <a:r>
              <a:rPr lang="en-CA" noProof="0" smtClean="0"/>
              <a:t>Third level</a:t>
            </a:r>
          </a:p>
          <a:p>
            <a:pPr lvl="3"/>
            <a:r>
              <a:rPr lang="en-CA" noProof="0" smtClean="0"/>
              <a:t>Fourth level</a:t>
            </a:r>
          </a:p>
          <a:p>
            <a:pPr lvl="4"/>
            <a:r>
              <a:rPr lang="en-CA" noProof="0" smtClean="0"/>
              <a:t>Fifth level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ahoma" pitchFamily="34" charset="0"/>
              </a:defRPr>
            </a:lvl1pPr>
          </a:lstStyle>
          <a:p>
            <a:endParaRPr lang="en-US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pitchFamily="34" charset="0"/>
              </a:defRPr>
            </a:lvl1pPr>
          </a:lstStyle>
          <a:p>
            <a:fld id="{B6E477E4-7EBD-4279-8591-0FD37DA4E103}" type="slidenum">
              <a:rPr lang="en-CA" altLang="en-US"/>
              <a:pPr/>
              <a:t>‹#›</a:t>
            </a:fld>
            <a:endParaRPr lang="en-CA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BF27D2-745A-419C-B332-68AD4014D5FD}" type="slidenum">
              <a:rPr lang="en-CA" altLang="en-US"/>
              <a:pPr/>
              <a:t>1</a:t>
            </a:fld>
            <a:endParaRPr lang="en-CA" altLang="en-US"/>
          </a:p>
        </p:txBody>
      </p:sp>
      <p:sp>
        <p:nvSpPr>
          <p:cNvPr id="717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8B5F5C-AA27-4BE1-B30C-741662FA7861}" type="slidenum">
              <a:rPr lang="en-CA" altLang="en-US"/>
              <a:pPr/>
              <a:t>2</a:t>
            </a:fld>
            <a:endParaRPr lang="en-CA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 altLang="en-US" sz="1800"/>
          </a:p>
        </p:txBody>
      </p:sp>
      <p:sp>
        <p:nvSpPr>
          <p:cNvPr id="11267" name="Rectangle 2"/>
          <p:cNvSpPr>
            <a:spLocks noChangeArrowheads="1"/>
          </p:cNvSpPr>
          <p:nvPr>
            <p:ph type="body"/>
          </p:nvPr>
        </p:nvSpPr>
        <p:spPr>
          <a:noFill/>
          <a:ln/>
        </p:spPr>
        <p:txBody>
          <a:bodyPr wrap="none" anchor="ctr"/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AEE424-B75D-404B-A0E5-1E5B8EA15939}" type="slidenum">
              <a:rPr lang="en-CA" altLang="en-US"/>
              <a:pPr/>
              <a:t>8</a:t>
            </a:fld>
            <a:endParaRPr lang="en-CA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4"/>
          <p:cNvSpPr>
            <a:spLocks noChangeArrowheads="1"/>
          </p:cNvSpPr>
          <p:nvPr/>
        </p:nvSpPr>
        <p:spPr bwMode="auto">
          <a:xfrm>
            <a:off x="8305800" y="0"/>
            <a:ext cx="609600" cy="6858000"/>
          </a:xfrm>
          <a:prstGeom prst="rect">
            <a:avLst/>
          </a:prstGeom>
          <a:gradFill rotWithShape="1">
            <a:gsLst>
              <a:gs pos="0">
                <a:srgbClr val="677228">
                  <a:alpha val="43999"/>
                </a:srgbClr>
              </a:gs>
              <a:gs pos="100000">
                <a:srgbClr val="5A6423"/>
              </a:gs>
            </a:gsLst>
            <a:lin ang="5400000" scaled="1"/>
          </a:gra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/>
          <a:p>
            <a:pPr eaLnBrk="1" hangingPunct="1"/>
            <a:endParaRPr lang="en-US" altLang="en-US"/>
          </a:p>
        </p:txBody>
      </p:sp>
      <p:sp>
        <p:nvSpPr>
          <p:cNvPr id="5" name="Rectangle 47"/>
          <p:cNvSpPr>
            <a:spLocks noChangeArrowheads="1"/>
          </p:cNvSpPr>
          <p:nvPr userDrawn="1"/>
        </p:nvSpPr>
        <p:spPr bwMode="auto">
          <a:xfrm rot="16200000">
            <a:off x="3500437" y="-985837"/>
            <a:ext cx="2143125" cy="9144000"/>
          </a:xfrm>
          <a:prstGeom prst="rect">
            <a:avLst/>
          </a:prstGeom>
          <a:solidFill>
            <a:srgbClr val="677228">
              <a:alpha val="43921"/>
            </a:srgbClr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/>
          <a:p>
            <a:pPr eaLnBrk="1" hangingPunct="1"/>
            <a:endParaRPr lang="en-US" altLang="en-US"/>
          </a:p>
        </p:txBody>
      </p:sp>
      <p:sp>
        <p:nvSpPr>
          <p:cNvPr id="6" name="Rectangle 48"/>
          <p:cNvSpPr>
            <a:spLocks noChangeArrowheads="1"/>
          </p:cNvSpPr>
          <p:nvPr userDrawn="1"/>
        </p:nvSpPr>
        <p:spPr bwMode="auto">
          <a:xfrm>
            <a:off x="7315200" y="2438400"/>
            <a:ext cx="1828800" cy="22907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/>
          <a:p>
            <a:pPr eaLnBrk="1" hangingPunct="1"/>
            <a:endParaRPr lang="en-US" altLang="en-US"/>
          </a:p>
        </p:txBody>
      </p:sp>
      <p:pic>
        <p:nvPicPr>
          <p:cNvPr id="7" name="Picture 35" descr="awtri_4c UPDATE_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5949950"/>
            <a:ext cx="684213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6" descr="elmasri_thumb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419975" y="2514600"/>
            <a:ext cx="17240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26" name="Rectangle 30" descr="Pink tissue paper"/>
          <p:cNvSpPr>
            <a:spLocks noGrp="1" noChangeArrowheads="1"/>
          </p:cNvSpPr>
          <p:nvPr>
            <p:ph type="ctrTitle" sz="quarter"/>
          </p:nvPr>
        </p:nvSpPr>
        <p:spPr>
          <a:xfrm>
            <a:off x="228600" y="152400"/>
            <a:ext cx="7086600" cy="2286000"/>
          </a:xfrm>
        </p:spPr>
        <p:txBody>
          <a:bodyPr wrap="none" anchor="ctr"/>
          <a:lstStyle>
            <a:lvl1pPr>
              <a:defRPr sz="6600">
                <a:solidFill>
                  <a:srgbClr val="99003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34" name="Rectangle 38" descr="Pink tissue paper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04800" y="2590800"/>
            <a:ext cx="66294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2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29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838200" y="6397625"/>
            <a:ext cx="44958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altLang="en-US"/>
              <a:t>Copyright © 2007 Ramez Elmasri and Shamkant B. Navathe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Slide 1- </a:t>
            </a:r>
            <a:fld id="{DF4B9A52-A40F-40DF-A404-2D7967DEE6E9}" type="slidenum">
              <a:rPr lang="en-US" altLang="en-US"/>
              <a:pPr/>
              <a:t>‹#›</a:t>
            </a:fld>
            <a:endParaRPr lang="en-CA" altLang="en-U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303213"/>
            <a:ext cx="2076450" cy="58689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303213"/>
            <a:ext cx="6076950" cy="58689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Slide 1- </a:t>
            </a:r>
            <a:fld id="{AA007BAF-7E88-4329-AD3D-63FB20A3E121}" type="slidenum">
              <a:rPr lang="en-US" altLang="en-US"/>
              <a:pPr/>
              <a:t>‹#›</a:t>
            </a:fld>
            <a:endParaRPr lang="en-CA" altLang="en-U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Slide 7- </a:t>
            </a:r>
            <a:fld id="{13DC00CF-5724-41C0-BA89-D097E4322853}" type="slidenum">
              <a:rPr lang="en-US" altLang="en-US"/>
              <a:pPr/>
              <a:t>‹#›</a:t>
            </a:fld>
            <a:endParaRPr lang="en-CA" altLang="en-U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Slide 1- </a:t>
            </a:r>
            <a:fld id="{6D4D4C14-D3E3-48CC-9545-B25C5C41ADF7}" type="slidenum">
              <a:rPr lang="en-US" altLang="en-US"/>
              <a:pPr/>
              <a:t>‹#›</a:t>
            </a:fld>
            <a:endParaRPr lang="en-CA" altLang="en-US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9713" y="1600200"/>
            <a:ext cx="407035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62463" y="1600200"/>
            <a:ext cx="4071937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Slide 1- </a:t>
            </a:r>
            <a:fld id="{92E4EC7F-73A7-4AE2-A610-E855066E56E2}" type="slidenum">
              <a:rPr lang="en-US" altLang="en-US"/>
              <a:pPr/>
              <a:t>‹#›</a:t>
            </a:fld>
            <a:endParaRPr lang="en-CA" altLang="en-U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Slide 1- </a:t>
            </a:r>
            <a:fld id="{B710A351-450B-4DA0-A35B-4807654A406A}" type="slidenum">
              <a:rPr lang="en-US" altLang="en-US"/>
              <a:pPr/>
              <a:t>‹#›</a:t>
            </a:fld>
            <a:endParaRPr lang="en-CA" altLang="en-U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Slide 1- </a:t>
            </a:r>
            <a:fld id="{FBB8E858-60D6-45A4-B63D-488B3ACAC14E}" type="slidenum">
              <a:rPr lang="en-US" altLang="en-US"/>
              <a:pPr/>
              <a:t>‹#›</a:t>
            </a:fld>
            <a:endParaRPr lang="en-CA" altLang="en-U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Slide 1- </a:t>
            </a:r>
            <a:fld id="{5B6A7907-F4CD-4480-8151-990E858BB7DD}" type="slidenum">
              <a:rPr lang="en-US" altLang="en-US"/>
              <a:pPr/>
              <a:t>‹#›</a:t>
            </a:fld>
            <a:endParaRPr lang="en-CA" altLang="en-US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Slide 1- </a:t>
            </a:r>
            <a:fld id="{4A6C8629-EB81-4001-BD07-7C632AD303BB}" type="slidenum">
              <a:rPr lang="en-US" altLang="en-US"/>
              <a:pPr/>
              <a:t>‹#›</a:t>
            </a:fld>
            <a:endParaRPr lang="en-CA" altLang="en-US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Slide 1- </a:t>
            </a:r>
            <a:fld id="{152CCBC1-9816-4B1B-8B16-8ABEBE52D097}" type="slidenum">
              <a:rPr lang="en-US" altLang="en-US"/>
              <a:pPr/>
              <a:t>‹#›</a:t>
            </a:fld>
            <a:endParaRPr lang="en-CA" altLang="en-US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5"/>
          <p:cNvGrpSpPr>
            <a:grpSpLocks/>
          </p:cNvGrpSpPr>
          <p:nvPr userDrawn="1"/>
        </p:nvGrpSpPr>
        <p:grpSpPr bwMode="auto">
          <a:xfrm>
            <a:off x="8936038" y="1449388"/>
            <a:ext cx="207962" cy="5408612"/>
            <a:chOff x="5606" y="889"/>
            <a:chExt cx="154" cy="3431"/>
          </a:xfrm>
        </p:grpSpPr>
        <p:sp>
          <p:nvSpPr>
            <p:cNvPr id="1032" name="Rectangle 38"/>
            <p:cNvSpPr>
              <a:spLocks noChangeArrowheads="1"/>
            </p:cNvSpPr>
            <p:nvPr userDrawn="1"/>
          </p:nvSpPr>
          <p:spPr bwMode="gray">
            <a:xfrm flipH="1">
              <a:off x="5685" y="889"/>
              <a:ext cx="75" cy="3431"/>
            </a:xfrm>
            <a:prstGeom prst="rect">
              <a:avLst/>
            </a:prstGeom>
            <a:solidFill>
              <a:srgbClr val="677228"/>
            </a:solidFill>
            <a:ln>
              <a:noFill/>
            </a:ln>
            <a:extLst>
              <a:ext uri="{91240B29-F687-4f45-9708-019B960494DF}"/>
            </a:extLst>
          </p:spPr>
          <p:txBody>
            <a:bodyPr wrap="none" anchor="ctr"/>
            <a:lstStyle/>
            <a:p>
              <a:pPr algn="ctr" eaLnBrk="1" hangingPunct="1"/>
              <a:endParaRPr kumimoji="1" lang="en-US" altLang="en-US" sz="3200">
                <a:latin typeface="Tahoma" pitchFamily="34" charset="0"/>
              </a:endParaRPr>
            </a:p>
          </p:txBody>
        </p:sp>
        <p:grpSp>
          <p:nvGrpSpPr>
            <p:cNvPr id="1033" name="Group 44"/>
            <p:cNvGrpSpPr>
              <a:grpSpLocks/>
            </p:cNvGrpSpPr>
            <p:nvPr userDrawn="1"/>
          </p:nvGrpSpPr>
          <p:grpSpPr bwMode="auto">
            <a:xfrm>
              <a:off x="5606" y="889"/>
              <a:ext cx="106" cy="3431"/>
              <a:chOff x="5606" y="889"/>
              <a:chExt cx="106" cy="3431"/>
            </a:xfrm>
          </p:grpSpPr>
          <p:sp>
            <p:nvSpPr>
              <p:cNvPr id="1034" name="Rectangle 43"/>
              <p:cNvSpPr>
                <a:spLocks noChangeArrowheads="1"/>
              </p:cNvSpPr>
              <p:nvPr userDrawn="1"/>
            </p:nvSpPr>
            <p:spPr bwMode="gray">
              <a:xfrm rot="10800000" flipH="1">
                <a:off x="5606" y="889"/>
                <a:ext cx="58" cy="3431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rot="10800000" wrap="none" anchor="ctr"/>
              <a:lstStyle/>
              <a:p>
                <a:pPr algn="ctr" eaLnBrk="1" hangingPunct="1"/>
                <a:endParaRPr kumimoji="1" lang="en-US" altLang="en-US" sz="3200">
                  <a:latin typeface="Tahoma" pitchFamily="34" charset="0"/>
                </a:endParaRPr>
              </a:p>
            </p:txBody>
          </p:sp>
          <p:sp>
            <p:nvSpPr>
              <p:cNvPr id="1035" name="Rectangle 32"/>
              <p:cNvSpPr>
                <a:spLocks noChangeArrowheads="1"/>
              </p:cNvSpPr>
              <p:nvPr userDrawn="1"/>
            </p:nvSpPr>
            <p:spPr bwMode="gray">
              <a:xfrm rot="10800000" flipH="1">
                <a:off x="5654" y="889"/>
                <a:ext cx="58" cy="3431"/>
              </a:xfrm>
              <a:prstGeom prst="rect">
                <a:avLst/>
              </a:prstGeom>
              <a:solidFill>
                <a:srgbClr val="990033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rot="10800000" wrap="none" anchor="ctr"/>
              <a:lstStyle/>
              <a:p>
                <a:pPr algn="ctr" eaLnBrk="1" hangingPunct="1"/>
                <a:endParaRPr kumimoji="1" lang="en-US" altLang="en-US" sz="3200">
                  <a:latin typeface="Tahoma" pitchFamily="34" charset="0"/>
                </a:endParaRPr>
              </a:p>
            </p:txBody>
          </p:sp>
        </p:grpSp>
      </p:grpSp>
      <p:sp>
        <p:nvSpPr>
          <p:cNvPr id="1027" name="Rectangle 37"/>
          <p:cNvSpPr>
            <a:spLocks noChangeArrowheads="1"/>
          </p:cNvSpPr>
          <p:nvPr userDrawn="1"/>
        </p:nvSpPr>
        <p:spPr bwMode="gray">
          <a:xfrm rot="-5400000">
            <a:off x="3845719" y="-3845719"/>
            <a:ext cx="1449388" cy="9140825"/>
          </a:xfrm>
          <a:prstGeom prst="rect">
            <a:avLst/>
          </a:prstGeom>
          <a:solidFill>
            <a:srgbClr val="677228">
              <a:alpha val="36078"/>
            </a:srgbClr>
          </a:solidFill>
          <a:ln>
            <a:noFill/>
          </a:ln>
          <a:extLst>
            <a:ext uri="{91240B29-F687-4f45-9708-019B960494DF}"/>
          </a:extLst>
        </p:spPr>
        <p:txBody>
          <a:bodyPr vert="eaVert" wrap="none" anchor="ctr"/>
          <a:lstStyle/>
          <a:p>
            <a:pPr algn="ctr" eaLnBrk="1" hangingPunct="1"/>
            <a:endParaRPr kumimoji="1" lang="en-US" altLang="en-US" sz="3200">
              <a:latin typeface="Tahoma" pitchFamily="34" charset="0"/>
            </a:endParaRPr>
          </a:p>
        </p:txBody>
      </p:sp>
      <p:sp>
        <p:nvSpPr>
          <p:cNvPr id="102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303213"/>
            <a:ext cx="7796213" cy="99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b="1">
                <a:solidFill>
                  <a:srgbClr val="990033"/>
                </a:solidFill>
              </a:defRPr>
            </a:lvl1pPr>
          </a:lstStyle>
          <a:p>
            <a:r>
              <a:rPr lang="en-US" altLang="en-US"/>
              <a:t>Slide 1- </a:t>
            </a:r>
            <a:fld id="{C1FABA93-A776-4F72-A940-E8927A31AE86}" type="slidenum">
              <a:rPr lang="en-US" altLang="en-US"/>
              <a:pPr/>
              <a:t>‹#›</a:t>
            </a:fld>
            <a:endParaRPr lang="en-CA" altLang="en-US"/>
          </a:p>
        </p:txBody>
      </p:sp>
      <p:sp>
        <p:nvSpPr>
          <p:cNvPr id="1030" name="Rectangle 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9713" y="1600200"/>
            <a:ext cx="829468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31" name="Rectangle 30"/>
          <p:cNvSpPr>
            <a:spLocks noChangeArrowheads="1"/>
          </p:cNvSpPr>
          <p:nvPr/>
        </p:nvSpPr>
        <p:spPr bwMode="auto">
          <a:xfrm>
            <a:off x="838200" y="6397625"/>
            <a:ext cx="449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900" smtClean="0"/>
              <a:t>Copyright © 2016 Ramez Elmasri and Shamkant B. Navathe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</p:sldLayoutIdLst>
  <p:transition spd="med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+mj-lt"/>
          <a:ea typeface="MS PGothic" panose="020B0600070205080204" pitchFamily="34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  <a:ea typeface="MS PGothic" panose="020B0600070205080204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  <a:ea typeface="MS PGothic" panose="020B0600070205080204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  <a:ea typeface="MS PGothic" panose="020B0600070205080204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  <a:ea typeface="MS PGothic" panose="020B0600070205080204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SzPct val="60000"/>
        <a:buFont typeface="Wingdings" pitchFamily="2" charset="2"/>
        <a:buChar char="n"/>
        <a:defRPr sz="2800">
          <a:solidFill>
            <a:schemeClr val="tx2"/>
          </a:solidFill>
          <a:latin typeface="+mn-lt"/>
          <a:ea typeface="MS PGothic" panose="020B0600070205080204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5000"/>
        <a:buFont typeface="Wingdings" pitchFamily="2" charset="2"/>
        <a:buChar char="n"/>
        <a:defRPr sz="2600">
          <a:solidFill>
            <a:srgbClr val="800000"/>
          </a:solidFill>
          <a:latin typeface="+mn-lt"/>
          <a:ea typeface="MS PGothic" panose="020B0600070205080204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MS PGothic" panose="020B0600070205080204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5000"/>
        <a:buFont typeface="Wingdings" pitchFamily="2" charset="2"/>
        <a:buChar char="n"/>
        <a:defRPr sz="2000">
          <a:solidFill>
            <a:srgbClr val="800000"/>
          </a:solidFill>
          <a:latin typeface="+mn-lt"/>
          <a:ea typeface="MS PGothic" panose="020B0600070205080204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000">
          <a:solidFill>
            <a:schemeClr val="tx2"/>
          </a:solidFill>
          <a:latin typeface="+mn-lt"/>
          <a:ea typeface="MS PGothic" panose="020B0600070205080204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28950" y="1516063"/>
            <a:ext cx="3892550" cy="484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Nested Queries (cont’d.)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Use tuples of values in comparisons </a:t>
            </a:r>
          </a:p>
          <a:p>
            <a:pPr lvl="1"/>
            <a:r>
              <a:rPr lang="en-US" altLang="en-US" smtClean="0"/>
              <a:t>Place them within parentheses</a:t>
            </a:r>
          </a:p>
        </p:txBody>
      </p:sp>
      <p:pic>
        <p:nvPicPr>
          <p:cNvPr id="1946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3276600"/>
            <a:ext cx="656272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7- 10</a:t>
            </a:r>
            <a:endParaRPr lang="en-CA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10600" cy="4300538"/>
          </a:xfrm>
        </p:spPr>
        <p:txBody>
          <a:bodyPr/>
          <a:lstStyle/>
          <a:p>
            <a:r>
              <a:rPr lang="en-US" altLang="en-US" smtClean="0"/>
              <a:t>Use other comparison operators to compare a single value </a:t>
            </a:r>
            <a:r>
              <a:rPr lang="en-US" altLang="en-US" i="1" smtClean="0"/>
              <a:t>v</a:t>
            </a:r>
            <a:r>
              <a:rPr lang="en-US" altLang="en-US" smtClean="0"/>
              <a:t> </a:t>
            </a:r>
          </a:p>
          <a:p>
            <a:pPr lvl="1"/>
            <a:r>
              <a:rPr lang="en-US" altLang="en-US" smtClean="0">
                <a:latin typeface="Courier New" pitchFamily="49" charset="0"/>
                <a:cs typeface="Courier New" pitchFamily="49" charset="0"/>
              </a:rPr>
              <a:t>= ANY </a:t>
            </a:r>
            <a:r>
              <a:rPr lang="en-US" altLang="en-US" smtClean="0"/>
              <a:t>(or </a:t>
            </a:r>
            <a:r>
              <a:rPr lang="en-US" altLang="en-US" smtClean="0">
                <a:latin typeface="Courier New" pitchFamily="49" charset="0"/>
                <a:cs typeface="Courier New" pitchFamily="49" charset="0"/>
              </a:rPr>
              <a:t>= SOME</a:t>
            </a:r>
            <a:r>
              <a:rPr lang="en-US" altLang="en-US" smtClean="0"/>
              <a:t>) operator </a:t>
            </a:r>
          </a:p>
          <a:p>
            <a:pPr lvl="2"/>
            <a:r>
              <a:rPr lang="en-US" altLang="en-US" smtClean="0"/>
              <a:t>Returns </a:t>
            </a:r>
            <a:r>
              <a:rPr lang="en-US" altLang="en-US" smtClean="0">
                <a:latin typeface="Courier New" pitchFamily="49" charset="0"/>
                <a:cs typeface="Courier New" pitchFamily="49" charset="0"/>
              </a:rPr>
              <a:t>TRUE </a:t>
            </a:r>
            <a:r>
              <a:rPr lang="en-US" altLang="en-US" smtClean="0"/>
              <a:t>if the value </a:t>
            </a:r>
            <a:r>
              <a:rPr lang="en-US" altLang="en-US" i="1" smtClean="0"/>
              <a:t>v</a:t>
            </a:r>
            <a:r>
              <a:rPr lang="en-US" altLang="en-US" smtClean="0"/>
              <a:t> is equal to some value in the set </a:t>
            </a:r>
            <a:r>
              <a:rPr lang="en-US" altLang="en-US" i="1" smtClean="0"/>
              <a:t>V</a:t>
            </a:r>
            <a:r>
              <a:rPr lang="en-US" altLang="en-US" smtClean="0"/>
              <a:t> and is hence equivalent to </a:t>
            </a:r>
            <a:r>
              <a:rPr lang="en-US" altLang="en-US" smtClean="0">
                <a:latin typeface="Courier New" pitchFamily="49" charset="0"/>
                <a:cs typeface="Courier New" pitchFamily="49" charset="0"/>
              </a:rPr>
              <a:t>IN</a:t>
            </a:r>
          </a:p>
          <a:p>
            <a:pPr lvl="1"/>
            <a:r>
              <a:rPr lang="en-US" altLang="en-US" smtClean="0"/>
              <a:t>Other operators that can be combined with </a:t>
            </a:r>
            <a:r>
              <a:rPr lang="en-US" altLang="en-US" smtClean="0">
                <a:latin typeface="Courier New" pitchFamily="49" charset="0"/>
                <a:cs typeface="Courier New" pitchFamily="49" charset="0"/>
              </a:rPr>
              <a:t>ANY</a:t>
            </a:r>
            <a:r>
              <a:rPr lang="en-US" altLang="en-US" smtClean="0"/>
              <a:t> (or </a:t>
            </a:r>
            <a:r>
              <a:rPr lang="en-US" altLang="en-US" smtClean="0">
                <a:latin typeface="Courier New" pitchFamily="49" charset="0"/>
                <a:cs typeface="Courier New" pitchFamily="49" charset="0"/>
              </a:rPr>
              <a:t>SOME</a:t>
            </a:r>
            <a:r>
              <a:rPr lang="en-US" altLang="en-US" smtClean="0"/>
              <a:t>): </a:t>
            </a:r>
            <a:r>
              <a:rPr lang="en-US" altLang="en-US" smtClean="0"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altLang="en-US" smtClean="0">
                <a:cs typeface="Courier New" pitchFamily="49" charset="0"/>
              </a:rPr>
              <a:t>, </a:t>
            </a:r>
            <a:r>
              <a:rPr lang="en-US" altLang="en-US" smtClean="0">
                <a:latin typeface="Courier New" pitchFamily="49" charset="0"/>
                <a:cs typeface="Courier New" pitchFamily="49" charset="0"/>
              </a:rPr>
              <a:t>&gt;=</a:t>
            </a:r>
            <a:r>
              <a:rPr lang="en-US" altLang="en-US" smtClean="0"/>
              <a:t>, </a:t>
            </a:r>
            <a:r>
              <a:rPr lang="en-US" altLang="en-US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altLang="en-US" smtClean="0"/>
              <a:t>, </a:t>
            </a:r>
            <a:r>
              <a:rPr lang="en-US" altLang="en-US" smtClean="0">
                <a:latin typeface="Courier New" pitchFamily="49" charset="0"/>
                <a:cs typeface="Courier New" pitchFamily="49" charset="0"/>
              </a:rPr>
              <a:t>&lt;=</a:t>
            </a:r>
            <a:r>
              <a:rPr lang="en-US" altLang="en-US" smtClean="0"/>
              <a:t>, and </a:t>
            </a:r>
            <a:r>
              <a:rPr lang="en-US" altLang="en-US" smtClean="0">
                <a:latin typeface="Courier New" pitchFamily="49" charset="0"/>
                <a:cs typeface="Courier New" pitchFamily="49" charset="0"/>
              </a:rPr>
              <a:t>&lt;&gt;</a:t>
            </a:r>
          </a:p>
          <a:p>
            <a:pPr lvl="1"/>
            <a:r>
              <a:rPr lang="en-US" altLang="en-US" smtClean="0">
                <a:latin typeface="Courier New" pitchFamily="49" charset="0"/>
                <a:cs typeface="Courier New" pitchFamily="49" charset="0"/>
              </a:rPr>
              <a:t>ALL: </a:t>
            </a:r>
            <a:r>
              <a:rPr lang="en-US" altLang="en-US" smtClean="0">
                <a:cs typeface="Courier New" pitchFamily="49" charset="0"/>
              </a:rPr>
              <a:t>value must exceed all values from nested query</a:t>
            </a:r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5176838"/>
            <a:ext cx="5094288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Nested Queries (cont’d.)</a:t>
            </a:r>
          </a:p>
        </p:txBody>
      </p:sp>
      <p:sp>
        <p:nvSpPr>
          <p:cNvPr id="2048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7- 11</a:t>
            </a:r>
            <a:endParaRPr lang="en-CA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Nested Queries (cont’d.)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Avoid potential errors and ambiguities</a:t>
            </a:r>
          </a:p>
          <a:p>
            <a:pPr lvl="1"/>
            <a:r>
              <a:rPr lang="en-US" altLang="en-US" smtClean="0"/>
              <a:t>Create tuple variables (aliases) for all tables referenced in SQL query</a:t>
            </a:r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3429000"/>
            <a:ext cx="72723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</a:t>
            </a:r>
            <a:fld id="{92A42F19-05C5-4EEB-AD67-A77A83BFD98B}" type="slidenum">
              <a:rPr lang="en-US" altLang="en-US"/>
              <a:pPr/>
              <a:t>12</a:t>
            </a:fld>
            <a:endParaRPr lang="en-CA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Correlated Nested Queries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Queries that are nested using the = or IN comparison operator </a:t>
            </a:r>
            <a:r>
              <a:rPr lang="en-US" altLang="en-US" smtClean="0"/>
              <a:t>can be collapsed into one single block: E.g., Q16 can be written as:</a:t>
            </a:r>
          </a:p>
          <a:p>
            <a:endParaRPr lang="en-US" altLang="en-US" smtClean="0"/>
          </a:p>
          <a:p>
            <a:r>
              <a:rPr lang="en-US" sz="1800" b="1" smtClean="0">
                <a:solidFill>
                  <a:srgbClr val="800000"/>
                </a:solidFill>
              </a:rPr>
              <a:t>Q16A:</a:t>
            </a:r>
            <a:r>
              <a:rPr lang="en-US" sz="1800" smtClean="0">
                <a:solidFill>
                  <a:srgbClr val="800000"/>
                </a:solidFill>
              </a:rPr>
              <a:t>	</a:t>
            </a:r>
            <a:r>
              <a:rPr lang="en-US" sz="1800" b="1" smtClean="0">
                <a:solidFill>
                  <a:srgbClr val="800000"/>
                </a:solidFill>
              </a:rPr>
              <a:t>SELECT</a:t>
            </a:r>
            <a:r>
              <a:rPr lang="en-US" sz="1800" smtClean="0">
                <a:solidFill>
                  <a:srgbClr val="800000"/>
                </a:solidFill>
              </a:rPr>
              <a:t>		E.Fname, E.Lname</a:t>
            </a:r>
          </a:p>
          <a:p>
            <a:pPr>
              <a:buFont typeface="Wingdings" pitchFamily="2" charset="2"/>
              <a:buNone/>
            </a:pPr>
            <a:r>
              <a:rPr lang="en-US" sz="1800" smtClean="0">
                <a:solidFill>
                  <a:srgbClr val="800000"/>
                </a:solidFill>
              </a:rPr>
              <a:t>		</a:t>
            </a:r>
            <a:r>
              <a:rPr lang="en-US" sz="1800" b="1" smtClean="0">
                <a:solidFill>
                  <a:srgbClr val="800000"/>
                </a:solidFill>
              </a:rPr>
              <a:t>FROM</a:t>
            </a:r>
            <a:r>
              <a:rPr lang="en-US" sz="1800" smtClean="0">
                <a:solidFill>
                  <a:srgbClr val="800000"/>
                </a:solidFill>
              </a:rPr>
              <a:t>		EMPLOYEE </a:t>
            </a:r>
            <a:r>
              <a:rPr lang="en-US" sz="1800" b="1" smtClean="0">
                <a:solidFill>
                  <a:srgbClr val="800000"/>
                </a:solidFill>
              </a:rPr>
              <a:t>AS</a:t>
            </a:r>
            <a:r>
              <a:rPr lang="en-US" sz="1800" smtClean="0">
                <a:solidFill>
                  <a:srgbClr val="800000"/>
                </a:solidFill>
              </a:rPr>
              <a:t> E, DEPENDENT </a:t>
            </a:r>
            <a:r>
              <a:rPr lang="en-US" sz="1800" b="1" smtClean="0">
                <a:solidFill>
                  <a:srgbClr val="800000"/>
                </a:solidFill>
              </a:rPr>
              <a:t>AS</a:t>
            </a:r>
            <a:r>
              <a:rPr lang="en-US" sz="1800" smtClean="0">
                <a:solidFill>
                  <a:srgbClr val="800000"/>
                </a:solidFill>
              </a:rPr>
              <a:t> D</a:t>
            </a:r>
          </a:p>
          <a:p>
            <a:pPr>
              <a:buFont typeface="Wingdings" pitchFamily="2" charset="2"/>
              <a:buNone/>
            </a:pPr>
            <a:r>
              <a:rPr lang="en-US" sz="1800" smtClean="0">
                <a:solidFill>
                  <a:srgbClr val="800000"/>
                </a:solidFill>
              </a:rPr>
              <a:t>		</a:t>
            </a:r>
            <a:r>
              <a:rPr lang="en-US" sz="1800" b="1" smtClean="0">
                <a:solidFill>
                  <a:srgbClr val="800000"/>
                </a:solidFill>
              </a:rPr>
              <a:t>WHERE</a:t>
            </a:r>
            <a:r>
              <a:rPr lang="en-US" sz="1800" smtClean="0">
                <a:solidFill>
                  <a:srgbClr val="800000"/>
                </a:solidFill>
              </a:rPr>
              <a:t>		E.Ssn=D.Essn </a:t>
            </a:r>
            <a:r>
              <a:rPr lang="en-US" sz="1800" b="1" smtClean="0">
                <a:solidFill>
                  <a:srgbClr val="800000"/>
                </a:solidFill>
              </a:rPr>
              <a:t>AND</a:t>
            </a:r>
            <a:r>
              <a:rPr lang="en-US" sz="1800" smtClean="0">
                <a:solidFill>
                  <a:srgbClr val="800000"/>
                </a:solidFill>
              </a:rPr>
              <a:t> E.Sex=D.Sex</a:t>
            </a:r>
          </a:p>
          <a:p>
            <a:pPr>
              <a:buFont typeface="Wingdings" pitchFamily="2" charset="2"/>
              <a:buNone/>
            </a:pPr>
            <a:r>
              <a:rPr lang="en-US" sz="1800" smtClean="0">
                <a:solidFill>
                  <a:srgbClr val="800000"/>
                </a:solidFill>
              </a:rPr>
              <a:t>						</a:t>
            </a:r>
            <a:r>
              <a:rPr lang="en-US" sz="1800" b="1" smtClean="0">
                <a:solidFill>
                  <a:srgbClr val="800000"/>
                </a:solidFill>
              </a:rPr>
              <a:t>	AND</a:t>
            </a:r>
            <a:r>
              <a:rPr lang="en-US" sz="1800" smtClean="0">
                <a:solidFill>
                  <a:srgbClr val="800000"/>
                </a:solidFill>
              </a:rPr>
              <a:t> 					E.Fname=D.Dependent_name;</a:t>
            </a:r>
          </a:p>
          <a:p>
            <a:r>
              <a:rPr lang="en-US" altLang="en-US" b="1" smtClean="0"/>
              <a:t>Correlated</a:t>
            </a:r>
            <a:r>
              <a:rPr lang="en-US" altLang="en-US" smtClean="0"/>
              <a:t> nested query </a:t>
            </a:r>
          </a:p>
          <a:p>
            <a:pPr lvl="1"/>
            <a:r>
              <a:rPr lang="en-US" altLang="en-US" smtClean="0"/>
              <a:t>Evaluated once for each tuple in the outer query</a:t>
            </a:r>
          </a:p>
          <a:p>
            <a:pPr>
              <a:buFont typeface="Wingdings" pitchFamily="2" charset="2"/>
              <a:buNone/>
            </a:pPr>
            <a:endParaRPr lang="en-US" altLang="en-US" b="1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7- 13</a:t>
            </a:r>
            <a:endParaRPr lang="en-CA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The EXISTS and UNIQUE Functions in SQL for correlating queries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>
                <a:latin typeface="Courier New" pitchFamily="49" charset="0"/>
                <a:cs typeface="Courier New" pitchFamily="49" charset="0"/>
              </a:rPr>
              <a:t>EXISTS</a:t>
            </a:r>
            <a:r>
              <a:rPr lang="en-US" altLang="en-US" smtClean="0"/>
              <a:t> function </a:t>
            </a:r>
          </a:p>
          <a:p>
            <a:pPr lvl="1"/>
            <a:r>
              <a:rPr lang="en-US" altLang="en-US" smtClean="0"/>
              <a:t>Check whether the result of a correlated nested query is empty or not. They are Boolean functions that return a TRUE or FALSE result.</a:t>
            </a:r>
          </a:p>
          <a:p>
            <a:r>
              <a:rPr lang="en-US" altLang="en-US" smtClean="0">
                <a:latin typeface="Courier New" pitchFamily="49" charset="0"/>
                <a:cs typeface="Courier New" pitchFamily="49" charset="0"/>
              </a:rPr>
              <a:t>EXISTS</a:t>
            </a:r>
            <a:r>
              <a:rPr lang="en-US" altLang="en-US" smtClean="0"/>
              <a:t> and </a:t>
            </a:r>
            <a:r>
              <a:rPr lang="en-US" altLang="en-US" smtClean="0">
                <a:latin typeface="Courier New" pitchFamily="49" charset="0"/>
                <a:cs typeface="Courier New" pitchFamily="49" charset="0"/>
              </a:rPr>
              <a:t>NOT EXISTS </a:t>
            </a:r>
          </a:p>
          <a:p>
            <a:pPr lvl="1"/>
            <a:r>
              <a:rPr lang="en-US" altLang="en-US" smtClean="0"/>
              <a:t>Typically used in conjunction with a correlated nested query</a:t>
            </a:r>
          </a:p>
          <a:p>
            <a:r>
              <a:rPr lang="en-US" altLang="en-US" smtClean="0"/>
              <a:t>SQL function </a:t>
            </a:r>
            <a:r>
              <a:rPr lang="en-US" altLang="en-US" smtClean="0">
                <a:latin typeface="Courier New" pitchFamily="49" charset="0"/>
                <a:cs typeface="Courier New" pitchFamily="49" charset="0"/>
              </a:rPr>
              <a:t>UNIQUE(Q)</a:t>
            </a:r>
          </a:p>
          <a:p>
            <a:pPr lvl="1"/>
            <a:r>
              <a:rPr lang="en-US" altLang="en-US" smtClean="0"/>
              <a:t>Returns </a:t>
            </a:r>
            <a:r>
              <a:rPr lang="en-US" altLang="en-US" smtClean="0">
                <a:latin typeface="Courier New" pitchFamily="49" charset="0"/>
                <a:cs typeface="Courier New" pitchFamily="49" charset="0"/>
              </a:rPr>
              <a:t>TRUE</a:t>
            </a:r>
            <a:r>
              <a:rPr lang="en-US" altLang="en-US" smtClean="0"/>
              <a:t> if there are no duplicate tuples in the result of query Q</a:t>
            </a: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7- 14</a:t>
            </a:r>
            <a:endParaRPr lang="en-CA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USE of EXISTS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228013" cy="45243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US" altLang="en-US" smtClean="0"/>
          </a:p>
        </p:txBody>
      </p:sp>
      <p:sp>
        <p:nvSpPr>
          <p:cNvPr id="24580" name="TextBox 4"/>
          <p:cNvSpPr txBox="1">
            <a:spLocks noChangeArrowheads="1"/>
          </p:cNvSpPr>
          <p:nvPr/>
        </p:nvSpPr>
        <p:spPr bwMode="auto">
          <a:xfrm>
            <a:off x="381000" y="1828800"/>
            <a:ext cx="746760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sz="1800" b="1">
                <a:cs typeface="Arial" charset="0"/>
              </a:rPr>
              <a:t>Q7:</a:t>
            </a:r>
          </a:p>
          <a:p>
            <a:pPr eaLnBrk="1" hangingPunct="1"/>
            <a:endParaRPr lang="en-US" altLang="en-US" sz="1800">
              <a:cs typeface="Arial" charset="0"/>
            </a:endParaRPr>
          </a:p>
          <a:p>
            <a:pPr eaLnBrk="1" hangingPunct="1"/>
            <a:r>
              <a:rPr lang="en-US" altLang="en-US" sz="1800">
                <a:cs typeface="Arial" charset="0"/>
              </a:rPr>
              <a:t>SELECT Fname, Lname</a:t>
            </a:r>
          </a:p>
          <a:p>
            <a:pPr eaLnBrk="1" hangingPunct="1"/>
            <a:r>
              <a:rPr lang="en-US" altLang="en-US" sz="1800">
                <a:cs typeface="Arial" charset="0"/>
              </a:rPr>
              <a:t>FROM Employee</a:t>
            </a:r>
          </a:p>
          <a:p>
            <a:pPr eaLnBrk="1" hangingPunct="1"/>
            <a:r>
              <a:rPr lang="en-US" altLang="en-US" sz="1800">
                <a:cs typeface="Arial" charset="0"/>
              </a:rPr>
              <a:t>WHERE </a:t>
            </a:r>
            <a:r>
              <a:rPr lang="en-US" altLang="en-US" sz="1800" b="1">
                <a:cs typeface="Arial" charset="0"/>
              </a:rPr>
              <a:t>EXISTS</a:t>
            </a:r>
            <a:r>
              <a:rPr lang="en-US" altLang="en-US" sz="1800">
                <a:cs typeface="Arial" charset="0"/>
              </a:rPr>
              <a:t> (SELECT * </a:t>
            </a:r>
          </a:p>
          <a:p>
            <a:pPr eaLnBrk="1" hangingPunct="1"/>
            <a:r>
              <a:rPr lang="en-US" altLang="en-US" sz="1800">
                <a:cs typeface="Arial" charset="0"/>
              </a:rPr>
              <a:t>                               FROM DEPENDENT</a:t>
            </a:r>
          </a:p>
          <a:p>
            <a:pPr eaLnBrk="1" hangingPunct="1"/>
            <a:r>
              <a:rPr lang="en-US" altLang="en-US" sz="1800">
                <a:cs typeface="Arial" charset="0"/>
              </a:rPr>
              <a:t>                               WHERE Ssn= Essn)</a:t>
            </a:r>
          </a:p>
          <a:p>
            <a:pPr eaLnBrk="1" hangingPunct="1"/>
            <a:endParaRPr lang="en-US" altLang="en-US" sz="1800">
              <a:cs typeface="Arial" charset="0"/>
            </a:endParaRPr>
          </a:p>
          <a:p>
            <a:pPr eaLnBrk="1" hangingPunct="1"/>
            <a:r>
              <a:rPr lang="en-US" altLang="en-US" sz="1800">
                <a:cs typeface="Arial" charset="0"/>
              </a:rPr>
              <a:t>                  AND </a:t>
            </a:r>
            <a:r>
              <a:rPr lang="en-US" altLang="en-US" sz="1800" b="1">
                <a:cs typeface="Arial" charset="0"/>
              </a:rPr>
              <a:t>EXISTS</a:t>
            </a:r>
            <a:r>
              <a:rPr lang="en-US" altLang="en-US" sz="1800">
                <a:cs typeface="Arial" charset="0"/>
              </a:rPr>
              <a:t> (SELECT   *</a:t>
            </a:r>
          </a:p>
          <a:p>
            <a:pPr eaLnBrk="1" hangingPunct="1"/>
            <a:r>
              <a:rPr lang="en-US" altLang="en-US" sz="1800">
                <a:cs typeface="Arial" charset="0"/>
              </a:rPr>
              <a:t>                                          FROM Department</a:t>
            </a:r>
          </a:p>
          <a:p>
            <a:pPr eaLnBrk="1" hangingPunct="1"/>
            <a:r>
              <a:rPr lang="en-US" altLang="en-US" sz="1800">
                <a:cs typeface="Arial" charset="0"/>
              </a:rPr>
              <a:t>                                          WHERE Ssn= Mgr_Ssn)</a:t>
            </a:r>
          </a:p>
          <a:p>
            <a:pPr eaLnBrk="1" hangingPunct="1"/>
            <a:r>
              <a:rPr lang="en-US" altLang="en-US" sz="1800">
                <a:cs typeface="Arial" charset="0"/>
              </a:rPr>
              <a:t>                                             </a:t>
            </a:r>
          </a:p>
          <a:p>
            <a:pPr eaLnBrk="1" hangingPunct="1"/>
            <a:endParaRPr lang="en-US" altLang="en-US" sz="1800">
              <a:cs typeface="Arial" charset="0"/>
            </a:endParaRPr>
          </a:p>
          <a:p>
            <a:pPr eaLnBrk="1" hangingPunct="1"/>
            <a:endParaRPr lang="en-US" altLang="en-US" sz="1800">
              <a:cs typeface="Arial" charset="0"/>
            </a:endParaRPr>
          </a:p>
        </p:txBody>
      </p:sp>
      <p:sp>
        <p:nvSpPr>
          <p:cNvPr id="2458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7- 15</a:t>
            </a:r>
            <a:endParaRPr lang="en-CA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USE OF NOT EXISTS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en-US" sz="2400" smtClean="0"/>
              <a:t>To achieve the “for all” (universal quantifier- see Ch.8) effect, we use double negation this way in SQL:</a:t>
            </a:r>
          </a:p>
          <a:p>
            <a:pPr>
              <a:buFont typeface="Wingdings" pitchFamily="2" charset="2"/>
              <a:buNone/>
            </a:pPr>
            <a:r>
              <a:rPr lang="en-US" altLang="en-US" sz="2400" smtClean="0"/>
              <a:t>Query: List first and last name of employees who work on </a:t>
            </a:r>
            <a:r>
              <a:rPr lang="en-US" altLang="en-US" sz="2400" u="sng" smtClean="0"/>
              <a:t>ALL projects controlled by Dno=5.</a:t>
            </a:r>
          </a:p>
          <a:p>
            <a:pPr>
              <a:buFont typeface="Wingdings" pitchFamily="2" charset="2"/>
              <a:buNone/>
            </a:pPr>
            <a:endParaRPr lang="en-US" altLang="en-US" smtClean="0"/>
          </a:p>
        </p:txBody>
      </p:sp>
      <p:sp>
        <p:nvSpPr>
          <p:cNvPr id="25604" name="TextBox 3"/>
          <p:cNvSpPr txBox="1">
            <a:spLocks noChangeArrowheads="1"/>
          </p:cNvSpPr>
          <p:nvPr/>
        </p:nvSpPr>
        <p:spPr bwMode="auto">
          <a:xfrm>
            <a:off x="658813" y="3309938"/>
            <a:ext cx="69342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sz="1800">
                <a:cs typeface="Arial" charset="0"/>
              </a:rPr>
              <a:t>SELECT Fname, Lname</a:t>
            </a:r>
          </a:p>
          <a:p>
            <a:pPr eaLnBrk="1" hangingPunct="1"/>
            <a:r>
              <a:rPr lang="en-US" altLang="en-US" sz="1800">
                <a:cs typeface="Arial" charset="0"/>
              </a:rPr>
              <a:t>FROM Employee</a:t>
            </a:r>
          </a:p>
          <a:p>
            <a:pPr eaLnBrk="1" hangingPunct="1"/>
            <a:r>
              <a:rPr lang="en-US" altLang="en-US" sz="1800">
                <a:cs typeface="Arial" charset="0"/>
              </a:rPr>
              <a:t>WHERE </a:t>
            </a:r>
            <a:r>
              <a:rPr lang="en-US" altLang="en-US" sz="1800" b="1">
                <a:cs typeface="Arial" charset="0"/>
              </a:rPr>
              <a:t>NOT EXISTS </a:t>
            </a:r>
            <a:r>
              <a:rPr lang="en-US" altLang="en-US" sz="1800">
                <a:cs typeface="Arial" charset="0"/>
              </a:rPr>
              <a:t>( (SELECT  Pnumber </a:t>
            </a:r>
          </a:p>
          <a:p>
            <a:pPr eaLnBrk="1" hangingPunct="1"/>
            <a:r>
              <a:rPr lang="en-US" altLang="en-US" sz="1800">
                <a:cs typeface="Arial" charset="0"/>
              </a:rPr>
              <a:t>                                         FROM PROJECT</a:t>
            </a:r>
          </a:p>
          <a:p>
            <a:pPr eaLnBrk="1" hangingPunct="1"/>
            <a:r>
              <a:rPr lang="en-US" altLang="en-US" sz="1800">
                <a:cs typeface="Arial" charset="0"/>
              </a:rPr>
              <a:t>                                        WHERE Dno=5)</a:t>
            </a:r>
          </a:p>
          <a:p>
            <a:pPr eaLnBrk="1" hangingPunct="1"/>
            <a:endParaRPr lang="en-US" altLang="en-US" sz="1800">
              <a:cs typeface="Arial" charset="0"/>
            </a:endParaRPr>
          </a:p>
          <a:p>
            <a:pPr eaLnBrk="1" hangingPunct="1"/>
            <a:r>
              <a:rPr lang="en-US" altLang="en-US" sz="1800">
                <a:cs typeface="Arial" charset="0"/>
              </a:rPr>
              <a:t>                         </a:t>
            </a:r>
            <a:r>
              <a:rPr lang="en-US" altLang="en-US" sz="1800" b="1">
                <a:cs typeface="Arial" charset="0"/>
              </a:rPr>
              <a:t>EXCEPT </a:t>
            </a:r>
            <a:r>
              <a:rPr lang="en-US" altLang="en-US" sz="1800">
                <a:cs typeface="Arial" charset="0"/>
              </a:rPr>
              <a:t>(SELECT   Pno</a:t>
            </a:r>
          </a:p>
          <a:p>
            <a:pPr eaLnBrk="1" hangingPunct="1"/>
            <a:r>
              <a:rPr lang="en-US" altLang="en-US" sz="1800">
                <a:cs typeface="Arial" charset="0"/>
              </a:rPr>
              <a:t>                                          FROM WORKS_ON</a:t>
            </a:r>
          </a:p>
          <a:p>
            <a:pPr eaLnBrk="1" hangingPunct="1"/>
            <a:r>
              <a:rPr lang="en-US" altLang="en-US" sz="1800">
                <a:cs typeface="Arial" charset="0"/>
              </a:rPr>
              <a:t>                                          WHERE Ssn= ESsn)</a:t>
            </a:r>
          </a:p>
          <a:p>
            <a:pPr eaLnBrk="1" hangingPunct="1"/>
            <a:r>
              <a:rPr lang="en-US" altLang="en-US" sz="1800">
                <a:solidFill>
                  <a:schemeClr val="tx2"/>
                </a:solidFill>
                <a:cs typeface="Arial" charset="0"/>
              </a:rPr>
              <a:t>The above is equivalent to double negation: List names of those employees for whom there does NOT exist a project managed by department no. 5 that they do NOT work on.</a:t>
            </a:r>
          </a:p>
        </p:txBody>
      </p:sp>
      <p:sp>
        <p:nvSpPr>
          <p:cNvPr id="2560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7- 16</a:t>
            </a:r>
            <a:endParaRPr lang="en-CA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Double Negation to accomplish “for all” in SQL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b="1" smtClean="0"/>
              <a:t>Q3B:</a:t>
            </a:r>
            <a:r>
              <a:rPr lang="en-US" sz="1600" smtClean="0"/>
              <a:t>	</a:t>
            </a:r>
            <a:r>
              <a:rPr lang="en-US" sz="1600" b="1" smtClean="0">
                <a:solidFill>
                  <a:schemeClr val="tx1"/>
                </a:solidFill>
              </a:rPr>
              <a:t>SELECT</a:t>
            </a:r>
            <a:r>
              <a:rPr lang="en-US" sz="1600" smtClean="0">
                <a:solidFill>
                  <a:schemeClr val="tx1"/>
                </a:solidFill>
              </a:rPr>
              <a:t>		Lname, Fname	</a:t>
            </a:r>
          </a:p>
          <a:p>
            <a:pPr>
              <a:buFont typeface="Wingdings" pitchFamily="2" charset="2"/>
              <a:buNone/>
            </a:pPr>
            <a:r>
              <a:rPr lang="en-US" sz="1600" smtClean="0">
                <a:solidFill>
                  <a:schemeClr val="tx1"/>
                </a:solidFill>
              </a:rPr>
              <a:t>	</a:t>
            </a:r>
            <a:r>
              <a:rPr lang="en-US" sz="1600" b="1" smtClean="0">
                <a:solidFill>
                  <a:schemeClr val="tx1"/>
                </a:solidFill>
              </a:rPr>
              <a:t>FROM</a:t>
            </a:r>
            <a:r>
              <a:rPr lang="en-US" sz="1600" smtClean="0">
                <a:solidFill>
                  <a:schemeClr val="tx1"/>
                </a:solidFill>
              </a:rPr>
              <a:t>			EMPLOYEE</a:t>
            </a:r>
          </a:p>
          <a:p>
            <a:pPr>
              <a:buFont typeface="Wingdings" pitchFamily="2" charset="2"/>
              <a:buNone/>
            </a:pPr>
            <a:r>
              <a:rPr lang="en-US" sz="1600" smtClean="0">
                <a:solidFill>
                  <a:schemeClr val="tx1"/>
                </a:solidFill>
              </a:rPr>
              <a:t>	</a:t>
            </a:r>
            <a:r>
              <a:rPr lang="en-US" sz="1600" b="1" smtClean="0">
                <a:solidFill>
                  <a:schemeClr val="tx1"/>
                </a:solidFill>
              </a:rPr>
              <a:t>WHERE</a:t>
            </a:r>
            <a:r>
              <a:rPr lang="en-US" sz="1600" smtClean="0">
                <a:solidFill>
                  <a:schemeClr val="tx1"/>
                </a:solidFill>
              </a:rPr>
              <a:t>	</a:t>
            </a:r>
            <a:r>
              <a:rPr lang="en-US" sz="1600" b="1" smtClean="0">
                <a:solidFill>
                  <a:schemeClr val="tx1"/>
                </a:solidFill>
              </a:rPr>
              <a:t>NOT EXISTS</a:t>
            </a:r>
            <a:r>
              <a:rPr lang="en-US" sz="1600" smtClean="0">
                <a:solidFill>
                  <a:schemeClr val="tx1"/>
                </a:solidFill>
              </a:rPr>
              <a:t> (	</a:t>
            </a:r>
            <a:r>
              <a:rPr lang="en-US" sz="1600" b="1" smtClean="0">
                <a:solidFill>
                  <a:schemeClr val="tx1"/>
                </a:solidFill>
              </a:rPr>
              <a:t>SELECT</a:t>
            </a:r>
            <a:r>
              <a:rPr lang="en-US" sz="1600" smtClean="0">
                <a:solidFill>
                  <a:schemeClr val="tx1"/>
                </a:solidFill>
              </a:rPr>
              <a:t>	*</a:t>
            </a:r>
          </a:p>
          <a:p>
            <a:pPr>
              <a:buFont typeface="Wingdings" pitchFamily="2" charset="2"/>
              <a:buNone/>
            </a:pPr>
            <a:r>
              <a:rPr lang="en-US" sz="1600" smtClean="0">
                <a:solidFill>
                  <a:schemeClr val="tx1"/>
                </a:solidFill>
              </a:rPr>
              <a:t>				</a:t>
            </a:r>
            <a:r>
              <a:rPr lang="en-US" sz="1600" b="1" smtClean="0">
                <a:solidFill>
                  <a:schemeClr val="tx1"/>
                </a:solidFill>
              </a:rPr>
              <a:t>FROM</a:t>
            </a:r>
            <a:r>
              <a:rPr lang="en-US" sz="1600" smtClean="0">
                <a:solidFill>
                  <a:schemeClr val="tx1"/>
                </a:solidFill>
              </a:rPr>
              <a:t>	WORKS_ON B</a:t>
            </a:r>
          </a:p>
          <a:p>
            <a:pPr>
              <a:buFont typeface="Wingdings" pitchFamily="2" charset="2"/>
              <a:buNone/>
            </a:pPr>
            <a:r>
              <a:rPr lang="en-US" sz="1600" smtClean="0">
                <a:solidFill>
                  <a:schemeClr val="tx1"/>
                </a:solidFill>
              </a:rPr>
              <a:t>				</a:t>
            </a:r>
            <a:r>
              <a:rPr lang="en-US" sz="1600" b="1" smtClean="0">
                <a:solidFill>
                  <a:schemeClr val="tx1"/>
                </a:solidFill>
              </a:rPr>
              <a:t>WHERE</a:t>
            </a:r>
            <a:r>
              <a:rPr lang="en-US" sz="1600" smtClean="0">
                <a:solidFill>
                  <a:schemeClr val="tx1"/>
                </a:solidFill>
              </a:rPr>
              <a:t>	( B.Pno </a:t>
            </a:r>
            <a:r>
              <a:rPr lang="en-US" sz="1600" b="1" smtClean="0">
                <a:solidFill>
                  <a:schemeClr val="tx1"/>
                </a:solidFill>
              </a:rPr>
              <a:t>IN</a:t>
            </a:r>
            <a:r>
              <a:rPr lang="en-US" sz="1600" smtClean="0">
                <a:solidFill>
                  <a:schemeClr val="tx1"/>
                </a:solidFill>
              </a:rPr>
              <a:t>  (</a:t>
            </a:r>
            <a:r>
              <a:rPr lang="en-US" sz="1600" b="1" smtClean="0">
                <a:solidFill>
                  <a:schemeClr val="tx1"/>
                </a:solidFill>
              </a:rPr>
              <a:t>  SELECT</a:t>
            </a:r>
            <a:r>
              <a:rPr lang="en-US" sz="1600" smtClean="0">
                <a:solidFill>
                  <a:schemeClr val="tx1"/>
                </a:solidFill>
              </a:rPr>
              <a:t> Pnumber</a:t>
            </a:r>
          </a:p>
          <a:p>
            <a:pPr>
              <a:buFont typeface="Wingdings" pitchFamily="2" charset="2"/>
              <a:buNone/>
            </a:pPr>
            <a:r>
              <a:rPr lang="en-US" sz="1600" smtClean="0">
                <a:solidFill>
                  <a:schemeClr val="tx1"/>
                </a:solidFill>
              </a:rPr>
              <a:t>						     </a:t>
            </a:r>
            <a:r>
              <a:rPr lang="en-US" sz="1600" b="1" smtClean="0">
                <a:solidFill>
                  <a:schemeClr val="tx1"/>
                </a:solidFill>
              </a:rPr>
              <a:t> FROM</a:t>
            </a:r>
            <a:r>
              <a:rPr lang="en-US" sz="1600" smtClean="0">
                <a:solidFill>
                  <a:schemeClr val="tx1"/>
                </a:solidFill>
              </a:rPr>
              <a:t> PROJECT</a:t>
            </a:r>
          </a:p>
          <a:p>
            <a:pPr>
              <a:buFont typeface="Wingdings" pitchFamily="2" charset="2"/>
              <a:buNone/>
            </a:pPr>
            <a:r>
              <a:rPr lang="en-US" sz="1600" smtClean="0">
                <a:solidFill>
                  <a:schemeClr val="tx1"/>
                </a:solidFill>
              </a:rPr>
              <a:t>						      </a:t>
            </a:r>
            <a:r>
              <a:rPr lang="en-US" sz="1600" b="1" smtClean="0">
                <a:solidFill>
                  <a:schemeClr val="tx1"/>
                </a:solidFill>
              </a:rPr>
              <a:t>WHERE</a:t>
            </a:r>
            <a:r>
              <a:rPr lang="en-US" sz="1600" smtClean="0">
                <a:solidFill>
                  <a:schemeClr val="tx1"/>
                </a:solidFill>
              </a:rPr>
              <a:t> Dnum=5 				 </a:t>
            </a:r>
            <a:r>
              <a:rPr lang="en-US" sz="1600" b="1" smtClean="0">
                <a:solidFill>
                  <a:schemeClr val="tx1"/>
                </a:solidFill>
              </a:rPr>
              <a:t>AND</a:t>
            </a:r>
            <a:endParaRPr lang="en-US" sz="160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sz="1600" smtClean="0">
                <a:solidFill>
                  <a:schemeClr val="tx1"/>
                </a:solidFill>
              </a:rPr>
              <a:t>											                                    </a:t>
            </a:r>
            <a:r>
              <a:rPr lang="en-US" sz="1600" b="1" smtClean="0">
                <a:solidFill>
                  <a:schemeClr val="tx1"/>
                </a:solidFill>
              </a:rPr>
              <a:t>NOT EXISTS</a:t>
            </a:r>
            <a:r>
              <a:rPr lang="en-US" sz="1600" smtClean="0">
                <a:solidFill>
                  <a:schemeClr val="tx1"/>
                </a:solidFill>
              </a:rPr>
              <a:t> (</a:t>
            </a:r>
            <a:r>
              <a:rPr lang="en-US" sz="1600" b="1" smtClean="0">
                <a:solidFill>
                  <a:schemeClr val="tx1"/>
                </a:solidFill>
              </a:rPr>
              <a:t>SELECT	</a:t>
            </a:r>
            <a:r>
              <a:rPr lang="en-US" sz="1600" smtClean="0">
                <a:solidFill>
                  <a:schemeClr val="tx1"/>
                </a:solidFill>
              </a:rPr>
              <a:t>*</a:t>
            </a:r>
          </a:p>
          <a:p>
            <a:pPr>
              <a:buFont typeface="Wingdings" pitchFamily="2" charset="2"/>
              <a:buNone/>
            </a:pPr>
            <a:r>
              <a:rPr lang="en-US" sz="1600" smtClean="0">
                <a:solidFill>
                  <a:schemeClr val="tx1"/>
                </a:solidFill>
              </a:rPr>
              <a:t>					     </a:t>
            </a:r>
            <a:r>
              <a:rPr lang="en-US" sz="1600" b="1" smtClean="0">
                <a:solidFill>
                  <a:schemeClr val="tx1"/>
                </a:solidFill>
              </a:rPr>
              <a:t>FROM</a:t>
            </a:r>
            <a:r>
              <a:rPr lang="en-US" sz="1600" smtClean="0">
                <a:solidFill>
                  <a:schemeClr val="tx1"/>
                </a:solidFill>
              </a:rPr>
              <a:t>  WORKS_ON C</a:t>
            </a:r>
          </a:p>
          <a:p>
            <a:pPr>
              <a:buFont typeface="Wingdings" pitchFamily="2" charset="2"/>
              <a:buNone/>
            </a:pPr>
            <a:r>
              <a:rPr lang="en-US" sz="1600" smtClean="0">
                <a:solidFill>
                  <a:schemeClr val="tx1"/>
                </a:solidFill>
              </a:rPr>
              <a:t>					     </a:t>
            </a:r>
            <a:r>
              <a:rPr lang="en-US" sz="1600" b="1" smtClean="0">
                <a:solidFill>
                  <a:schemeClr val="tx1"/>
                </a:solidFill>
              </a:rPr>
              <a:t>WHERE</a:t>
            </a:r>
            <a:r>
              <a:rPr lang="en-US" sz="1600" smtClean="0">
                <a:solidFill>
                  <a:schemeClr val="tx1"/>
                </a:solidFill>
              </a:rPr>
              <a:t>  C.Essn=Ssn</a:t>
            </a:r>
          </a:p>
          <a:p>
            <a:pPr>
              <a:buFont typeface="Wingdings" pitchFamily="2" charset="2"/>
              <a:buNone/>
            </a:pPr>
            <a:r>
              <a:rPr lang="en-US" sz="1600" smtClean="0">
                <a:solidFill>
                  <a:schemeClr val="tx1"/>
                </a:solidFill>
              </a:rPr>
              <a:t>					     </a:t>
            </a:r>
            <a:r>
              <a:rPr lang="en-US" sz="1600" b="1" smtClean="0">
                <a:solidFill>
                  <a:schemeClr val="tx1"/>
                </a:solidFill>
              </a:rPr>
              <a:t>AND</a:t>
            </a:r>
            <a:r>
              <a:rPr lang="en-US" sz="1600" smtClean="0">
                <a:solidFill>
                  <a:schemeClr val="tx1"/>
                </a:solidFill>
              </a:rPr>
              <a:t>	C.Pno=B.Pno )));</a:t>
            </a:r>
          </a:p>
          <a:p>
            <a:pPr>
              <a:buFont typeface="Wingdings" pitchFamily="2" charset="2"/>
              <a:buNone/>
            </a:pPr>
            <a:r>
              <a:rPr lang="en-US" sz="1800" smtClean="0">
                <a:solidFill>
                  <a:srgbClr val="800000"/>
                </a:solidFill>
              </a:rPr>
              <a:t>The above is a direct rendering of: </a:t>
            </a:r>
            <a:r>
              <a:rPr lang="en-US" altLang="en-US" sz="2000" smtClean="0"/>
              <a:t>List names of those employees for whom there does NOT exist a project managed by department no. 5 that they do NOT work on.</a:t>
            </a:r>
          </a:p>
          <a:p>
            <a:pPr>
              <a:buFont typeface="Wingdings" pitchFamily="2" charset="2"/>
              <a:buNone/>
            </a:pPr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</a:t>
            </a:r>
            <a:fld id="{CADB8028-918F-4EE0-8CFE-0525FA1E2DA9}" type="slidenum">
              <a:rPr lang="en-US" altLang="en-US"/>
              <a:pPr/>
              <a:t>17</a:t>
            </a:fld>
            <a:endParaRPr lang="en-CA" altLang="en-US"/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Explicit Sets and Renaming of Attributes in SQL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Can use explicit set of values in WHERE clause</a:t>
            </a:r>
          </a:p>
          <a:p>
            <a:pPr>
              <a:buFont typeface="Wingdings" pitchFamily="2" charset="2"/>
              <a:buNone/>
            </a:pPr>
            <a:r>
              <a:rPr lang="en-US" sz="2000" b="1" smtClean="0">
                <a:solidFill>
                  <a:srgbClr val="595959"/>
                </a:solidFill>
              </a:rPr>
              <a:t>   Q17:</a:t>
            </a:r>
            <a:r>
              <a:rPr lang="en-US" sz="2000" smtClean="0">
                <a:solidFill>
                  <a:srgbClr val="595959"/>
                </a:solidFill>
              </a:rPr>
              <a:t>		</a:t>
            </a:r>
            <a:r>
              <a:rPr lang="en-US" sz="2000" b="1" smtClean="0">
                <a:solidFill>
                  <a:srgbClr val="595959"/>
                </a:solidFill>
              </a:rPr>
              <a:t>SELECT	DISTINCT</a:t>
            </a:r>
            <a:r>
              <a:rPr lang="en-US" sz="2000" smtClean="0">
                <a:solidFill>
                  <a:srgbClr val="595959"/>
                </a:solidFill>
              </a:rPr>
              <a:t> Essn</a:t>
            </a:r>
            <a:endParaRPr lang="en-US" sz="1200" smtClean="0">
              <a:solidFill>
                <a:srgbClr val="595959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sz="2000" smtClean="0">
                <a:solidFill>
                  <a:srgbClr val="595959"/>
                </a:solidFill>
              </a:rPr>
              <a:t>		</a:t>
            </a:r>
            <a:r>
              <a:rPr lang="en-US" sz="2000" b="1" smtClean="0">
                <a:solidFill>
                  <a:srgbClr val="595959"/>
                </a:solidFill>
              </a:rPr>
              <a:t>FROM</a:t>
            </a:r>
            <a:r>
              <a:rPr lang="en-US" sz="2000" smtClean="0">
                <a:solidFill>
                  <a:srgbClr val="595959"/>
                </a:solidFill>
              </a:rPr>
              <a:t>		WORKS_ON</a:t>
            </a:r>
            <a:endParaRPr lang="en-US" sz="1200" smtClean="0">
              <a:solidFill>
                <a:srgbClr val="595959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sz="2000" smtClean="0">
                <a:solidFill>
                  <a:srgbClr val="595959"/>
                </a:solidFill>
              </a:rPr>
              <a:t>		</a:t>
            </a:r>
            <a:r>
              <a:rPr lang="en-US" sz="2000" b="1" smtClean="0">
                <a:solidFill>
                  <a:srgbClr val="595959"/>
                </a:solidFill>
              </a:rPr>
              <a:t>WHERE</a:t>
            </a:r>
            <a:r>
              <a:rPr lang="en-US" sz="2000" smtClean="0">
                <a:solidFill>
                  <a:srgbClr val="595959"/>
                </a:solidFill>
              </a:rPr>
              <a:t>	Pno </a:t>
            </a:r>
            <a:r>
              <a:rPr lang="en-US" sz="2000" b="1" smtClean="0">
                <a:solidFill>
                  <a:srgbClr val="595959"/>
                </a:solidFill>
              </a:rPr>
              <a:t>IN</a:t>
            </a:r>
            <a:r>
              <a:rPr lang="en-US" sz="2000" smtClean="0">
                <a:solidFill>
                  <a:srgbClr val="595959"/>
                </a:solidFill>
              </a:rPr>
              <a:t> (1, 2, 3);</a:t>
            </a:r>
            <a:endParaRPr lang="en-US" sz="1200" smtClean="0">
              <a:solidFill>
                <a:srgbClr val="595959"/>
              </a:solidFill>
            </a:endParaRPr>
          </a:p>
          <a:p>
            <a:r>
              <a:rPr lang="en-US" altLang="en-US" smtClean="0"/>
              <a:t>Use qualifier AS followed by desired new name</a:t>
            </a:r>
          </a:p>
          <a:p>
            <a:pPr lvl="1"/>
            <a:r>
              <a:rPr lang="en-US" altLang="en-US" smtClean="0"/>
              <a:t>Rename any attribute that appears in the result of a query</a:t>
            </a:r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3725" y="5045075"/>
            <a:ext cx="743108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7- 18</a:t>
            </a:r>
            <a:endParaRPr lang="en-CA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Specifying Joined Tables in the FROM Clause of SQL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Joined table</a:t>
            </a:r>
          </a:p>
          <a:p>
            <a:pPr lvl="1"/>
            <a:r>
              <a:rPr lang="en-US" altLang="en-US" smtClean="0"/>
              <a:t>Permits users to specify a table resulting from a join operation in the FROM clause of a query</a:t>
            </a:r>
          </a:p>
          <a:p>
            <a:r>
              <a:rPr lang="en-US" altLang="en-US" smtClean="0"/>
              <a:t>The FROM clause in Q1A </a:t>
            </a:r>
          </a:p>
          <a:p>
            <a:pPr lvl="1"/>
            <a:r>
              <a:rPr lang="en-US" altLang="en-US" smtClean="0"/>
              <a:t>Contains a single joined table. JOIN may also be called INNER JOIN</a:t>
            </a:r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4648200"/>
            <a:ext cx="8081963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7- 19</a:t>
            </a:r>
            <a:endParaRPr lang="en-CA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alt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pPr algn="ctr">
              <a:buFont typeface="Wingdings" pitchFamily="2" charset="2"/>
              <a:buNone/>
            </a:pPr>
            <a:r>
              <a:rPr lang="en-US" sz="3200" b="1" smtClean="0"/>
              <a:t>CHAPTER 7</a:t>
            </a:r>
          </a:p>
          <a:p>
            <a:pPr algn="ctr">
              <a:buFont typeface="Wingdings" pitchFamily="2" charset="2"/>
              <a:buNone/>
            </a:pPr>
            <a:endParaRPr lang="en-US" sz="3200" b="1" smtClean="0"/>
          </a:p>
          <a:p>
            <a:pPr algn="ctr">
              <a:buFont typeface="Wingdings" pitchFamily="2" charset="2"/>
              <a:buNone/>
            </a:pPr>
            <a:r>
              <a:rPr lang="en-US" sz="3600" b="1" smtClean="0"/>
              <a:t>More SQL: Complex Queries, Triggers, Views, and Schema Modification</a:t>
            </a: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</a:t>
            </a:r>
            <a:fld id="{FC765E91-5149-4FA3-92A9-505D67B5B144}" type="slidenum">
              <a:rPr lang="en-US" altLang="en-US"/>
              <a:pPr/>
              <a:t>2</a:t>
            </a:fld>
            <a:endParaRPr lang="en-CA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Different Types of JOINed Tables  in SQL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239713" y="1616075"/>
            <a:ext cx="8294687" cy="4572000"/>
          </a:xfrm>
        </p:spPr>
        <p:txBody>
          <a:bodyPr/>
          <a:lstStyle/>
          <a:p>
            <a:r>
              <a:rPr lang="en-US" altLang="en-US" smtClean="0"/>
              <a:t>Specify different types of join</a:t>
            </a:r>
          </a:p>
          <a:p>
            <a:pPr lvl="1"/>
            <a:r>
              <a:rPr lang="en-US" altLang="en-US" smtClean="0"/>
              <a:t>NATURAL JOIN </a:t>
            </a:r>
          </a:p>
          <a:p>
            <a:pPr lvl="1"/>
            <a:r>
              <a:rPr lang="en-US" altLang="en-US" smtClean="0"/>
              <a:t>Various types of OUTER JOIN (LEFT, RIGHT, FULL )</a:t>
            </a:r>
          </a:p>
          <a:p>
            <a:r>
              <a:rPr lang="en-US" altLang="en-US" smtClean="0"/>
              <a:t>NATURAL JOIN on two relations R and S</a:t>
            </a:r>
          </a:p>
          <a:p>
            <a:pPr lvl="1"/>
            <a:r>
              <a:rPr lang="en-US" altLang="en-US" smtClean="0"/>
              <a:t>No join condition specified</a:t>
            </a:r>
          </a:p>
          <a:p>
            <a:pPr lvl="1"/>
            <a:r>
              <a:rPr lang="en-US" altLang="en-US" smtClean="0"/>
              <a:t>Is equivalent to an implicit EQUIJOIN condition for each pair of attributes with same name from R and S</a:t>
            </a: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7- 20</a:t>
            </a:r>
            <a:endParaRPr lang="en-CA" altLang="en-US"/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NATURAL JOIN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smtClean="0">
                <a:solidFill>
                  <a:srgbClr val="800000"/>
                </a:solidFill>
              </a:rPr>
              <a:t>Rename attributes of one relation so it can be joined with another using NATURAL JOIN:</a:t>
            </a:r>
          </a:p>
          <a:p>
            <a:pPr>
              <a:buFont typeface="Wingdings" pitchFamily="2" charset="2"/>
              <a:buNone/>
            </a:pPr>
            <a:endParaRPr lang="en-US" sz="2000" b="1" smtClean="0"/>
          </a:p>
          <a:p>
            <a:pPr>
              <a:buFont typeface="Wingdings" pitchFamily="2" charset="2"/>
              <a:buNone/>
            </a:pPr>
            <a:r>
              <a:rPr lang="en-US" sz="2000" b="1" smtClean="0"/>
              <a:t>Q1B:        SELECT</a:t>
            </a:r>
            <a:r>
              <a:rPr lang="en-US" sz="2000" smtClean="0"/>
              <a:t>        Fname, Lname, Address</a:t>
            </a:r>
          </a:p>
          <a:p>
            <a:pPr>
              <a:buFont typeface="Wingdings" pitchFamily="2" charset="2"/>
              <a:buNone/>
            </a:pPr>
            <a:r>
              <a:rPr lang="en-US" sz="2000" smtClean="0"/>
              <a:t>	    </a:t>
            </a:r>
            <a:r>
              <a:rPr lang="en-US" sz="2000" b="1" smtClean="0"/>
              <a:t>FROM</a:t>
            </a:r>
            <a:r>
              <a:rPr lang="en-US" sz="2000" smtClean="0"/>
              <a:t>	(EMPLOYEE </a:t>
            </a:r>
            <a:r>
              <a:rPr lang="en-US" sz="2000" b="1" smtClean="0"/>
              <a:t>NATURAL JOIN</a:t>
            </a:r>
            <a:endParaRPr lang="en-US" sz="2000" smtClean="0"/>
          </a:p>
          <a:p>
            <a:pPr>
              <a:buFont typeface="Wingdings" pitchFamily="2" charset="2"/>
              <a:buNone/>
            </a:pPr>
            <a:r>
              <a:rPr lang="en-US" sz="2000" smtClean="0"/>
              <a:t>			(DEPARTMENT </a:t>
            </a:r>
            <a:r>
              <a:rPr lang="en-US" sz="2000" b="1" smtClean="0"/>
              <a:t>AS</a:t>
            </a:r>
            <a:r>
              <a:rPr lang="en-US" sz="2000" smtClean="0"/>
              <a:t> DEPT (Dname, Dno, Mssn,</a:t>
            </a:r>
          </a:p>
          <a:p>
            <a:pPr>
              <a:buFont typeface="Wingdings" pitchFamily="2" charset="2"/>
              <a:buNone/>
            </a:pPr>
            <a:r>
              <a:rPr lang="en-US" sz="2000" smtClean="0"/>
              <a:t>                                        Msdate)))</a:t>
            </a:r>
          </a:p>
          <a:p>
            <a:pPr>
              <a:buFont typeface="Wingdings" pitchFamily="2" charset="2"/>
              <a:buNone/>
            </a:pPr>
            <a:r>
              <a:rPr lang="en-US" sz="2000" smtClean="0"/>
              <a:t>	    </a:t>
            </a:r>
            <a:r>
              <a:rPr lang="en-US" sz="2000" b="1" smtClean="0"/>
              <a:t>WHERE</a:t>
            </a:r>
            <a:r>
              <a:rPr lang="en-US" sz="2000" smtClean="0"/>
              <a:t>	 Dname=‘Research’;</a:t>
            </a:r>
          </a:p>
          <a:p>
            <a:pPr>
              <a:buFont typeface="Wingdings" pitchFamily="2" charset="2"/>
              <a:buNone/>
            </a:pPr>
            <a:endParaRPr lang="en-US" sz="2000" smtClean="0"/>
          </a:p>
          <a:p>
            <a:pPr>
              <a:buFont typeface="Wingdings" pitchFamily="2" charset="2"/>
              <a:buNone/>
            </a:pPr>
            <a:r>
              <a:rPr lang="en-US" sz="2400" smtClean="0">
                <a:solidFill>
                  <a:srgbClr val="800000"/>
                </a:solidFill>
              </a:rPr>
              <a:t>The above works with EMPLOYEE.Dno = DEPT.Dno as an implicit join condition</a:t>
            </a:r>
          </a:p>
          <a:p>
            <a:pPr>
              <a:buFont typeface="Wingdings" pitchFamily="2" charset="2"/>
              <a:buNone/>
            </a:pPr>
            <a:endParaRPr lang="en-US" sz="2000" smtClean="0"/>
          </a:p>
          <a:p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</a:t>
            </a:r>
            <a:fld id="{5DB11302-3432-49C1-BD23-C6DAA1E694FB}" type="slidenum">
              <a:rPr lang="en-US" altLang="en-US"/>
              <a:pPr/>
              <a:t>21</a:t>
            </a:fld>
            <a:endParaRPr lang="en-CA" altLang="en-US"/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INNER and OUTER Joins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200" smtClean="0"/>
              <a:t>INNER JOIN  </a:t>
            </a:r>
            <a:r>
              <a:rPr lang="en-US" altLang="en-US" sz="2200" b="1" smtClean="0"/>
              <a:t>(versus </a:t>
            </a:r>
            <a:r>
              <a:rPr lang="en-US" altLang="en-US" sz="2200" smtClean="0"/>
              <a:t>OUTER JOIN</a:t>
            </a:r>
            <a:r>
              <a:rPr lang="en-US" altLang="en-US" sz="2200" b="1" smtClean="0"/>
              <a:t>)</a:t>
            </a:r>
          </a:p>
          <a:p>
            <a:pPr lvl="1"/>
            <a:r>
              <a:rPr lang="en-US" altLang="en-US" sz="2200" smtClean="0"/>
              <a:t>Default type of join in a joined table</a:t>
            </a:r>
          </a:p>
          <a:p>
            <a:pPr lvl="1"/>
            <a:r>
              <a:rPr lang="en-US" altLang="en-US" sz="2200" smtClean="0"/>
              <a:t>Tuple is included in the result only if a matching tuple exists in the other relation</a:t>
            </a:r>
          </a:p>
          <a:p>
            <a:r>
              <a:rPr lang="en-US" altLang="en-US" sz="2200" smtClean="0"/>
              <a:t>LEFT OUTER JOIN 	</a:t>
            </a:r>
          </a:p>
          <a:p>
            <a:pPr lvl="1"/>
            <a:r>
              <a:rPr lang="en-US" altLang="en-US" sz="2200" smtClean="0"/>
              <a:t>Every tuple in left table must appear in result</a:t>
            </a:r>
          </a:p>
          <a:p>
            <a:pPr lvl="1"/>
            <a:r>
              <a:rPr lang="en-US" altLang="en-US" sz="2200" smtClean="0"/>
              <a:t>If no matching tuple</a:t>
            </a:r>
          </a:p>
          <a:p>
            <a:pPr lvl="2"/>
            <a:r>
              <a:rPr lang="en-US" altLang="en-US" sz="2200" smtClean="0"/>
              <a:t>Padded with NULL values for attributes of right table</a:t>
            </a:r>
          </a:p>
          <a:p>
            <a:r>
              <a:rPr lang="en-US" altLang="en-US" sz="2200" smtClean="0"/>
              <a:t>RIGHT OUTER JOIN</a:t>
            </a:r>
          </a:p>
          <a:p>
            <a:pPr lvl="1"/>
            <a:r>
              <a:rPr lang="en-US" altLang="en-US" sz="2200" smtClean="0"/>
              <a:t>Every tuple in right table must appear in result</a:t>
            </a:r>
          </a:p>
          <a:p>
            <a:pPr lvl="1"/>
            <a:r>
              <a:rPr lang="en-US" altLang="en-US" sz="2200" smtClean="0"/>
              <a:t>If no matching tuple</a:t>
            </a:r>
          </a:p>
          <a:p>
            <a:pPr lvl="2"/>
            <a:r>
              <a:rPr lang="en-US" altLang="en-US" sz="2200" smtClean="0"/>
              <a:t>Padded with NULL values for attributes of left table</a:t>
            </a: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7- 22</a:t>
            </a:r>
            <a:endParaRPr lang="en-CA" altLang="en-US"/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Example: LEFT OUTER JOIN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en-US" smtClean="0"/>
          </a:p>
        </p:txBody>
      </p:sp>
      <p:sp>
        <p:nvSpPr>
          <p:cNvPr id="32772" name="TextBox 3"/>
          <p:cNvSpPr txBox="1">
            <a:spLocks noChangeArrowheads="1"/>
          </p:cNvSpPr>
          <p:nvPr/>
        </p:nvSpPr>
        <p:spPr bwMode="auto">
          <a:xfrm>
            <a:off x="990600" y="2133600"/>
            <a:ext cx="7086600" cy="424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sz="1800">
                <a:cs typeface="Arial" charset="0"/>
              </a:rPr>
              <a:t>SELECT E.Lname </a:t>
            </a:r>
            <a:r>
              <a:rPr lang="en-US" altLang="en-US" sz="1800" b="1">
                <a:cs typeface="Arial" charset="0"/>
              </a:rPr>
              <a:t>AS</a:t>
            </a:r>
            <a:r>
              <a:rPr lang="en-US" altLang="en-US" sz="1800">
                <a:cs typeface="Arial" charset="0"/>
              </a:rPr>
              <a:t> Employee_Name</a:t>
            </a:r>
          </a:p>
          <a:p>
            <a:pPr eaLnBrk="1" hangingPunct="1"/>
            <a:r>
              <a:rPr lang="en-US" altLang="en-US" sz="1800">
                <a:cs typeface="Arial" charset="0"/>
              </a:rPr>
              <a:t>                S.Lname </a:t>
            </a:r>
            <a:r>
              <a:rPr lang="en-US" altLang="en-US" sz="1800" b="1">
                <a:cs typeface="Arial" charset="0"/>
              </a:rPr>
              <a:t>AS</a:t>
            </a:r>
            <a:r>
              <a:rPr lang="en-US" altLang="en-US" sz="1800">
                <a:cs typeface="Arial" charset="0"/>
              </a:rPr>
              <a:t> Supervisor_Name</a:t>
            </a:r>
          </a:p>
          <a:p>
            <a:pPr eaLnBrk="1" hangingPunct="1"/>
            <a:endParaRPr lang="en-US" altLang="en-US" sz="1800">
              <a:cs typeface="Arial" charset="0"/>
            </a:endParaRPr>
          </a:p>
          <a:p>
            <a:pPr eaLnBrk="1" hangingPunct="1"/>
            <a:r>
              <a:rPr lang="en-US" altLang="en-US" sz="1800">
                <a:cs typeface="Arial" charset="0"/>
              </a:rPr>
              <a:t>FROM Employee </a:t>
            </a:r>
            <a:r>
              <a:rPr lang="en-US" altLang="en-US" sz="1800" b="1">
                <a:cs typeface="Arial" charset="0"/>
              </a:rPr>
              <a:t>AS</a:t>
            </a:r>
            <a:r>
              <a:rPr lang="en-US" altLang="en-US" sz="1800">
                <a:cs typeface="Arial" charset="0"/>
              </a:rPr>
              <a:t> E </a:t>
            </a:r>
            <a:r>
              <a:rPr lang="en-US" altLang="en-US" sz="1800" b="1">
                <a:cs typeface="Arial" charset="0"/>
              </a:rPr>
              <a:t>LEFT OUTER JOIN </a:t>
            </a:r>
            <a:r>
              <a:rPr lang="en-US" altLang="en-US" sz="1800">
                <a:cs typeface="Arial" charset="0"/>
              </a:rPr>
              <a:t>EMPLOYEE </a:t>
            </a:r>
            <a:r>
              <a:rPr lang="en-US" altLang="en-US" sz="1800" b="1">
                <a:cs typeface="Arial" charset="0"/>
              </a:rPr>
              <a:t>AS</a:t>
            </a:r>
            <a:r>
              <a:rPr lang="en-US" altLang="en-US" sz="1800">
                <a:cs typeface="Arial" charset="0"/>
              </a:rPr>
              <a:t> S</a:t>
            </a:r>
          </a:p>
          <a:p>
            <a:pPr eaLnBrk="1" hangingPunct="1"/>
            <a:r>
              <a:rPr lang="en-US" altLang="en-US" sz="1800">
                <a:cs typeface="Arial" charset="0"/>
              </a:rPr>
              <a:t>                              ON E.Super_ssn = S.Ssn)</a:t>
            </a:r>
          </a:p>
          <a:p>
            <a:pPr eaLnBrk="1" hangingPunct="1"/>
            <a:endParaRPr lang="en-US" altLang="en-US" sz="1800">
              <a:cs typeface="Arial" charset="0"/>
            </a:endParaRPr>
          </a:p>
          <a:p>
            <a:pPr eaLnBrk="1" hangingPunct="1"/>
            <a:r>
              <a:rPr lang="en-US" altLang="en-US" b="1">
                <a:solidFill>
                  <a:schemeClr val="tx2"/>
                </a:solidFill>
                <a:cs typeface="Arial" charset="0"/>
              </a:rPr>
              <a:t>ALTERNATE SYNTAX:</a:t>
            </a:r>
          </a:p>
          <a:p>
            <a:pPr eaLnBrk="1" hangingPunct="1"/>
            <a:endParaRPr lang="en-US" altLang="en-US" sz="1800">
              <a:cs typeface="Arial" charset="0"/>
            </a:endParaRPr>
          </a:p>
          <a:p>
            <a:pPr eaLnBrk="1" hangingPunct="1"/>
            <a:r>
              <a:rPr lang="en-US" altLang="en-US" sz="2000">
                <a:cs typeface="Arial" charset="0"/>
              </a:rPr>
              <a:t>SELECT E.Lname </a:t>
            </a:r>
            <a:r>
              <a:rPr lang="en-US" altLang="en-US" sz="2000" b="1">
                <a:cs typeface="Arial" charset="0"/>
              </a:rPr>
              <a:t>, </a:t>
            </a:r>
            <a:r>
              <a:rPr lang="en-US" altLang="en-US" sz="2000">
                <a:cs typeface="Arial" charset="0"/>
              </a:rPr>
              <a:t>S.Lname</a:t>
            </a:r>
          </a:p>
          <a:p>
            <a:pPr eaLnBrk="1" hangingPunct="1"/>
            <a:r>
              <a:rPr lang="en-US" altLang="en-US" sz="2000" b="1">
                <a:cs typeface="Arial" charset="0"/>
              </a:rPr>
              <a:t>FROM  EMPLOYEE E, EMPLOYEE S</a:t>
            </a:r>
          </a:p>
          <a:p>
            <a:pPr eaLnBrk="1" hangingPunct="1"/>
            <a:r>
              <a:rPr lang="en-US" altLang="en-US" sz="2000" b="1">
                <a:cs typeface="Arial" charset="0"/>
              </a:rPr>
              <a:t>WHERE </a:t>
            </a:r>
            <a:r>
              <a:rPr lang="en-US" altLang="en-US" sz="2000">
                <a:cs typeface="Arial" charset="0"/>
              </a:rPr>
              <a:t>E.Super_ssn + = S.Ssn</a:t>
            </a:r>
          </a:p>
          <a:p>
            <a:pPr eaLnBrk="1" hangingPunct="1"/>
            <a:r>
              <a:rPr lang="en-US" altLang="en-US" sz="2000">
                <a:cs typeface="Arial" charset="0"/>
              </a:rPr>
              <a:t>                </a:t>
            </a:r>
          </a:p>
          <a:p>
            <a:pPr eaLnBrk="1" hangingPunct="1"/>
            <a:endParaRPr lang="en-US" altLang="en-US" sz="1800">
              <a:cs typeface="Arial" charset="0"/>
            </a:endParaRPr>
          </a:p>
          <a:p>
            <a:pPr eaLnBrk="1" hangingPunct="1"/>
            <a:endParaRPr lang="en-US" altLang="en-US" sz="1800">
              <a:cs typeface="Arial" charset="0"/>
            </a:endParaRPr>
          </a:p>
        </p:txBody>
      </p:sp>
      <p:sp>
        <p:nvSpPr>
          <p:cNvPr id="3277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</a:t>
            </a:r>
            <a:fld id="{C9EFAF1D-3D85-4BEF-8907-02974E5D158F}" type="slidenum">
              <a:rPr lang="en-US" altLang="en-US"/>
              <a:pPr/>
              <a:t>23</a:t>
            </a:fld>
            <a:endParaRPr lang="en-CA" altLang="en-US"/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Multiway JOIN in the FROM clause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FULL OUTER JOIN – combines result if LEFT and RIGHT OUTER JOIN</a:t>
            </a:r>
          </a:p>
          <a:p>
            <a:r>
              <a:rPr lang="en-US" altLang="en-US" smtClean="0"/>
              <a:t>Can nest JOIN specifications for a multiway join:</a:t>
            </a:r>
          </a:p>
          <a:p>
            <a:pPr>
              <a:buFont typeface="Wingdings" pitchFamily="2" charset="2"/>
              <a:buNone/>
            </a:pPr>
            <a:endParaRPr lang="en-US" altLang="en-US" smtClean="0"/>
          </a:p>
          <a:p>
            <a:pPr>
              <a:buFont typeface="Wingdings" pitchFamily="2" charset="2"/>
              <a:buNone/>
            </a:pPr>
            <a:r>
              <a:rPr lang="en-US" sz="2000" b="1" smtClean="0">
                <a:solidFill>
                  <a:srgbClr val="404040"/>
                </a:solidFill>
              </a:rPr>
              <a:t>	Q2A:</a:t>
            </a:r>
            <a:r>
              <a:rPr lang="en-US" sz="2000" smtClean="0">
                <a:solidFill>
                  <a:srgbClr val="404040"/>
                </a:solidFill>
              </a:rPr>
              <a:t>	</a:t>
            </a:r>
            <a:r>
              <a:rPr lang="en-US" sz="2000" b="1" smtClean="0">
                <a:solidFill>
                  <a:srgbClr val="404040"/>
                </a:solidFill>
              </a:rPr>
              <a:t>SELECT</a:t>
            </a:r>
            <a:r>
              <a:rPr lang="en-US" sz="2000" smtClean="0">
                <a:solidFill>
                  <a:srgbClr val="404040"/>
                </a:solidFill>
              </a:rPr>
              <a:t> Pnumber, Dnum, Lname, Address, Bdate</a:t>
            </a:r>
          </a:p>
          <a:p>
            <a:pPr>
              <a:buFont typeface="Wingdings" pitchFamily="2" charset="2"/>
              <a:buNone/>
            </a:pPr>
            <a:r>
              <a:rPr lang="en-US" sz="2000" smtClean="0">
                <a:solidFill>
                  <a:srgbClr val="404040"/>
                </a:solidFill>
              </a:rPr>
              <a:t>		</a:t>
            </a:r>
            <a:r>
              <a:rPr lang="en-US" sz="2000" b="1" smtClean="0">
                <a:solidFill>
                  <a:srgbClr val="404040"/>
                </a:solidFill>
              </a:rPr>
              <a:t>FROM</a:t>
            </a:r>
            <a:r>
              <a:rPr lang="en-US" sz="2000" smtClean="0">
                <a:solidFill>
                  <a:srgbClr val="404040"/>
                </a:solidFill>
              </a:rPr>
              <a:t>	   ((PROJECT </a:t>
            </a:r>
            <a:r>
              <a:rPr lang="en-US" sz="2000" b="1" smtClean="0">
                <a:solidFill>
                  <a:srgbClr val="404040"/>
                </a:solidFill>
              </a:rPr>
              <a:t>JOIN</a:t>
            </a:r>
            <a:r>
              <a:rPr lang="en-US" sz="2000" smtClean="0">
                <a:solidFill>
                  <a:srgbClr val="404040"/>
                </a:solidFill>
              </a:rPr>
              <a:t> DEPARTMENT </a:t>
            </a:r>
            <a:r>
              <a:rPr lang="en-US" sz="2000" b="1" smtClean="0">
                <a:solidFill>
                  <a:srgbClr val="404040"/>
                </a:solidFill>
              </a:rPr>
              <a:t>ON</a:t>
            </a:r>
            <a:r>
              <a:rPr lang="en-US" sz="2000" smtClean="0">
                <a:solidFill>
                  <a:srgbClr val="404040"/>
                </a:solidFill>
              </a:rPr>
              <a:t>               			    Dnum=Dnumber)  </a:t>
            </a:r>
            <a:r>
              <a:rPr lang="en-US" sz="2000" b="1" smtClean="0">
                <a:solidFill>
                  <a:srgbClr val="404040"/>
                </a:solidFill>
              </a:rPr>
              <a:t>JOIN</a:t>
            </a:r>
            <a:r>
              <a:rPr lang="en-US" sz="2000" smtClean="0">
                <a:solidFill>
                  <a:srgbClr val="404040"/>
                </a:solidFill>
              </a:rPr>
              <a:t> EMPLOYEE </a:t>
            </a:r>
            <a:r>
              <a:rPr lang="en-US" sz="2000" b="1" smtClean="0">
                <a:solidFill>
                  <a:srgbClr val="404040"/>
                </a:solidFill>
              </a:rPr>
              <a:t>ON</a:t>
            </a:r>
            <a:r>
              <a:rPr lang="en-US" sz="2000" smtClean="0">
                <a:solidFill>
                  <a:srgbClr val="404040"/>
                </a:solidFill>
              </a:rPr>
              <a:t> 			    Mgr_ssn=Ssn)</a:t>
            </a:r>
          </a:p>
          <a:p>
            <a:pPr>
              <a:buFont typeface="Wingdings" pitchFamily="2" charset="2"/>
              <a:buNone/>
            </a:pPr>
            <a:r>
              <a:rPr lang="en-US" sz="2000" smtClean="0">
                <a:solidFill>
                  <a:srgbClr val="404040"/>
                </a:solidFill>
              </a:rPr>
              <a:t>		</a:t>
            </a:r>
            <a:r>
              <a:rPr lang="en-US" sz="2000" b="1" smtClean="0">
                <a:solidFill>
                  <a:srgbClr val="404040"/>
                </a:solidFill>
              </a:rPr>
              <a:t>WHERE</a:t>
            </a:r>
            <a:r>
              <a:rPr lang="en-US" sz="2000" smtClean="0">
                <a:solidFill>
                  <a:srgbClr val="404040"/>
                </a:solidFill>
              </a:rPr>
              <a:t>   Plocation=‘Stafford’;</a:t>
            </a:r>
          </a:p>
          <a:p>
            <a:endParaRPr lang="en-US" alt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</a:t>
            </a:r>
            <a:fld id="{C99A7A9E-6A3B-4A57-8C0E-6806A1EE4921}" type="slidenum">
              <a:rPr lang="en-US" altLang="en-US"/>
              <a:pPr/>
              <a:t>24</a:t>
            </a:fld>
            <a:endParaRPr lang="en-CA" altLang="en-US"/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Aggregate Functions in SQL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Used to summarize information from multiple tuples into a single-tuple summary</a:t>
            </a:r>
          </a:p>
          <a:p>
            <a:r>
              <a:rPr lang="en-US" altLang="en-US" smtClean="0"/>
              <a:t>Built-in aggregate functions </a:t>
            </a:r>
          </a:p>
          <a:p>
            <a:pPr lvl="1"/>
            <a:r>
              <a:rPr lang="en-US" altLang="en-US" b="1" smtClean="0">
                <a:latin typeface="Courier New" pitchFamily="49" charset="0"/>
                <a:cs typeface="Courier New" pitchFamily="49" charset="0"/>
              </a:rPr>
              <a:t>COUNT</a:t>
            </a:r>
            <a:r>
              <a:rPr lang="en-US" altLang="en-US" i="1" smtClean="0"/>
              <a:t>,</a:t>
            </a:r>
            <a:r>
              <a:rPr lang="en-US" altLang="en-US" smtClean="0"/>
              <a:t> </a:t>
            </a:r>
            <a:r>
              <a:rPr lang="en-US" altLang="en-US" b="1" smtClean="0">
                <a:latin typeface="Courier New" pitchFamily="49" charset="0"/>
                <a:cs typeface="Courier New" pitchFamily="49" charset="0"/>
              </a:rPr>
              <a:t>SUM</a:t>
            </a:r>
            <a:r>
              <a:rPr lang="en-US" altLang="en-US" smtClean="0"/>
              <a:t>, </a:t>
            </a:r>
            <a:r>
              <a:rPr lang="en-US" altLang="en-US" b="1" smtClean="0">
                <a:latin typeface="Courier New" pitchFamily="49" charset="0"/>
                <a:cs typeface="Courier New" pitchFamily="49" charset="0"/>
              </a:rPr>
              <a:t>MAX</a:t>
            </a:r>
            <a:r>
              <a:rPr lang="en-US" altLang="en-US" smtClean="0"/>
              <a:t>, </a:t>
            </a:r>
            <a:r>
              <a:rPr lang="en-US" altLang="en-US" b="1" smtClean="0">
                <a:latin typeface="Courier New" pitchFamily="49" charset="0"/>
                <a:cs typeface="Courier New" pitchFamily="49" charset="0"/>
              </a:rPr>
              <a:t>MIN</a:t>
            </a:r>
            <a:r>
              <a:rPr lang="en-US" altLang="en-US" smtClean="0"/>
              <a:t>, and </a:t>
            </a:r>
            <a:r>
              <a:rPr lang="en-US" altLang="en-US" b="1" smtClean="0">
                <a:latin typeface="Courier New" pitchFamily="49" charset="0"/>
                <a:cs typeface="Courier New" pitchFamily="49" charset="0"/>
              </a:rPr>
              <a:t>AVG</a:t>
            </a:r>
          </a:p>
          <a:p>
            <a:r>
              <a:rPr lang="en-US" altLang="en-US" b="1" smtClean="0"/>
              <a:t>Grouping </a:t>
            </a:r>
          </a:p>
          <a:p>
            <a:pPr lvl="1"/>
            <a:r>
              <a:rPr lang="en-US" altLang="en-US" smtClean="0"/>
              <a:t>Create subgroups of tuples before summarizing</a:t>
            </a:r>
          </a:p>
          <a:p>
            <a:r>
              <a:rPr lang="en-US" altLang="en-US" smtClean="0"/>
              <a:t>To select entire groups, </a:t>
            </a:r>
            <a:r>
              <a:rPr lang="en-US" altLang="en-US" smtClean="0">
                <a:latin typeface="Courier New" pitchFamily="49" charset="0"/>
                <a:cs typeface="Courier New" pitchFamily="49" charset="0"/>
              </a:rPr>
              <a:t>HAVING</a:t>
            </a:r>
            <a:r>
              <a:rPr lang="en-US" altLang="en-US" smtClean="0"/>
              <a:t> clause is used</a:t>
            </a:r>
          </a:p>
          <a:p>
            <a:r>
              <a:rPr lang="en-US" altLang="en-US" smtClean="0"/>
              <a:t>Aggregate functions can be used in the </a:t>
            </a:r>
            <a:r>
              <a:rPr lang="en-US" altLang="en-US" smtClean="0">
                <a:latin typeface="Courier New" pitchFamily="49" charset="0"/>
                <a:cs typeface="Courier New" pitchFamily="49" charset="0"/>
              </a:rPr>
              <a:t>SELECT</a:t>
            </a:r>
            <a:r>
              <a:rPr lang="en-US" altLang="en-US" smtClean="0"/>
              <a:t> clause or in a </a:t>
            </a:r>
            <a:r>
              <a:rPr lang="en-US" altLang="en-US" smtClean="0">
                <a:latin typeface="Courier New" pitchFamily="49" charset="0"/>
                <a:cs typeface="Courier New" pitchFamily="49" charset="0"/>
              </a:rPr>
              <a:t>HAVING</a:t>
            </a:r>
            <a:r>
              <a:rPr lang="en-US" altLang="en-US" smtClean="0"/>
              <a:t> clause</a:t>
            </a: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</a:t>
            </a:r>
            <a:fld id="{1267EC3A-B73C-4239-BB41-F631AEE55CDE}" type="slidenum">
              <a:rPr lang="en-US" altLang="en-US"/>
              <a:pPr/>
              <a:t>25</a:t>
            </a:fld>
            <a:endParaRPr lang="en-CA" altLang="en-US"/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Renaming Results of Aggregation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smtClean="0"/>
              <a:t>Following query returns a single row of computed values from EMPLOYEE table:</a:t>
            </a:r>
          </a:p>
          <a:p>
            <a:endParaRPr lang="en-US" sz="2400" smtClean="0"/>
          </a:p>
          <a:p>
            <a:pPr>
              <a:buFont typeface="Wingdings" pitchFamily="2" charset="2"/>
              <a:buNone/>
            </a:pPr>
            <a:r>
              <a:rPr lang="en-US" sz="2000" b="1" smtClean="0">
                <a:solidFill>
                  <a:srgbClr val="595959"/>
                </a:solidFill>
              </a:rPr>
              <a:t>Q19:</a:t>
            </a:r>
            <a:r>
              <a:rPr lang="en-US" sz="2000" smtClean="0">
                <a:solidFill>
                  <a:srgbClr val="595959"/>
                </a:solidFill>
              </a:rPr>
              <a:t>	       </a:t>
            </a:r>
            <a:r>
              <a:rPr lang="en-US" sz="2000" b="1" smtClean="0">
                <a:solidFill>
                  <a:srgbClr val="595959"/>
                </a:solidFill>
              </a:rPr>
              <a:t>SELECT</a:t>
            </a:r>
            <a:r>
              <a:rPr lang="en-US" sz="2000" smtClean="0">
                <a:solidFill>
                  <a:srgbClr val="595959"/>
                </a:solidFill>
              </a:rPr>
              <a:t>    </a:t>
            </a:r>
            <a:r>
              <a:rPr lang="en-US" sz="2000" b="1" smtClean="0">
                <a:solidFill>
                  <a:srgbClr val="595959"/>
                </a:solidFill>
              </a:rPr>
              <a:t>SUM</a:t>
            </a:r>
            <a:r>
              <a:rPr lang="en-US" sz="2000" smtClean="0">
                <a:solidFill>
                  <a:srgbClr val="595959"/>
                </a:solidFill>
              </a:rPr>
              <a:t> (Salary), </a:t>
            </a:r>
            <a:r>
              <a:rPr lang="en-US" sz="2000" b="1" smtClean="0">
                <a:solidFill>
                  <a:srgbClr val="595959"/>
                </a:solidFill>
              </a:rPr>
              <a:t>MAX</a:t>
            </a:r>
            <a:r>
              <a:rPr lang="en-US" sz="2000" smtClean="0">
                <a:solidFill>
                  <a:srgbClr val="595959"/>
                </a:solidFill>
              </a:rPr>
              <a:t> (Salary), </a:t>
            </a:r>
            <a:r>
              <a:rPr lang="en-US" sz="2000" b="1" smtClean="0">
                <a:solidFill>
                  <a:srgbClr val="595959"/>
                </a:solidFill>
              </a:rPr>
              <a:t>MIN</a:t>
            </a:r>
            <a:r>
              <a:rPr lang="en-US" sz="2000" smtClean="0">
                <a:solidFill>
                  <a:srgbClr val="595959"/>
                </a:solidFill>
              </a:rPr>
              <a:t> (Salary), </a:t>
            </a:r>
            <a:r>
              <a:rPr lang="en-US" sz="2000" b="1" smtClean="0">
                <a:solidFill>
                  <a:srgbClr val="595959"/>
                </a:solidFill>
              </a:rPr>
              <a:t>AVG</a:t>
            </a:r>
            <a:r>
              <a:rPr lang="en-US" sz="2000" smtClean="0">
                <a:solidFill>
                  <a:srgbClr val="595959"/>
                </a:solidFill>
              </a:rPr>
              <a:t> 		             (Salary)</a:t>
            </a:r>
          </a:p>
          <a:p>
            <a:pPr>
              <a:buFont typeface="Wingdings" pitchFamily="2" charset="2"/>
              <a:buNone/>
            </a:pPr>
            <a:r>
              <a:rPr lang="en-US" sz="2000" smtClean="0">
                <a:solidFill>
                  <a:srgbClr val="595959"/>
                </a:solidFill>
              </a:rPr>
              <a:t>	        </a:t>
            </a:r>
            <a:r>
              <a:rPr lang="en-US" sz="2000" b="1" smtClean="0">
                <a:solidFill>
                  <a:srgbClr val="595959"/>
                </a:solidFill>
              </a:rPr>
              <a:t>FROM</a:t>
            </a:r>
            <a:r>
              <a:rPr lang="en-US" sz="2000" smtClean="0">
                <a:solidFill>
                  <a:srgbClr val="595959"/>
                </a:solidFill>
              </a:rPr>
              <a:t>	EMPLOYEE;</a:t>
            </a:r>
          </a:p>
          <a:p>
            <a:r>
              <a:rPr lang="en-US" sz="2400" smtClean="0"/>
              <a:t>The result can be presented with new names:</a:t>
            </a:r>
          </a:p>
          <a:p>
            <a:pPr>
              <a:buFont typeface="Wingdings" pitchFamily="2" charset="2"/>
              <a:buNone/>
            </a:pPr>
            <a:endParaRPr lang="en-US" sz="2400" smtClean="0"/>
          </a:p>
          <a:p>
            <a:pPr>
              <a:buFont typeface="Wingdings" pitchFamily="2" charset="2"/>
              <a:buNone/>
            </a:pPr>
            <a:r>
              <a:rPr lang="en-US" sz="2000" b="1" smtClean="0">
                <a:solidFill>
                  <a:srgbClr val="595959"/>
                </a:solidFill>
              </a:rPr>
              <a:t>Q19A:</a:t>
            </a:r>
            <a:r>
              <a:rPr lang="en-US" sz="2000" smtClean="0">
                <a:solidFill>
                  <a:srgbClr val="595959"/>
                </a:solidFill>
              </a:rPr>
              <a:t>          </a:t>
            </a:r>
            <a:r>
              <a:rPr lang="en-US" sz="2000" b="1" smtClean="0">
                <a:solidFill>
                  <a:srgbClr val="595959"/>
                </a:solidFill>
              </a:rPr>
              <a:t>SELECT</a:t>
            </a:r>
            <a:r>
              <a:rPr lang="en-US" sz="2000" smtClean="0">
                <a:solidFill>
                  <a:srgbClr val="595959"/>
                </a:solidFill>
              </a:rPr>
              <a:t>	</a:t>
            </a:r>
            <a:r>
              <a:rPr lang="en-US" sz="2000" b="1" smtClean="0">
                <a:solidFill>
                  <a:srgbClr val="595959"/>
                </a:solidFill>
              </a:rPr>
              <a:t>SUM</a:t>
            </a:r>
            <a:r>
              <a:rPr lang="en-US" sz="2000" smtClean="0">
                <a:solidFill>
                  <a:srgbClr val="595959"/>
                </a:solidFill>
              </a:rPr>
              <a:t> (Salary) </a:t>
            </a:r>
            <a:r>
              <a:rPr lang="en-US" sz="2000" b="1" smtClean="0">
                <a:solidFill>
                  <a:srgbClr val="595959"/>
                </a:solidFill>
              </a:rPr>
              <a:t>AS </a:t>
            </a:r>
            <a:r>
              <a:rPr lang="en-US" sz="2000" smtClean="0">
                <a:solidFill>
                  <a:srgbClr val="595959"/>
                </a:solidFill>
              </a:rPr>
              <a:t>Total_Sal, </a:t>
            </a:r>
            <a:r>
              <a:rPr lang="en-US" sz="2000" b="1" smtClean="0">
                <a:solidFill>
                  <a:srgbClr val="595959"/>
                </a:solidFill>
              </a:rPr>
              <a:t>MAX</a:t>
            </a:r>
            <a:r>
              <a:rPr lang="en-US" sz="2000" smtClean="0">
                <a:solidFill>
                  <a:srgbClr val="595959"/>
                </a:solidFill>
              </a:rPr>
              <a:t> (Salary) </a:t>
            </a:r>
            <a:r>
              <a:rPr lang="en-US" sz="2000" b="1" smtClean="0">
                <a:solidFill>
                  <a:srgbClr val="595959"/>
                </a:solidFill>
              </a:rPr>
              <a:t>AS 			</a:t>
            </a:r>
            <a:r>
              <a:rPr lang="en-US" sz="2000" smtClean="0">
                <a:solidFill>
                  <a:srgbClr val="595959"/>
                </a:solidFill>
              </a:rPr>
              <a:t>Highest_Sal, </a:t>
            </a:r>
            <a:r>
              <a:rPr lang="en-US" sz="2000" b="1" smtClean="0">
                <a:solidFill>
                  <a:srgbClr val="595959"/>
                </a:solidFill>
              </a:rPr>
              <a:t>MIN</a:t>
            </a:r>
            <a:r>
              <a:rPr lang="en-US" sz="2000" smtClean="0">
                <a:solidFill>
                  <a:srgbClr val="595959"/>
                </a:solidFill>
              </a:rPr>
              <a:t> (Salary) </a:t>
            </a:r>
            <a:r>
              <a:rPr lang="en-US" sz="2000" b="1" smtClean="0">
                <a:solidFill>
                  <a:srgbClr val="595959"/>
                </a:solidFill>
              </a:rPr>
              <a:t>AS </a:t>
            </a:r>
            <a:r>
              <a:rPr lang="en-US" sz="2000" smtClean="0">
                <a:solidFill>
                  <a:srgbClr val="595959"/>
                </a:solidFill>
              </a:rPr>
              <a:t>Lowest_Sal, </a:t>
            </a:r>
            <a:r>
              <a:rPr lang="en-US" sz="2000" b="1" smtClean="0">
                <a:solidFill>
                  <a:srgbClr val="595959"/>
                </a:solidFill>
              </a:rPr>
              <a:t>AVG</a:t>
            </a:r>
            <a:r>
              <a:rPr lang="en-US" sz="2000" smtClean="0">
                <a:solidFill>
                  <a:srgbClr val="595959"/>
                </a:solidFill>
              </a:rPr>
              <a:t> 			(Salary) </a:t>
            </a:r>
            <a:r>
              <a:rPr lang="en-US" sz="2000" b="1" smtClean="0">
                <a:solidFill>
                  <a:srgbClr val="595959"/>
                </a:solidFill>
              </a:rPr>
              <a:t>AS </a:t>
            </a:r>
            <a:r>
              <a:rPr lang="en-US" sz="2000" smtClean="0">
                <a:solidFill>
                  <a:srgbClr val="595959"/>
                </a:solidFill>
              </a:rPr>
              <a:t>Average_Sal</a:t>
            </a:r>
          </a:p>
          <a:p>
            <a:pPr>
              <a:buFont typeface="Wingdings" pitchFamily="2" charset="2"/>
              <a:buNone/>
            </a:pPr>
            <a:r>
              <a:rPr lang="en-US" sz="2000" smtClean="0">
                <a:solidFill>
                  <a:srgbClr val="595959"/>
                </a:solidFill>
              </a:rPr>
              <a:t>	        </a:t>
            </a:r>
            <a:r>
              <a:rPr lang="en-US" sz="2000" b="1" smtClean="0">
                <a:solidFill>
                  <a:srgbClr val="595959"/>
                </a:solidFill>
              </a:rPr>
              <a:t>FROM</a:t>
            </a:r>
            <a:r>
              <a:rPr lang="en-US" sz="2000" smtClean="0">
                <a:solidFill>
                  <a:srgbClr val="595959"/>
                </a:solidFill>
              </a:rPr>
              <a:t>	EMPLOYEE;</a:t>
            </a:r>
          </a:p>
          <a:p>
            <a:endParaRPr lang="en-US" sz="2000" smtClean="0">
              <a:solidFill>
                <a:srgbClr val="595959"/>
              </a:solidFill>
            </a:endParaRPr>
          </a:p>
          <a:p>
            <a:endParaRPr 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</a:t>
            </a:r>
            <a:fld id="{EF7B1358-2A5E-48DC-BC9B-D2B506995C80}" type="slidenum">
              <a:rPr lang="en-US" altLang="en-US"/>
              <a:pPr/>
              <a:t>26</a:t>
            </a:fld>
            <a:endParaRPr lang="en-CA" altLang="en-US"/>
          </a:p>
        </p:txBody>
      </p: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Aggregate Functions in SQL (cont’d.)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NULL values are discarded when aggregate functions are applied to a particular column</a:t>
            </a:r>
          </a:p>
          <a:p>
            <a:endParaRPr lang="en-US" altLang="en-US" smtClean="0"/>
          </a:p>
        </p:txBody>
      </p:sp>
      <p:pic>
        <p:nvPicPr>
          <p:cNvPr id="3686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2743200"/>
            <a:ext cx="6324600" cy="352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</a:t>
            </a:r>
            <a:fld id="{22CAB33C-8A08-4F33-AAC1-F286C610C0BA}" type="slidenum">
              <a:rPr lang="en-US" altLang="en-US"/>
              <a:pPr/>
              <a:t>27</a:t>
            </a:fld>
            <a:endParaRPr lang="en-CA" altLang="en-US"/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Aggregate Functions on Booleans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SOME and ALL  may be applied as functions on Boolean Values.</a:t>
            </a:r>
          </a:p>
          <a:p>
            <a:r>
              <a:rPr lang="en-US" altLang="en-US" smtClean="0"/>
              <a:t>SOME returns true if at least one element in the collection is TRUE (similar to OR)</a:t>
            </a:r>
          </a:p>
          <a:p>
            <a:r>
              <a:rPr lang="en-US" altLang="en-US" smtClean="0"/>
              <a:t>ALL returns true if all of the elements in the collection are TRUE (similar to AND)</a:t>
            </a:r>
          </a:p>
          <a:p>
            <a:endParaRPr lang="en-US" alt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</a:t>
            </a:r>
            <a:fld id="{16750744-3B7E-4C11-BFE6-A65D55FC3B70}" type="slidenum">
              <a:rPr lang="en-US" altLang="en-US"/>
              <a:pPr/>
              <a:t>28</a:t>
            </a:fld>
            <a:endParaRPr lang="en-CA" altLang="en-US"/>
          </a:p>
        </p:txBody>
      </p:sp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Grouping: The GROUP BY Clause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Partition</a:t>
            </a:r>
            <a:r>
              <a:rPr lang="en-US" altLang="en-US" smtClean="0"/>
              <a:t> relation into subsets of tuples</a:t>
            </a:r>
          </a:p>
          <a:p>
            <a:pPr lvl="1"/>
            <a:r>
              <a:rPr lang="en-US" altLang="en-US" smtClean="0"/>
              <a:t>Based on </a:t>
            </a:r>
            <a:r>
              <a:rPr lang="en-US" altLang="en-US" b="1" smtClean="0"/>
              <a:t>grouping attribute(s)</a:t>
            </a:r>
          </a:p>
          <a:p>
            <a:pPr lvl="1"/>
            <a:r>
              <a:rPr lang="en-US" altLang="en-US" smtClean="0"/>
              <a:t>Apply function to each such group independently</a:t>
            </a:r>
          </a:p>
          <a:p>
            <a:r>
              <a:rPr lang="en-US" altLang="en-US" b="1" smtClean="0">
                <a:latin typeface="Courier New" pitchFamily="49" charset="0"/>
                <a:cs typeface="Courier New" pitchFamily="49" charset="0"/>
              </a:rPr>
              <a:t>GROUP BY </a:t>
            </a:r>
            <a:r>
              <a:rPr lang="en-US" altLang="en-US" smtClean="0"/>
              <a:t>clause </a:t>
            </a:r>
          </a:p>
          <a:p>
            <a:pPr lvl="1"/>
            <a:r>
              <a:rPr lang="en-US" altLang="en-US" smtClean="0"/>
              <a:t>Specifies grouping attributes</a:t>
            </a:r>
          </a:p>
          <a:p>
            <a:r>
              <a:rPr lang="en-US" altLang="en-US" smtClean="0"/>
              <a:t>COUNT (*) counts the number of rows in the group</a:t>
            </a:r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</a:t>
            </a:r>
            <a:fld id="{422BA463-539E-470C-8716-49F28AA6FF73}" type="slidenum">
              <a:rPr lang="en-US" altLang="en-US"/>
              <a:pPr/>
              <a:t>29</a:t>
            </a:fld>
            <a:endParaRPr lang="en-CA" altLang="en-US"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Chapter 7 Outline</a:t>
            </a:r>
          </a:p>
        </p:txBody>
      </p:sp>
      <p:sp>
        <p:nvSpPr>
          <p:cNvPr id="10243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More Complex SQL Retrieval Queries</a:t>
            </a:r>
          </a:p>
          <a:p>
            <a:r>
              <a:rPr lang="en-US" altLang="en-US" smtClean="0"/>
              <a:t>Specifying Semantic Constraints as Assertions and Actions as Triggers</a:t>
            </a:r>
          </a:p>
          <a:p>
            <a:r>
              <a:rPr lang="en-US" altLang="en-US" smtClean="0"/>
              <a:t>Views (Virtual Tables) in SQL</a:t>
            </a:r>
          </a:p>
          <a:p>
            <a:r>
              <a:rPr lang="en-US" altLang="en-US" smtClean="0"/>
              <a:t>Schema Modification in SQL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7- 3</a:t>
            </a:r>
            <a:endParaRPr lang="en-CA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Examples of GROUP BY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smtClean="0"/>
              <a:t>The grouping attribute must appear in the SELECT clause:</a:t>
            </a:r>
          </a:p>
          <a:p>
            <a:pPr>
              <a:buFont typeface="Wingdings" pitchFamily="2" charset="2"/>
              <a:buNone/>
            </a:pPr>
            <a:r>
              <a:rPr lang="en-US" sz="2000" b="1" smtClean="0">
                <a:solidFill>
                  <a:srgbClr val="595959"/>
                </a:solidFill>
              </a:rPr>
              <a:t>     Q24:</a:t>
            </a:r>
            <a:r>
              <a:rPr lang="en-US" sz="2000" smtClean="0">
                <a:solidFill>
                  <a:srgbClr val="595959"/>
                </a:solidFill>
              </a:rPr>
              <a:t>		</a:t>
            </a:r>
            <a:r>
              <a:rPr lang="en-US" sz="2000" b="1" smtClean="0">
                <a:solidFill>
                  <a:srgbClr val="595959"/>
                </a:solidFill>
              </a:rPr>
              <a:t>SELECT</a:t>
            </a:r>
            <a:r>
              <a:rPr lang="en-US" sz="2000" smtClean="0">
                <a:solidFill>
                  <a:srgbClr val="595959"/>
                </a:solidFill>
              </a:rPr>
              <a:t>	Dno, </a:t>
            </a:r>
            <a:r>
              <a:rPr lang="en-US" sz="2000" b="1" smtClean="0">
                <a:solidFill>
                  <a:srgbClr val="595959"/>
                </a:solidFill>
              </a:rPr>
              <a:t>COUNT</a:t>
            </a:r>
            <a:r>
              <a:rPr lang="en-US" sz="2000" smtClean="0">
                <a:solidFill>
                  <a:srgbClr val="595959"/>
                </a:solidFill>
              </a:rPr>
              <a:t> (*), </a:t>
            </a:r>
            <a:r>
              <a:rPr lang="en-US" sz="2000" b="1" smtClean="0">
                <a:solidFill>
                  <a:srgbClr val="595959"/>
                </a:solidFill>
              </a:rPr>
              <a:t>AVG</a:t>
            </a:r>
            <a:r>
              <a:rPr lang="en-US" sz="2000" smtClean="0">
                <a:solidFill>
                  <a:srgbClr val="595959"/>
                </a:solidFill>
              </a:rPr>
              <a:t> (Salary)</a:t>
            </a:r>
          </a:p>
          <a:p>
            <a:pPr>
              <a:buFont typeface="Wingdings" pitchFamily="2" charset="2"/>
              <a:buNone/>
            </a:pPr>
            <a:r>
              <a:rPr lang="en-US" sz="2000" smtClean="0">
                <a:solidFill>
                  <a:srgbClr val="595959"/>
                </a:solidFill>
              </a:rPr>
              <a:t>		</a:t>
            </a:r>
            <a:r>
              <a:rPr lang="en-US" sz="2000" b="1" smtClean="0">
                <a:solidFill>
                  <a:srgbClr val="595959"/>
                </a:solidFill>
              </a:rPr>
              <a:t>FROM</a:t>
            </a:r>
            <a:r>
              <a:rPr lang="en-US" sz="2000" smtClean="0">
                <a:solidFill>
                  <a:srgbClr val="595959"/>
                </a:solidFill>
              </a:rPr>
              <a:t>		EMPLOYEE</a:t>
            </a:r>
          </a:p>
          <a:p>
            <a:pPr>
              <a:buFont typeface="Wingdings" pitchFamily="2" charset="2"/>
              <a:buNone/>
            </a:pPr>
            <a:r>
              <a:rPr lang="en-US" sz="2000" smtClean="0">
                <a:solidFill>
                  <a:srgbClr val="595959"/>
                </a:solidFill>
              </a:rPr>
              <a:t>		</a:t>
            </a:r>
            <a:r>
              <a:rPr lang="en-US" sz="2000" b="1" smtClean="0">
                <a:solidFill>
                  <a:srgbClr val="595959"/>
                </a:solidFill>
              </a:rPr>
              <a:t>GROUP BY</a:t>
            </a:r>
            <a:r>
              <a:rPr lang="en-US" sz="2000" smtClean="0">
                <a:solidFill>
                  <a:srgbClr val="595959"/>
                </a:solidFill>
              </a:rPr>
              <a:t>	Dno;</a:t>
            </a:r>
          </a:p>
          <a:p>
            <a:r>
              <a:rPr lang="en-US" sz="2400" smtClean="0"/>
              <a:t>If the grouping attribute has NULL as a possible value, then a separate group is created for the null value (e.g., null Dno in the above query)</a:t>
            </a:r>
          </a:p>
          <a:p>
            <a:r>
              <a:rPr lang="en-US" sz="2400" smtClean="0"/>
              <a:t>GROUP BY may be applied to the result of a JOIN:</a:t>
            </a:r>
          </a:p>
          <a:p>
            <a:pPr>
              <a:buFont typeface="Wingdings" pitchFamily="2" charset="2"/>
              <a:buNone/>
            </a:pPr>
            <a:r>
              <a:rPr lang="en-US" sz="1800" b="1" smtClean="0">
                <a:solidFill>
                  <a:srgbClr val="595959"/>
                </a:solidFill>
              </a:rPr>
              <a:t>       Q25:</a:t>
            </a:r>
            <a:r>
              <a:rPr lang="en-US" sz="1800" smtClean="0">
                <a:solidFill>
                  <a:srgbClr val="595959"/>
                </a:solidFill>
              </a:rPr>
              <a:t>	</a:t>
            </a:r>
            <a:r>
              <a:rPr lang="en-US" sz="1800" b="1" smtClean="0">
                <a:solidFill>
                  <a:srgbClr val="595959"/>
                </a:solidFill>
              </a:rPr>
              <a:t>SELECT</a:t>
            </a:r>
            <a:r>
              <a:rPr lang="en-US" sz="1800" smtClean="0">
                <a:solidFill>
                  <a:srgbClr val="595959"/>
                </a:solidFill>
              </a:rPr>
              <a:t>		Pnumber, Pname, </a:t>
            </a:r>
            <a:r>
              <a:rPr lang="en-US" sz="1800" b="1" smtClean="0">
                <a:solidFill>
                  <a:srgbClr val="595959"/>
                </a:solidFill>
              </a:rPr>
              <a:t>COUNT</a:t>
            </a:r>
            <a:r>
              <a:rPr lang="en-US" sz="1800" smtClean="0">
                <a:solidFill>
                  <a:srgbClr val="595959"/>
                </a:solidFill>
              </a:rPr>
              <a:t> (*)</a:t>
            </a:r>
          </a:p>
          <a:p>
            <a:pPr>
              <a:buFont typeface="Wingdings" pitchFamily="2" charset="2"/>
              <a:buNone/>
            </a:pPr>
            <a:r>
              <a:rPr lang="en-US" sz="1800" smtClean="0">
                <a:solidFill>
                  <a:srgbClr val="595959"/>
                </a:solidFill>
              </a:rPr>
              <a:t>		</a:t>
            </a:r>
            <a:r>
              <a:rPr lang="en-US" sz="1800" b="1" smtClean="0">
                <a:solidFill>
                  <a:srgbClr val="595959"/>
                </a:solidFill>
              </a:rPr>
              <a:t>FROM</a:t>
            </a:r>
            <a:r>
              <a:rPr lang="en-US" sz="1800" smtClean="0">
                <a:solidFill>
                  <a:srgbClr val="595959"/>
                </a:solidFill>
              </a:rPr>
              <a:t>		PROJECT, WORKS_ON</a:t>
            </a:r>
          </a:p>
          <a:p>
            <a:pPr>
              <a:buFont typeface="Wingdings" pitchFamily="2" charset="2"/>
              <a:buNone/>
            </a:pPr>
            <a:r>
              <a:rPr lang="en-US" sz="1800" smtClean="0">
                <a:solidFill>
                  <a:srgbClr val="595959"/>
                </a:solidFill>
              </a:rPr>
              <a:t>		</a:t>
            </a:r>
            <a:r>
              <a:rPr lang="en-US" sz="1800" b="1" smtClean="0">
                <a:solidFill>
                  <a:srgbClr val="595959"/>
                </a:solidFill>
              </a:rPr>
              <a:t>WHERE</a:t>
            </a:r>
            <a:r>
              <a:rPr lang="en-US" sz="1800" smtClean="0">
                <a:solidFill>
                  <a:srgbClr val="595959"/>
                </a:solidFill>
              </a:rPr>
              <a:t>		Pnumber=Pno</a:t>
            </a:r>
          </a:p>
          <a:p>
            <a:pPr>
              <a:buFont typeface="Wingdings" pitchFamily="2" charset="2"/>
              <a:buNone/>
            </a:pPr>
            <a:r>
              <a:rPr lang="en-US" sz="1800" smtClean="0">
                <a:solidFill>
                  <a:srgbClr val="595959"/>
                </a:solidFill>
              </a:rPr>
              <a:t>		</a:t>
            </a:r>
            <a:r>
              <a:rPr lang="en-US" sz="1800" b="1" smtClean="0">
                <a:solidFill>
                  <a:srgbClr val="595959"/>
                </a:solidFill>
              </a:rPr>
              <a:t>GROUP BY</a:t>
            </a:r>
            <a:r>
              <a:rPr lang="en-US" sz="1800" smtClean="0">
                <a:solidFill>
                  <a:srgbClr val="595959"/>
                </a:solidFill>
              </a:rPr>
              <a:t>	Pnumber, Pname;</a:t>
            </a:r>
          </a:p>
          <a:p>
            <a:endParaRPr lang="en-US" sz="2400" smtClean="0"/>
          </a:p>
          <a:p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</a:t>
            </a:r>
            <a:fld id="{23188C5B-3F78-469E-93C3-4C3F57632AB1}" type="slidenum">
              <a:rPr lang="en-US" altLang="en-US"/>
              <a:pPr/>
              <a:t>30</a:t>
            </a:fld>
            <a:endParaRPr lang="en-CA" altLang="en-US"/>
          </a:p>
        </p:txBody>
      </p:sp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Grouping: The GROUP BY and HAVING Clauses (cont’d.)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>
                <a:latin typeface="Courier New" pitchFamily="49" charset="0"/>
                <a:cs typeface="Courier New" pitchFamily="49" charset="0"/>
              </a:rPr>
              <a:t>HAVING</a:t>
            </a:r>
            <a:r>
              <a:rPr lang="en-US" altLang="en-US" b="1" smtClean="0"/>
              <a:t> </a:t>
            </a:r>
            <a:r>
              <a:rPr lang="en-US" altLang="en-US" smtClean="0"/>
              <a:t>clause</a:t>
            </a:r>
          </a:p>
          <a:p>
            <a:pPr lvl="1"/>
            <a:r>
              <a:rPr lang="en-US" altLang="en-US" smtClean="0"/>
              <a:t>Provides a condition to select or reject an entire group:</a:t>
            </a:r>
          </a:p>
          <a:p>
            <a:r>
              <a:rPr lang="en-US" sz="2000" b="1" smtClean="0"/>
              <a:t>Query 26.</a:t>
            </a:r>
            <a:r>
              <a:rPr lang="en-US" sz="2000" smtClean="0"/>
              <a:t> For each project </a:t>
            </a:r>
            <a:r>
              <a:rPr lang="en-US" sz="2000" i="1" smtClean="0"/>
              <a:t>on which more than two employees work,</a:t>
            </a:r>
            <a:r>
              <a:rPr lang="en-US" sz="2000" smtClean="0"/>
              <a:t> retrieve the project number, the project name, and the number of employees who work on the project.</a:t>
            </a:r>
          </a:p>
          <a:p>
            <a:endParaRPr lang="en-US" sz="1600" smtClean="0"/>
          </a:p>
          <a:p>
            <a:pPr>
              <a:buFont typeface="Wingdings" pitchFamily="2" charset="2"/>
              <a:buNone/>
            </a:pPr>
            <a:r>
              <a:rPr lang="en-US" sz="2000" b="1" smtClean="0">
                <a:solidFill>
                  <a:srgbClr val="595959"/>
                </a:solidFill>
              </a:rPr>
              <a:t>     Q26:</a:t>
            </a:r>
            <a:r>
              <a:rPr lang="en-US" sz="2000" smtClean="0">
                <a:solidFill>
                  <a:srgbClr val="595959"/>
                </a:solidFill>
              </a:rPr>
              <a:t>		</a:t>
            </a:r>
            <a:r>
              <a:rPr lang="en-US" sz="2000" b="1" smtClean="0">
                <a:solidFill>
                  <a:srgbClr val="595959"/>
                </a:solidFill>
              </a:rPr>
              <a:t>SELECT</a:t>
            </a:r>
            <a:r>
              <a:rPr lang="en-US" sz="2000" smtClean="0">
                <a:solidFill>
                  <a:srgbClr val="595959"/>
                </a:solidFill>
              </a:rPr>
              <a:t>	Pnumber, Pname, </a:t>
            </a:r>
            <a:r>
              <a:rPr lang="en-US" sz="2000" b="1" smtClean="0">
                <a:solidFill>
                  <a:srgbClr val="595959"/>
                </a:solidFill>
              </a:rPr>
              <a:t>COUNT</a:t>
            </a:r>
            <a:r>
              <a:rPr lang="en-US" sz="2000" smtClean="0">
                <a:solidFill>
                  <a:srgbClr val="595959"/>
                </a:solidFill>
              </a:rPr>
              <a:t> (*)</a:t>
            </a:r>
            <a:endParaRPr lang="en-US" sz="1200" smtClean="0">
              <a:solidFill>
                <a:srgbClr val="595959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sz="2000" smtClean="0">
                <a:solidFill>
                  <a:srgbClr val="595959"/>
                </a:solidFill>
              </a:rPr>
              <a:t>		</a:t>
            </a:r>
            <a:r>
              <a:rPr lang="en-US" sz="2000" b="1" smtClean="0">
                <a:solidFill>
                  <a:srgbClr val="595959"/>
                </a:solidFill>
              </a:rPr>
              <a:t>FROM</a:t>
            </a:r>
            <a:r>
              <a:rPr lang="en-US" sz="2000" smtClean="0">
                <a:solidFill>
                  <a:srgbClr val="595959"/>
                </a:solidFill>
              </a:rPr>
              <a:t>		PROJECT, WORKS_ON</a:t>
            </a:r>
            <a:endParaRPr lang="en-US" sz="1200" smtClean="0">
              <a:solidFill>
                <a:srgbClr val="595959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sz="2000" smtClean="0">
                <a:solidFill>
                  <a:srgbClr val="595959"/>
                </a:solidFill>
              </a:rPr>
              <a:t>		</a:t>
            </a:r>
            <a:r>
              <a:rPr lang="en-US" sz="2000" b="1" smtClean="0">
                <a:solidFill>
                  <a:srgbClr val="595959"/>
                </a:solidFill>
              </a:rPr>
              <a:t>WHERE</a:t>
            </a:r>
            <a:r>
              <a:rPr lang="en-US" sz="2000" smtClean="0">
                <a:solidFill>
                  <a:srgbClr val="595959"/>
                </a:solidFill>
              </a:rPr>
              <a:t>	Pnumber=Pno</a:t>
            </a:r>
            <a:endParaRPr lang="en-US" sz="1200" smtClean="0">
              <a:solidFill>
                <a:srgbClr val="595959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sz="2000" smtClean="0">
                <a:solidFill>
                  <a:srgbClr val="595959"/>
                </a:solidFill>
              </a:rPr>
              <a:t>		</a:t>
            </a:r>
            <a:r>
              <a:rPr lang="en-US" sz="2000" b="1" smtClean="0">
                <a:solidFill>
                  <a:srgbClr val="595959"/>
                </a:solidFill>
              </a:rPr>
              <a:t>GROUP BY</a:t>
            </a:r>
            <a:r>
              <a:rPr lang="en-US" sz="2000" smtClean="0">
                <a:solidFill>
                  <a:srgbClr val="595959"/>
                </a:solidFill>
              </a:rPr>
              <a:t>	Pnumber, Pname</a:t>
            </a:r>
            <a:endParaRPr lang="en-US" sz="1200" smtClean="0">
              <a:solidFill>
                <a:srgbClr val="595959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sz="2000" smtClean="0">
                <a:solidFill>
                  <a:srgbClr val="595959"/>
                </a:solidFill>
              </a:rPr>
              <a:t>		</a:t>
            </a:r>
            <a:r>
              <a:rPr lang="en-US" sz="2000" b="1" smtClean="0">
                <a:solidFill>
                  <a:srgbClr val="595959"/>
                </a:solidFill>
              </a:rPr>
              <a:t>HAVING</a:t>
            </a:r>
            <a:r>
              <a:rPr lang="en-US" sz="2000" smtClean="0">
                <a:solidFill>
                  <a:srgbClr val="595959"/>
                </a:solidFill>
              </a:rPr>
              <a:t>	</a:t>
            </a:r>
            <a:r>
              <a:rPr lang="en-US" sz="2000" b="1" smtClean="0">
                <a:solidFill>
                  <a:srgbClr val="595959"/>
                </a:solidFill>
              </a:rPr>
              <a:t>COUNT</a:t>
            </a:r>
            <a:r>
              <a:rPr lang="en-US" sz="2000" smtClean="0">
                <a:solidFill>
                  <a:srgbClr val="595959"/>
                </a:solidFill>
              </a:rPr>
              <a:t> (*) &gt; 2;</a:t>
            </a:r>
            <a:endParaRPr lang="en-US" sz="1200" smtClean="0">
              <a:solidFill>
                <a:srgbClr val="595959"/>
              </a:solidFill>
            </a:endParaRPr>
          </a:p>
          <a:p>
            <a:pPr lvl="1"/>
            <a:endParaRPr lang="en-US" alt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7- 31</a:t>
            </a:r>
            <a:endParaRPr lang="en-CA" altLang="en-US"/>
          </a:p>
        </p:txBody>
      </p: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Combining the WHERE and the HAVING Clause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smtClean="0"/>
              <a:t>Consider the query: we want to count the </a:t>
            </a:r>
            <a:r>
              <a:rPr lang="en-US" sz="2400" i="1" smtClean="0"/>
              <a:t>total</a:t>
            </a:r>
            <a:r>
              <a:rPr lang="en-US" sz="2400" smtClean="0"/>
              <a:t> number of employees whose salaries exceed $40,000 in each department, but only for departments where more than five employees work. </a:t>
            </a:r>
          </a:p>
          <a:p>
            <a:pPr>
              <a:buFont typeface="Wingdings" pitchFamily="2" charset="2"/>
              <a:buNone/>
            </a:pPr>
            <a:endParaRPr lang="en-US" sz="2400" smtClean="0"/>
          </a:p>
          <a:p>
            <a:r>
              <a:rPr lang="en-US" sz="2400" smtClean="0">
                <a:solidFill>
                  <a:srgbClr val="800000"/>
                </a:solidFill>
              </a:rPr>
              <a:t>INCORRECT QUERY:</a:t>
            </a:r>
            <a:endParaRPr lang="en-US" sz="2400" smtClean="0"/>
          </a:p>
          <a:p>
            <a:pPr marL="800100" lvl="2" indent="0">
              <a:buFont typeface="Wingdings" pitchFamily="2" charset="2"/>
              <a:buNone/>
            </a:pPr>
            <a:r>
              <a:rPr lang="en-US" sz="2000" b="1" smtClean="0">
                <a:solidFill>
                  <a:srgbClr val="595959"/>
                </a:solidFill>
              </a:rPr>
              <a:t>SELECT</a:t>
            </a:r>
            <a:r>
              <a:rPr lang="en-US" sz="2000" smtClean="0">
                <a:solidFill>
                  <a:srgbClr val="595959"/>
                </a:solidFill>
              </a:rPr>
              <a:t>		Dno, </a:t>
            </a:r>
            <a:r>
              <a:rPr lang="en-US" sz="2000" b="1" smtClean="0">
                <a:solidFill>
                  <a:srgbClr val="595959"/>
                </a:solidFill>
              </a:rPr>
              <a:t>COUNT</a:t>
            </a:r>
            <a:r>
              <a:rPr lang="en-US" sz="2000" smtClean="0">
                <a:solidFill>
                  <a:srgbClr val="595959"/>
                </a:solidFill>
              </a:rPr>
              <a:t> (*)</a:t>
            </a:r>
          </a:p>
          <a:p>
            <a:pPr marL="800100" lvl="2" indent="0">
              <a:buFont typeface="Wingdings" pitchFamily="2" charset="2"/>
              <a:buNone/>
            </a:pPr>
            <a:r>
              <a:rPr lang="en-US" sz="2000" b="1" smtClean="0">
                <a:solidFill>
                  <a:srgbClr val="595959"/>
                </a:solidFill>
              </a:rPr>
              <a:t>FROM</a:t>
            </a:r>
            <a:r>
              <a:rPr lang="en-US" sz="2000" smtClean="0">
                <a:solidFill>
                  <a:srgbClr val="595959"/>
                </a:solidFill>
              </a:rPr>
              <a:t>		EMPLOYEE</a:t>
            </a:r>
          </a:p>
          <a:p>
            <a:pPr marL="800100" lvl="2" indent="0">
              <a:buFont typeface="Wingdings" pitchFamily="2" charset="2"/>
              <a:buNone/>
            </a:pPr>
            <a:r>
              <a:rPr lang="en-US" sz="2000" b="1" smtClean="0">
                <a:solidFill>
                  <a:srgbClr val="595959"/>
                </a:solidFill>
              </a:rPr>
              <a:t>WHERE</a:t>
            </a:r>
            <a:r>
              <a:rPr lang="en-US" sz="2000" smtClean="0">
                <a:solidFill>
                  <a:srgbClr val="595959"/>
                </a:solidFill>
              </a:rPr>
              <a:t>		Salary&gt;40000</a:t>
            </a:r>
          </a:p>
          <a:p>
            <a:pPr marL="800100" lvl="2" indent="0">
              <a:buFont typeface="Wingdings" pitchFamily="2" charset="2"/>
              <a:buNone/>
            </a:pPr>
            <a:r>
              <a:rPr lang="en-US" sz="2000" b="1" smtClean="0">
                <a:solidFill>
                  <a:srgbClr val="595959"/>
                </a:solidFill>
              </a:rPr>
              <a:t>GROUP BY</a:t>
            </a:r>
            <a:r>
              <a:rPr lang="en-US" sz="2000" smtClean="0">
                <a:solidFill>
                  <a:srgbClr val="595959"/>
                </a:solidFill>
              </a:rPr>
              <a:t>	Dno</a:t>
            </a:r>
          </a:p>
          <a:p>
            <a:pPr marL="800100" lvl="2" indent="0">
              <a:buFont typeface="Wingdings" pitchFamily="2" charset="2"/>
              <a:buNone/>
            </a:pPr>
            <a:r>
              <a:rPr lang="en-US" sz="2000" b="1" smtClean="0">
                <a:solidFill>
                  <a:srgbClr val="595959"/>
                </a:solidFill>
              </a:rPr>
              <a:t>HAVING</a:t>
            </a:r>
            <a:r>
              <a:rPr lang="en-US" sz="2000" smtClean="0">
                <a:solidFill>
                  <a:srgbClr val="595959"/>
                </a:solidFill>
              </a:rPr>
              <a:t>		</a:t>
            </a:r>
            <a:r>
              <a:rPr lang="en-US" sz="2000" b="1" smtClean="0">
                <a:solidFill>
                  <a:srgbClr val="595959"/>
                </a:solidFill>
              </a:rPr>
              <a:t>COUNT</a:t>
            </a:r>
            <a:r>
              <a:rPr lang="en-US" sz="2000" smtClean="0">
                <a:solidFill>
                  <a:srgbClr val="595959"/>
                </a:solidFill>
              </a:rPr>
              <a:t> (*) &gt; 5;</a:t>
            </a:r>
          </a:p>
          <a:p>
            <a:pPr marL="800100" lvl="2" indent="0"/>
            <a:endParaRPr lang="en-US" sz="2800" smtClean="0">
              <a:solidFill>
                <a:srgbClr val="595959"/>
              </a:solidFill>
            </a:endParaRPr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</a:t>
            </a:r>
            <a:fld id="{F7E6B77A-B2EA-4A49-A57C-0748449FD730}" type="slidenum">
              <a:rPr lang="en-US" altLang="en-US"/>
              <a:pPr/>
              <a:t>32</a:t>
            </a:fld>
            <a:endParaRPr lang="en-CA" altLang="en-US"/>
          </a:p>
        </p:txBody>
      </p:sp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Combining the WHERE and the HAVING Clause (continued)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800000"/>
                </a:solidFill>
              </a:rPr>
              <a:t>Correct Specification of the Query:</a:t>
            </a:r>
          </a:p>
          <a:p>
            <a:pPr>
              <a:defRPr/>
            </a:pPr>
            <a:r>
              <a:rPr lang="en-US" dirty="0" smtClean="0"/>
              <a:t>Note: the WHERE clause applies tuple by tuple whereas HAVING applies to entire group of tuples</a:t>
            </a: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</a:t>
            </a:r>
            <a:fld id="{80C55DAA-4E6E-4DCC-8421-892303E4788A}" type="slidenum">
              <a:rPr lang="en-US" altLang="en-US"/>
              <a:pPr/>
              <a:t>33</a:t>
            </a:fld>
            <a:endParaRPr lang="en-CA" altLang="en-US"/>
          </a:p>
        </p:txBody>
      </p:sp>
      <p:pic>
        <p:nvPicPr>
          <p:cNvPr id="4301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138" y="3500438"/>
            <a:ext cx="7221537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Use of WITH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The WITH clause allows a user to define a table that will only be used in a particular query (not available in all SQL implementations)</a:t>
            </a:r>
          </a:p>
          <a:p>
            <a:r>
              <a:rPr lang="en-US" altLang="en-US" smtClean="0"/>
              <a:t>Used for convenience to create a temporary “View” and use that immediately in a query</a:t>
            </a:r>
          </a:p>
          <a:p>
            <a:r>
              <a:rPr lang="en-US" altLang="en-US" smtClean="0"/>
              <a:t>Allows a more straightforward way of looking a step-by-step query</a:t>
            </a:r>
          </a:p>
          <a:p>
            <a:endParaRPr lang="en-US" altLang="en-US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</a:t>
            </a:r>
            <a:fld id="{DE1D86F7-1478-4961-BC90-168540AD6FF9}" type="slidenum">
              <a:rPr lang="en-US" altLang="en-US"/>
              <a:pPr/>
              <a:t>34</a:t>
            </a:fld>
            <a:endParaRPr lang="en-CA" altLang="en-US"/>
          </a:p>
        </p:txBody>
      </p:sp>
    </p:spTree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Example of WITH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See an alternate approach to doing Q28:</a:t>
            </a:r>
          </a:p>
          <a:p>
            <a:endParaRPr lang="en-US" sz="1600" b="1" smtClean="0"/>
          </a:p>
          <a:p>
            <a:r>
              <a:rPr lang="en-US" sz="1600" b="1" smtClean="0">
                <a:solidFill>
                  <a:schemeClr val="bg2"/>
                </a:solidFill>
              </a:rPr>
              <a:t>Q28’:</a:t>
            </a:r>
            <a:r>
              <a:rPr lang="en-US" sz="1600" smtClean="0">
                <a:solidFill>
                  <a:schemeClr val="bg2"/>
                </a:solidFill>
              </a:rPr>
              <a:t>	              </a:t>
            </a:r>
            <a:r>
              <a:rPr lang="en-US" sz="1600" b="1" smtClean="0">
                <a:solidFill>
                  <a:schemeClr val="bg2"/>
                </a:solidFill>
              </a:rPr>
              <a:t>WITH	</a:t>
            </a:r>
            <a:r>
              <a:rPr lang="en-US" sz="1600" smtClean="0">
                <a:solidFill>
                  <a:schemeClr val="bg2"/>
                </a:solidFill>
              </a:rPr>
              <a:t>BIGDEPTS (Dno) </a:t>
            </a:r>
            <a:r>
              <a:rPr lang="en-US" sz="1600" b="1" smtClean="0">
                <a:solidFill>
                  <a:schemeClr val="bg2"/>
                </a:solidFill>
              </a:rPr>
              <a:t>AS</a:t>
            </a:r>
            <a:endParaRPr lang="en-US" sz="1600" smtClean="0">
              <a:solidFill>
                <a:schemeClr val="bg2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sz="1600" smtClean="0">
                <a:solidFill>
                  <a:schemeClr val="bg2"/>
                </a:solidFill>
              </a:rPr>
              <a:t>		             (	</a:t>
            </a:r>
            <a:r>
              <a:rPr lang="en-US" sz="1600" b="1" smtClean="0">
                <a:solidFill>
                  <a:schemeClr val="bg2"/>
                </a:solidFill>
              </a:rPr>
              <a:t>SELECT</a:t>
            </a:r>
            <a:r>
              <a:rPr lang="en-US" sz="1600" smtClean="0">
                <a:solidFill>
                  <a:schemeClr val="bg2"/>
                </a:solidFill>
              </a:rPr>
              <a:t>	Dno</a:t>
            </a:r>
          </a:p>
          <a:p>
            <a:pPr>
              <a:buFont typeface="Wingdings" pitchFamily="2" charset="2"/>
              <a:buNone/>
            </a:pPr>
            <a:r>
              <a:rPr lang="en-US" sz="1600" smtClean="0">
                <a:solidFill>
                  <a:schemeClr val="bg2"/>
                </a:solidFill>
              </a:rPr>
              <a:t>			</a:t>
            </a:r>
            <a:r>
              <a:rPr lang="en-US" sz="1600" b="1" smtClean="0">
                <a:solidFill>
                  <a:schemeClr val="bg2"/>
                </a:solidFill>
              </a:rPr>
              <a:t>FROM</a:t>
            </a:r>
            <a:r>
              <a:rPr lang="en-US" sz="1600" smtClean="0">
                <a:solidFill>
                  <a:schemeClr val="bg2"/>
                </a:solidFill>
              </a:rPr>
              <a:t>	EMPLOYEE</a:t>
            </a:r>
          </a:p>
          <a:p>
            <a:pPr>
              <a:buFont typeface="Wingdings" pitchFamily="2" charset="2"/>
              <a:buNone/>
            </a:pPr>
            <a:r>
              <a:rPr lang="en-US" sz="1600" smtClean="0">
                <a:solidFill>
                  <a:schemeClr val="bg2"/>
                </a:solidFill>
              </a:rPr>
              <a:t>			</a:t>
            </a:r>
            <a:r>
              <a:rPr lang="en-US" sz="1600" b="1" smtClean="0">
                <a:solidFill>
                  <a:schemeClr val="bg2"/>
                </a:solidFill>
              </a:rPr>
              <a:t>GROUP BY</a:t>
            </a:r>
            <a:r>
              <a:rPr lang="en-US" sz="1600" smtClean="0">
                <a:solidFill>
                  <a:schemeClr val="bg2"/>
                </a:solidFill>
              </a:rPr>
              <a:t> Dno</a:t>
            </a:r>
          </a:p>
          <a:p>
            <a:pPr>
              <a:buFont typeface="Wingdings" pitchFamily="2" charset="2"/>
              <a:buNone/>
            </a:pPr>
            <a:r>
              <a:rPr lang="en-US" sz="1600" smtClean="0">
                <a:solidFill>
                  <a:schemeClr val="bg2"/>
                </a:solidFill>
              </a:rPr>
              <a:t>			</a:t>
            </a:r>
            <a:r>
              <a:rPr lang="en-US" sz="1600" b="1" smtClean="0">
                <a:solidFill>
                  <a:schemeClr val="bg2"/>
                </a:solidFill>
              </a:rPr>
              <a:t>HAVING</a:t>
            </a:r>
            <a:r>
              <a:rPr lang="en-US" sz="1600" smtClean="0">
                <a:solidFill>
                  <a:schemeClr val="bg2"/>
                </a:solidFill>
              </a:rPr>
              <a:t>	</a:t>
            </a:r>
            <a:r>
              <a:rPr lang="en-US" sz="1600" b="1" smtClean="0">
                <a:solidFill>
                  <a:schemeClr val="bg2"/>
                </a:solidFill>
              </a:rPr>
              <a:t>COUNT</a:t>
            </a:r>
            <a:r>
              <a:rPr lang="en-US" sz="1600" smtClean="0">
                <a:solidFill>
                  <a:schemeClr val="bg2"/>
                </a:solidFill>
              </a:rPr>
              <a:t> (*) &gt; 5)</a:t>
            </a:r>
          </a:p>
          <a:p>
            <a:pPr>
              <a:buFont typeface="Wingdings" pitchFamily="2" charset="2"/>
              <a:buNone/>
            </a:pPr>
            <a:r>
              <a:rPr lang="en-US" sz="1600" smtClean="0">
                <a:solidFill>
                  <a:schemeClr val="bg2"/>
                </a:solidFill>
              </a:rPr>
              <a:t>		</a:t>
            </a:r>
            <a:r>
              <a:rPr lang="en-US" sz="1600" b="1" smtClean="0">
                <a:solidFill>
                  <a:schemeClr val="bg2"/>
                </a:solidFill>
              </a:rPr>
              <a:t>SELECT</a:t>
            </a:r>
            <a:r>
              <a:rPr lang="en-US" sz="1600" smtClean="0">
                <a:solidFill>
                  <a:schemeClr val="bg2"/>
                </a:solidFill>
              </a:rPr>
              <a:t>		Dno, </a:t>
            </a:r>
            <a:r>
              <a:rPr lang="en-US" sz="1600" b="1" smtClean="0">
                <a:solidFill>
                  <a:schemeClr val="bg2"/>
                </a:solidFill>
              </a:rPr>
              <a:t>COUNT</a:t>
            </a:r>
            <a:r>
              <a:rPr lang="en-US" sz="1600" smtClean="0">
                <a:solidFill>
                  <a:schemeClr val="bg2"/>
                </a:solidFill>
              </a:rPr>
              <a:t> (*)</a:t>
            </a:r>
          </a:p>
          <a:p>
            <a:pPr>
              <a:buFont typeface="Wingdings" pitchFamily="2" charset="2"/>
              <a:buNone/>
            </a:pPr>
            <a:r>
              <a:rPr lang="en-US" sz="1600" smtClean="0">
                <a:solidFill>
                  <a:schemeClr val="bg2"/>
                </a:solidFill>
              </a:rPr>
              <a:t>		</a:t>
            </a:r>
            <a:r>
              <a:rPr lang="en-US" sz="1600" b="1" smtClean="0">
                <a:solidFill>
                  <a:schemeClr val="bg2"/>
                </a:solidFill>
              </a:rPr>
              <a:t>FROM</a:t>
            </a:r>
            <a:r>
              <a:rPr lang="en-US" sz="1600" smtClean="0">
                <a:solidFill>
                  <a:schemeClr val="bg2"/>
                </a:solidFill>
              </a:rPr>
              <a:t>		EMPLOYEE</a:t>
            </a:r>
          </a:p>
          <a:p>
            <a:pPr>
              <a:buFont typeface="Wingdings" pitchFamily="2" charset="2"/>
              <a:buNone/>
            </a:pPr>
            <a:r>
              <a:rPr lang="en-US" sz="1600" smtClean="0">
                <a:solidFill>
                  <a:schemeClr val="bg2"/>
                </a:solidFill>
              </a:rPr>
              <a:t>		</a:t>
            </a:r>
            <a:r>
              <a:rPr lang="en-US" sz="1600" b="1" smtClean="0">
                <a:solidFill>
                  <a:schemeClr val="bg2"/>
                </a:solidFill>
              </a:rPr>
              <a:t>WHERE</a:t>
            </a:r>
            <a:r>
              <a:rPr lang="en-US" sz="1600" smtClean="0">
                <a:solidFill>
                  <a:schemeClr val="bg2"/>
                </a:solidFill>
              </a:rPr>
              <a:t>		Salary&gt;40000 </a:t>
            </a:r>
            <a:r>
              <a:rPr lang="en-US" sz="1600" b="1" smtClean="0">
                <a:solidFill>
                  <a:schemeClr val="bg2"/>
                </a:solidFill>
              </a:rPr>
              <a:t>AND </a:t>
            </a:r>
            <a:r>
              <a:rPr lang="en-US" sz="1600" smtClean="0">
                <a:solidFill>
                  <a:schemeClr val="bg2"/>
                </a:solidFill>
              </a:rPr>
              <a:t>Dno </a:t>
            </a:r>
            <a:r>
              <a:rPr lang="en-US" sz="1600" b="1" smtClean="0">
                <a:solidFill>
                  <a:schemeClr val="bg2"/>
                </a:solidFill>
              </a:rPr>
              <a:t>IN </a:t>
            </a:r>
            <a:r>
              <a:rPr lang="en-US" sz="1600" smtClean="0">
                <a:solidFill>
                  <a:schemeClr val="bg2"/>
                </a:solidFill>
              </a:rPr>
              <a:t>BIGDEPTS</a:t>
            </a:r>
          </a:p>
          <a:p>
            <a:pPr>
              <a:buFont typeface="Wingdings" pitchFamily="2" charset="2"/>
              <a:buNone/>
            </a:pPr>
            <a:r>
              <a:rPr lang="en-US" sz="1600" b="1" smtClean="0">
                <a:solidFill>
                  <a:schemeClr val="bg2"/>
                </a:solidFill>
              </a:rPr>
              <a:t>	</a:t>
            </a:r>
            <a:r>
              <a:rPr lang="en-US" sz="1600" smtClean="0">
                <a:solidFill>
                  <a:schemeClr val="bg2"/>
                </a:solidFill>
              </a:rPr>
              <a:t>	</a:t>
            </a:r>
            <a:r>
              <a:rPr lang="en-US" sz="1600" b="1" smtClean="0">
                <a:solidFill>
                  <a:schemeClr val="bg2"/>
                </a:solidFill>
              </a:rPr>
              <a:t>GROUP BY </a:t>
            </a:r>
            <a:r>
              <a:rPr lang="en-US" sz="1600" smtClean="0">
                <a:solidFill>
                  <a:schemeClr val="bg2"/>
                </a:solidFill>
              </a:rPr>
              <a:t>Dno;</a:t>
            </a:r>
          </a:p>
          <a:p>
            <a:endParaRPr lang="en-US" smtClean="0">
              <a:solidFill>
                <a:srgbClr val="595959"/>
              </a:solidFill>
            </a:endParaRPr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</a:t>
            </a:r>
            <a:fld id="{DB7AF5D5-B506-47C9-92E2-15B0606BB750}" type="slidenum">
              <a:rPr lang="en-US" altLang="en-US"/>
              <a:pPr/>
              <a:t>35</a:t>
            </a:fld>
            <a:endParaRPr lang="en-CA" altLang="en-US"/>
          </a:p>
        </p:txBody>
      </p:sp>
    </p:spTree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Use of CASE</a:t>
            </a:r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SQL also has a CASE construct</a:t>
            </a:r>
          </a:p>
          <a:p>
            <a:r>
              <a:rPr lang="en-US" altLang="en-US" smtClean="0"/>
              <a:t>Used when a value can be different based on certain conditions. </a:t>
            </a:r>
          </a:p>
          <a:p>
            <a:r>
              <a:rPr lang="en-US" altLang="en-US" smtClean="0"/>
              <a:t>Can be used in any part of an SQL query where a value is expected</a:t>
            </a:r>
          </a:p>
          <a:p>
            <a:r>
              <a:rPr lang="en-US" altLang="en-US" smtClean="0"/>
              <a:t>Applicable when querying, inserting or updating tuples</a:t>
            </a:r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</a:t>
            </a:r>
            <a:fld id="{D8311F0C-8505-4A94-86AD-67A14058B01B}" type="slidenum">
              <a:rPr lang="en-US" altLang="en-US"/>
              <a:pPr/>
              <a:t>36</a:t>
            </a:fld>
            <a:endParaRPr lang="en-CA" altLang="en-US"/>
          </a:p>
        </p:txBody>
      </p:sp>
    </p:spTree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EXAMPLE of use of CASE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The following example shows that employees are receiving different raises in different departments (A variation of the update U6)</a:t>
            </a:r>
          </a:p>
          <a:p>
            <a:endParaRPr lang="en-US" sz="2400" b="1" smtClean="0"/>
          </a:p>
          <a:p>
            <a:r>
              <a:rPr lang="en-US" sz="2000" b="1" smtClean="0">
                <a:solidFill>
                  <a:schemeClr val="bg2"/>
                </a:solidFill>
              </a:rPr>
              <a:t>U6’:</a:t>
            </a:r>
            <a:r>
              <a:rPr lang="en-US" sz="2000" smtClean="0">
                <a:solidFill>
                  <a:schemeClr val="bg2"/>
                </a:solidFill>
              </a:rPr>
              <a:t>		</a:t>
            </a:r>
            <a:r>
              <a:rPr lang="en-US" sz="2000" b="1" smtClean="0">
                <a:solidFill>
                  <a:schemeClr val="bg2"/>
                </a:solidFill>
              </a:rPr>
              <a:t>UPDATE</a:t>
            </a:r>
            <a:r>
              <a:rPr lang="en-US" sz="2000" smtClean="0">
                <a:solidFill>
                  <a:schemeClr val="bg2"/>
                </a:solidFill>
              </a:rPr>
              <a:t>	EMPLOYEE</a:t>
            </a:r>
          </a:p>
          <a:p>
            <a:pPr>
              <a:buFont typeface="Wingdings" pitchFamily="2" charset="2"/>
              <a:buNone/>
            </a:pPr>
            <a:r>
              <a:rPr lang="en-US" sz="2000" smtClean="0">
                <a:solidFill>
                  <a:schemeClr val="bg2"/>
                </a:solidFill>
              </a:rPr>
              <a:t>		</a:t>
            </a:r>
            <a:r>
              <a:rPr lang="en-US" sz="2000" b="1" smtClean="0">
                <a:solidFill>
                  <a:schemeClr val="bg2"/>
                </a:solidFill>
              </a:rPr>
              <a:t>SET</a:t>
            </a:r>
            <a:r>
              <a:rPr lang="en-US" sz="2000" smtClean="0">
                <a:solidFill>
                  <a:schemeClr val="bg2"/>
                </a:solidFill>
              </a:rPr>
              <a:t>		Salary = </a:t>
            </a:r>
          </a:p>
          <a:p>
            <a:pPr>
              <a:buFont typeface="Wingdings" pitchFamily="2" charset="2"/>
              <a:buNone/>
            </a:pPr>
            <a:r>
              <a:rPr lang="en-US" sz="2000" smtClean="0">
                <a:solidFill>
                  <a:schemeClr val="bg2"/>
                </a:solidFill>
              </a:rPr>
              <a:t>		</a:t>
            </a:r>
            <a:r>
              <a:rPr lang="en-US" sz="2000" b="1" smtClean="0">
                <a:solidFill>
                  <a:schemeClr val="bg2"/>
                </a:solidFill>
              </a:rPr>
              <a:t>CASE		WHEN</a:t>
            </a:r>
            <a:r>
              <a:rPr lang="en-US" sz="2000" smtClean="0">
                <a:solidFill>
                  <a:schemeClr val="bg2"/>
                </a:solidFill>
              </a:rPr>
              <a:t>	Dno = 5	</a:t>
            </a:r>
            <a:r>
              <a:rPr lang="en-US" sz="2000" b="1" smtClean="0">
                <a:solidFill>
                  <a:schemeClr val="bg2"/>
                </a:solidFill>
              </a:rPr>
              <a:t>THEN</a:t>
            </a:r>
            <a:r>
              <a:rPr lang="en-US" sz="2000" smtClean="0">
                <a:solidFill>
                  <a:schemeClr val="bg2"/>
                </a:solidFill>
              </a:rPr>
              <a:t>	  Salary + 2000</a:t>
            </a:r>
          </a:p>
          <a:p>
            <a:pPr>
              <a:buFont typeface="Wingdings" pitchFamily="2" charset="2"/>
              <a:buNone/>
            </a:pPr>
            <a:r>
              <a:rPr lang="en-US" sz="2000" b="1" smtClean="0">
                <a:solidFill>
                  <a:schemeClr val="bg2"/>
                </a:solidFill>
              </a:rPr>
              <a:t>				WHEN</a:t>
            </a:r>
            <a:r>
              <a:rPr lang="en-US" sz="2000" smtClean="0">
                <a:solidFill>
                  <a:schemeClr val="bg2"/>
                </a:solidFill>
              </a:rPr>
              <a:t>	Dno = 4	</a:t>
            </a:r>
            <a:r>
              <a:rPr lang="en-US" sz="2000" b="1" smtClean="0">
                <a:solidFill>
                  <a:schemeClr val="bg2"/>
                </a:solidFill>
              </a:rPr>
              <a:t>THEN</a:t>
            </a:r>
            <a:r>
              <a:rPr lang="en-US" sz="2000" smtClean="0">
                <a:solidFill>
                  <a:schemeClr val="bg2"/>
                </a:solidFill>
              </a:rPr>
              <a:t>	  Salary + 1500</a:t>
            </a:r>
          </a:p>
          <a:p>
            <a:pPr>
              <a:buFont typeface="Wingdings" pitchFamily="2" charset="2"/>
              <a:buNone/>
            </a:pPr>
            <a:r>
              <a:rPr lang="en-US" sz="2000" b="1" smtClean="0">
                <a:solidFill>
                  <a:schemeClr val="bg2"/>
                </a:solidFill>
              </a:rPr>
              <a:t>				WHEN</a:t>
            </a:r>
            <a:r>
              <a:rPr lang="en-US" sz="2000" smtClean="0">
                <a:solidFill>
                  <a:schemeClr val="bg2"/>
                </a:solidFill>
              </a:rPr>
              <a:t>	Dno = 1	</a:t>
            </a:r>
            <a:r>
              <a:rPr lang="en-US" sz="2000" b="1" smtClean="0">
                <a:solidFill>
                  <a:schemeClr val="bg2"/>
                </a:solidFill>
              </a:rPr>
              <a:t>THEN</a:t>
            </a:r>
            <a:r>
              <a:rPr lang="en-US" sz="2000" smtClean="0">
                <a:solidFill>
                  <a:schemeClr val="bg2"/>
                </a:solidFill>
              </a:rPr>
              <a:t>	  Salary + 3000</a:t>
            </a:r>
          </a:p>
          <a:p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</a:t>
            </a:r>
            <a:fld id="{2C7866C0-4D99-4A81-B85D-26BFCD13CF6B}" type="slidenum">
              <a:rPr lang="en-US" altLang="en-US"/>
              <a:pPr/>
              <a:t>37</a:t>
            </a:fld>
            <a:endParaRPr lang="en-CA" altLang="en-US"/>
          </a:p>
        </p:txBody>
      </p:sp>
    </p:spTree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Recursive Queries in SQL</a:t>
            </a:r>
          </a:p>
        </p:txBody>
      </p:sp>
      <p:sp>
        <p:nvSpPr>
          <p:cNvPr id="481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An example of a </a:t>
            </a:r>
            <a:r>
              <a:rPr lang="en-US" altLang="en-US" b="1" smtClean="0"/>
              <a:t>recursive relationship</a:t>
            </a:r>
            <a:r>
              <a:rPr lang="en-US" altLang="en-US" smtClean="0"/>
              <a:t> between tuples of the same type is the relationship between an employee and a supervisor. </a:t>
            </a:r>
          </a:p>
          <a:p>
            <a:r>
              <a:rPr lang="en-US" altLang="en-US" smtClean="0"/>
              <a:t>This relationship is described by the foreign key Super_ssn of the EMPLOYEE relation </a:t>
            </a:r>
          </a:p>
          <a:p>
            <a:r>
              <a:rPr lang="en-US" altLang="en-US" sz="2000" smtClean="0"/>
              <a:t>An example of a </a:t>
            </a:r>
            <a:r>
              <a:rPr lang="en-US" altLang="en-US" sz="2000" b="1" smtClean="0"/>
              <a:t>recursive operation </a:t>
            </a:r>
            <a:r>
              <a:rPr lang="en-US" altLang="en-US" sz="2000" smtClean="0"/>
              <a:t>is to retrieve all supervisees of a supervisory employee </a:t>
            </a:r>
            <a:r>
              <a:rPr lang="en-US" altLang="en-US" sz="2000" i="1" smtClean="0"/>
              <a:t>e</a:t>
            </a:r>
            <a:r>
              <a:rPr lang="en-US" altLang="en-US" sz="2000" smtClean="0"/>
              <a:t> at all levels—that is, all employees </a:t>
            </a:r>
            <a:r>
              <a:rPr lang="en-US" altLang="en-US" sz="2000" i="1" smtClean="0"/>
              <a:t>e</a:t>
            </a:r>
            <a:r>
              <a:rPr lang="en-US" altLang="en-US" sz="2000" smtClean="0">
                <a:sym typeface="Symbol" pitchFamily="18" charset="2"/>
              </a:rPr>
              <a:t></a:t>
            </a:r>
            <a:r>
              <a:rPr lang="en-US" altLang="en-US" sz="2000" smtClean="0"/>
              <a:t> directly supervised by </a:t>
            </a:r>
            <a:r>
              <a:rPr lang="en-US" altLang="en-US" sz="2000" i="1" smtClean="0"/>
              <a:t>e</a:t>
            </a:r>
            <a:r>
              <a:rPr lang="en-US" altLang="en-US" sz="2000" smtClean="0"/>
              <a:t>, all employees </a:t>
            </a:r>
            <a:r>
              <a:rPr lang="en-US" altLang="en-US" sz="2000" i="1" smtClean="0"/>
              <a:t>e</a:t>
            </a:r>
            <a:r>
              <a:rPr lang="en-US" altLang="en-US" sz="2000" smtClean="0">
                <a:sym typeface="Symbol" pitchFamily="18" charset="2"/>
              </a:rPr>
              <a:t></a:t>
            </a:r>
            <a:r>
              <a:rPr lang="en-US" altLang="en-US" sz="2000" smtClean="0"/>
              <a:t>’ directly supervised by each employee </a:t>
            </a:r>
            <a:r>
              <a:rPr lang="en-US" altLang="en-US" sz="2000" i="1" smtClean="0"/>
              <a:t>e</a:t>
            </a:r>
            <a:r>
              <a:rPr lang="en-US" altLang="en-US" sz="2000" smtClean="0">
                <a:sym typeface="Symbol" pitchFamily="18" charset="2"/>
              </a:rPr>
              <a:t></a:t>
            </a:r>
            <a:r>
              <a:rPr lang="en-US" altLang="en-US" sz="2000" smtClean="0"/>
              <a:t>, all employees </a:t>
            </a:r>
            <a:r>
              <a:rPr lang="en-US" altLang="en-US" sz="2000" i="1" smtClean="0"/>
              <a:t>e</a:t>
            </a:r>
            <a:r>
              <a:rPr lang="en-US" altLang="en-US" sz="2000" smtClean="0">
                <a:sym typeface="Symbol" pitchFamily="18" charset="2"/>
              </a:rPr>
              <a:t></a:t>
            </a:r>
            <a:r>
              <a:rPr lang="en-US" altLang="en-US" sz="2000" smtClean="0"/>
              <a:t> directly supervised by each employee </a:t>
            </a:r>
            <a:r>
              <a:rPr lang="en-US" altLang="en-US" sz="2000" i="1" smtClean="0"/>
              <a:t>e</a:t>
            </a:r>
            <a:r>
              <a:rPr lang="en-US" altLang="en-US" sz="2000" smtClean="0">
                <a:sym typeface="Symbol" pitchFamily="18" charset="2"/>
              </a:rPr>
              <a:t></a:t>
            </a:r>
            <a:r>
              <a:rPr lang="en-US" altLang="en-US" sz="2000" smtClean="0"/>
              <a:t>, and so on. Thus the CEO would have each employee in the company as a supervisee in the resulting table. Example shows such table SUP_EMP with 2 columns (Supervisor,Supervisee(any level)):</a:t>
            </a:r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</a:t>
            </a:r>
            <a:fld id="{80A2BA4D-E7AA-41E0-95A2-5496AE98E969}" type="slidenum">
              <a:rPr lang="en-US" altLang="en-US"/>
              <a:pPr/>
              <a:t>38</a:t>
            </a:fld>
            <a:endParaRPr lang="en-CA" altLang="en-US"/>
          </a:p>
        </p:txBody>
      </p:sp>
    </p:spTree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An EXAMPLE of RECURSIVE Query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b="1" smtClean="0">
                <a:solidFill>
                  <a:schemeClr val="bg2"/>
                </a:solidFill>
              </a:rPr>
              <a:t>Q29:</a:t>
            </a:r>
            <a:r>
              <a:rPr lang="en-US" sz="1800" smtClean="0">
                <a:solidFill>
                  <a:schemeClr val="bg2"/>
                </a:solidFill>
              </a:rPr>
              <a:t>	</a:t>
            </a:r>
            <a:r>
              <a:rPr lang="en-US" sz="1800" b="1" smtClean="0">
                <a:solidFill>
                  <a:schemeClr val="bg2"/>
                </a:solidFill>
              </a:rPr>
              <a:t>WITH RECURSIVE </a:t>
            </a:r>
            <a:r>
              <a:rPr lang="en-US" sz="1800" smtClean="0">
                <a:solidFill>
                  <a:srgbClr val="FF0000"/>
                </a:solidFill>
              </a:rPr>
              <a:t>SUP_EMP</a:t>
            </a:r>
            <a:r>
              <a:rPr lang="en-US" sz="1800" smtClean="0">
                <a:solidFill>
                  <a:schemeClr val="bg2"/>
                </a:solidFill>
              </a:rPr>
              <a:t> (SupSsn, EmpSsn) </a:t>
            </a:r>
            <a:r>
              <a:rPr lang="en-US" sz="1800" b="1" smtClean="0">
                <a:solidFill>
                  <a:schemeClr val="bg2"/>
                </a:solidFill>
              </a:rPr>
              <a:t>AS</a:t>
            </a:r>
            <a:endParaRPr lang="en-US" sz="1800" smtClean="0">
              <a:solidFill>
                <a:schemeClr val="bg2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sz="1800" smtClean="0">
                <a:solidFill>
                  <a:schemeClr val="bg2"/>
                </a:solidFill>
              </a:rPr>
              <a:t>	          </a:t>
            </a:r>
            <a:r>
              <a:rPr lang="en-US" sz="1800" b="1" smtClean="0">
                <a:solidFill>
                  <a:schemeClr val="bg2"/>
                </a:solidFill>
              </a:rPr>
              <a:t>SELECT</a:t>
            </a:r>
            <a:r>
              <a:rPr lang="en-US" sz="1800" smtClean="0">
                <a:solidFill>
                  <a:schemeClr val="bg2"/>
                </a:solidFill>
              </a:rPr>
              <a:t>	SupervisorSsn, Ssn</a:t>
            </a:r>
          </a:p>
          <a:p>
            <a:pPr>
              <a:buFont typeface="Wingdings" pitchFamily="2" charset="2"/>
              <a:buNone/>
            </a:pPr>
            <a:r>
              <a:rPr lang="en-US" sz="1800" smtClean="0">
                <a:solidFill>
                  <a:schemeClr val="bg2"/>
                </a:solidFill>
              </a:rPr>
              <a:t>	           </a:t>
            </a:r>
            <a:r>
              <a:rPr lang="en-US" sz="1800" b="1" smtClean="0">
                <a:solidFill>
                  <a:schemeClr val="bg2"/>
                </a:solidFill>
              </a:rPr>
              <a:t>FROM</a:t>
            </a:r>
            <a:r>
              <a:rPr lang="en-US" sz="1800" smtClean="0">
                <a:solidFill>
                  <a:schemeClr val="bg2"/>
                </a:solidFill>
              </a:rPr>
              <a:t>	EMPLOYEE</a:t>
            </a:r>
          </a:p>
          <a:p>
            <a:pPr>
              <a:buFont typeface="Wingdings" pitchFamily="2" charset="2"/>
              <a:buNone/>
            </a:pPr>
            <a:r>
              <a:rPr lang="en-US" sz="1800" smtClean="0">
                <a:solidFill>
                  <a:schemeClr val="bg2"/>
                </a:solidFill>
              </a:rPr>
              <a:t>			</a:t>
            </a:r>
            <a:r>
              <a:rPr lang="en-US" sz="1800" b="1" smtClean="0">
                <a:solidFill>
                  <a:schemeClr val="bg2"/>
                </a:solidFill>
              </a:rPr>
              <a:t>UNION</a:t>
            </a:r>
            <a:endParaRPr lang="en-US" sz="1800" smtClean="0">
              <a:solidFill>
                <a:schemeClr val="bg2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sz="1800" smtClean="0">
                <a:solidFill>
                  <a:schemeClr val="bg2"/>
                </a:solidFill>
              </a:rPr>
              <a:t>	           </a:t>
            </a:r>
            <a:r>
              <a:rPr lang="en-US" sz="1800" b="1" smtClean="0">
                <a:solidFill>
                  <a:schemeClr val="bg2"/>
                </a:solidFill>
              </a:rPr>
              <a:t>SELECT</a:t>
            </a:r>
            <a:r>
              <a:rPr lang="en-US" sz="1800" smtClean="0">
                <a:solidFill>
                  <a:schemeClr val="bg2"/>
                </a:solidFill>
              </a:rPr>
              <a:t>	E.Ssn, S.SupSsn</a:t>
            </a:r>
          </a:p>
          <a:p>
            <a:pPr>
              <a:buFont typeface="Wingdings" pitchFamily="2" charset="2"/>
              <a:buNone/>
            </a:pPr>
            <a:r>
              <a:rPr lang="en-US" sz="1800" smtClean="0">
                <a:solidFill>
                  <a:schemeClr val="bg2"/>
                </a:solidFill>
              </a:rPr>
              <a:t>	           </a:t>
            </a:r>
            <a:r>
              <a:rPr lang="en-US" sz="1800" b="1" smtClean="0">
                <a:solidFill>
                  <a:schemeClr val="bg2"/>
                </a:solidFill>
              </a:rPr>
              <a:t>FROM</a:t>
            </a:r>
            <a:r>
              <a:rPr lang="en-US" sz="1800" smtClean="0">
                <a:solidFill>
                  <a:schemeClr val="bg2"/>
                </a:solidFill>
              </a:rPr>
              <a:t>	EMPLOYEE </a:t>
            </a:r>
            <a:r>
              <a:rPr lang="en-US" sz="1800" b="1" smtClean="0">
                <a:solidFill>
                  <a:schemeClr val="bg2"/>
                </a:solidFill>
              </a:rPr>
              <a:t>AS </a:t>
            </a:r>
            <a:r>
              <a:rPr lang="en-US" sz="1800" smtClean="0">
                <a:solidFill>
                  <a:schemeClr val="bg2"/>
                </a:solidFill>
              </a:rPr>
              <a:t>E, </a:t>
            </a:r>
            <a:r>
              <a:rPr lang="en-US" sz="1800" smtClean="0">
                <a:solidFill>
                  <a:srgbClr val="FF0000"/>
                </a:solidFill>
              </a:rPr>
              <a:t>SUP_EMP</a:t>
            </a:r>
            <a:r>
              <a:rPr lang="en-US" sz="1800" smtClean="0">
                <a:solidFill>
                  <a:schemeClr val="bg2"/>
                </a:solidFill>
              </a:rPr>
              <a:t> </a:t>
            </a:r>
            <a:r>
              <a:rPr lang="en-US" sz="1800" b="1" smtClean="0">
                <a:solidFill>
                  <a:schemeClr val="bg2"/>
                </a:solidFill>
              </a:rPr>
              <a:t>AS </a:t>
            </a:r>
            <a:r>
              <a:rPr lang="en-US" sz="1800" smtClean="0">
                <a:solidFill>
                  <a:schemeClr val="bg2"/>
                </a:solidFill>
              </a:rPr>
              <a:t>S</a:t>
            </a:r>
          </a:p>
          <a:p>
            <a:pPr>
              <a:buFont typeface="Wingdings" pitchFamily="2" charset="2"/>
              <a:buNone/>
            </a:pPr>
            <a:r>
              <a:rPr lang="en-US" sz="1800" smtClean="0">
                <a:solidFill>
                  <a:schemeClr val="bg2"/>
                </a:solidFill>
              </a:rPr>
              <a:t>	           </a:t>
            </a:r>
            <a:r>
              <a:rPr lang="en-US" sz="1800" b="1" smtClean="0">
                <a:solidFill>
                  <a:schemeClr val="bg2"/>
                </a:solidFill>
              </a:rPr>
              <a:t>WHERE</a:t>
            </a:r>
            <a:r>
              <a:rPr lang="en-US" sz="1800" smtClean="0">
                <a:solidFill>
                  <a:schemeClr val="bg2"/>
                </a:solidFill>
              </a:rPr>
              <a:t>	E.SupervisorSsn = S.EmpSsn)</a:t>
            </a:r>
          </a:p>
          <a:p>
            <a:pPr>
              <a:buFont typeface="Wingdings" pitchFamily="2" charset="2"/>
              <a:buNone/>
            </a:pPr>
            <a:r>
              <a:rPr lang="en-US" sz="1800" smtClean="0">
                <a:solidFill>
                  <a:schemeClr val="bg2"/>
                </a:solidFill>
              </a:rPr>
              <a:t>	           </a:t>
            </a:r>
            <a:r>
              <a:rPr lang="en-US" sz="1800" b="1" smtClean="0">
                <a:solidFill>
                  <a:schemeClr val="bg2"/>
                </a:solidFill>
              </a:rPr>
              <a:t>SELECT</a:t>
            </a:r>
            <a:r>
              <a:rPr lang="en-US" sz="1800" smtClean="0">
                <a:solidFill>
                  <a:schemeClr val="bg2"/>
                </a:solidFill>
              </a:rPr>
              <a:t>		*</a:t>
            </a:r>
          </a:p>
          <a:p>
            <a:pPr>
              <a:buFont typeface="Wingdings" pitchFamily="2" charset="2"/>
              <a:buNone/>
            </a:pPr>
            <a:r>
              <a:rPr lang="en-US" sz="1800" smtClean="0">
                <a:solidFill>
                  <a:schemeClr val="bg2"/>
                </a:solidFill>
              </a:rPr>
              <a:t>	           </a:t>
            </a:r>
            <a:r>
              <a:rPr lang="en-US" sz="1800" b="1" smtClean="0">
                <a:solidFill>
                  <a:schemeClr val="bg2"/>
                </a:solidFill>
              </a:rPr>
              <a:t>FROM</a:t>
            </a:r>
            <a:r>
              <a:rPr lang="en-US" sz="1800" smtClean="0">
                <a:solidFill>
                  <a:schemeClr val="bg2"/>
                </a:solidFill>
              </a:rPr>
              <a:t>	</a:t>
            </a:r>
            <a:r>
              <a:rPr lang="en-US" sz="1800" smtClean="0">
                <a:solidFill>
                  <a:srgbClr val="FF0000"/>
                </a:solidFill>
              </a:rPr>
              <a:t>SUP_EMP</a:t>
            </a:r>
            <a:r>
              <a:rPr lang="en-US" sz="1800" smtClean="0">
                <a:solidFill>
                  <a:schemeClr val="bg2"/>
                </a:solidFill>
              </a:rPr>
              <a:t>;</a:t>
            </a:r>
          </a:p>
          <a:p>
            <a:r>
              <a:rPr lang="en-US" sz="2400" smtClean="0"/>
              <a:t>The above query starts with an empty SUP_EMP and successively builds SUP_EMP table by computing immediate supervisees first, then second level supervisees, etc. until a </a:t>
            </a:r>
            <a:r>
              <a:rPr lang="en-US" sz="2400" b="1" smtClean="0"/>
              <a:t>fixed point </a:t>
            </a:r>
            <a:r>
              <a:rPr lang="en-US" sz="2400" smtClean="0"/>
              <a:t>is reached and no more supervisees can be added</a:t>
            </a:r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</a:t>
            </a:r>
            <a:fld id="{51EEA4C1-8639-43A2-B487-A9DB52E15A05}" type="slidenum">
              <a:rPr lang="en-US" altLang="en-US"/>
              <a:pPr/>
              <a:t>39</a:t>
            </a:fld>
            <a:endParaRPr lang="en-CA" altLang="en-US"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More Complex SQL Retrieval Queries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Additional features allow users to specify more complex retrievals from database:</a:t>
            </a:r>
          </a:p>
          <a:p>
            <a:pPr lvl="1"/>
            <a:r>
              <a:rPr lang="en-US" altLang="en-US" smtClean="0"/>
              <a:t>Nested queries, joined tables, and outer joins (in the FROM clause), aggregate functions, and grouping</a:t>
            </a:r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7- 4</a:t>
            </a:r>
            <a:endParaRPr lang="en-CA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EXPANDED Block Structure of SQL Queries</a:t>
            </a:r>
          </a:p>
        </p:txBody>
      </p:sp>
      <p:pic>
        <p:nvPicPr>
          <p:cNvPr id="5017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2438400"/>
            <a:ext cx="6100763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7- 40</a:t>
            </a:r>
            <a:endParaRPr lang="en-CA" altLang="en-US"/>
          </a:p>
        </p:txBody>
      </p:sp>
    </p:spTree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8013" cy="1143000"/>
          </a:xfrm>
        </p:spPr>
        <p:txBody>
          <a:bodyPr/>
          <a:lstStyle/>
          <a:p>
            <a:r>
              <a:rPr lang="en-US" altLang="en-US" smtClean="0"/>
              <a:t>Specifying Constraints as Assertions and Actions as Triggers</a:t>
            </a:r>
          </a:p>
        </p:txBody>
      </p:sp>
      <p:sp>
        <p:nvSpPr>
          <p:cNvPr id="5120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8013" cy="4224338"/>
          </a:xfrm>
        </p:spPr>
        <p:txBody>
          <a:bodyPr/>
          <a:lstStyle/>
          <a:p>
            <a:r>
              <a:rPr lang="en-US" altLang="en-US" smtClean="0"/>
              <a:t>Semantic Constraints: The following are beyond the scope of the EER and relational model </a:t>
            </a:r>
          </a:p>
          <a:p>
            <a:r>
              <a:rPr lang="en-US" altLang="en-US" b="1" smtClean="0">
                <a:latin typeface="Courier New" pitchFamily="49" charset="0"/>
                <a:cs typeface="Courier New" pitchFamily="49" charset="0"/>
              </a:rPr>
              <a:t>CREATE ASSERTION</a:t>
            </a:r>
          </a:p>
          <a:p>
            <a:pPr lvl="1"/>
            <a:r>
              <a:rPr lang="en-US" altLang="en-US" smtClean="0"/>
              <a:t>Specify additional types of constraints outside scope of built-in relational model constraints</a:t>
            </a:r>
          </a:p>
          <a:p>
            <a:r>
              <a:rPr lang="en-US" altLang="en-US" b="1" smtClean="0">
                <a:latin typeface="Courier New" pitchFamily="49" charset="0"/>
                <a:cs typeface="Courier New" pitchFamily="49" charset="0"/>
              </a:rPr>
              <a:t>CREATE TRIGGER</a:t>
            </a:r>
          </a:p>
          <a:p>
            <a:pPr lvl="1"/>
            <a:r>
              <a:rPr lang="en-US" altLang="en-US" smtClean="0"/>
              <a:t>Specify automatic actions that database system will perform when certain events and conditions occur</a:t>
            </a:r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7- 41</a:t>
            </a:r>
            <a:endParaRPr lang="en-CA" altLang="en-US"/>
          </a:p>
        </p:txBody>
      </p:sp>
    </p:spTree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Specifying General Constraints as Assertions in SQL</a:t>
            </a:r>
          </a:p>
        </p:txBody>
      </p:sp>
      <p:sp>
        <p:nvSpPr>
          <p:cNvPr id="522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>
                <a:latin typeface="Courier New" pitchFamily="49" charset="0"/>
                <a:cs typeface="Courier New" pitchFamily="49" charset="0"/>
              </a:rPr>
              <a:t>CREATE ASSERTION </a:t>
            </a:r>
          </a:p>
          <a:p>
            <a:pPr lvl="1"/>
            <a:r>
              <a:rPr lang="en-US" altLang="en-US" smtClean="0"/>
              <a:t>Specify a query that selects any tuples that violate the desired condition</a:t>
            </a:r>
          </a:p>
          <a:p>
            <a:pPr lvl="1"/>
            <a:r>
              <a:rPr lang="en-US" altLang="en-US" smtClean="0"/>
              <a:t>Use only in cases where it goes beyond a simple </a:t>
            </a:r>
            <a:r>
              <a:rPr lang="en-US" altLang="en-US" smtClean="0">
                <a:latin typeface="Courier New" pitchFamily="49" charset="0"/>
                <a:cs typeface="Courier New" pitchFamily="49" charset="0"/>
              </a:rPr>
              <a:t>CHECK</a:t>
            </a:r>
            <a:r>
              <a:rPr lang="en-US" altLang="en-US" smtClean="0"/>
              <a:t> which applies to individual attributes and domains</a:t>
            </a:r>
          </a:p>
        </p:txBody>
      </p:sp>
      <p:pic>
        <p:nvPicPr>
          <p:cNvPr id="5222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4191000"/>
            <a:ext cx="63373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</a:t>
            </a:r>
            <a:fld id="{66000D13-5BAB-4AB5-BE5F-2D6156EFFDEB}" type="slidenum">
              <a:rPr lang="en-US" altLang="en-US"/>
              <a:pPr/>
              <a:t>42</a:t>
            </a:fld>
            <a:endParaRPr lang="en-CA" altLang="en-US"/>
          </a:p>
        </p:txBody>
      </p:sp>
    </p:spTree>
  </p:cSld>
  <p:clrMapOvr>
    <a:masterClrMapping/>
  </p:clrMapOvr>
  <p:transition spd="med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Introduction to Triggers in SQL</a:t>
            </a:r>
          </a:p>
        </p:txBody>
      </p:sp>
      <p:sp>
        <p:nvSpPr>
          <p:cNvPr id="532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>
                <a:latin typeface="Courier New" pitchFamily="49" charset="0"/>
                <a:cs typeface="Courier New" pitchFamily="49" charset="0"/>
              </a:rPr>
              <a:t>CREATE TRIGGER </a:t>
            </a:r>
            <a:r>
              <a:rPr lang="en-US" altLang="en-US" smtClean="0"/>
              <a:t>statement</a:t>
            </a:r>
          </a:p>
          <a:p>
            <a:pPr lvl="1"/>
            <a:r>
              <a:rPr lang="en-US" altLang="en-US" smtClean="0"/>
              <a:t>Used to monitor the database</a:t>
            </a:r>
          </a:p>
          <a:p>
            <a:r>
              <a:rPr lang="en-US" altLang="en-US" smtClean="0"/>
              <a:t>Typical trigger has three components which make it a rule for an “active database “ (more on active databases in section 26.1) :</a:t>
            </a:r>
          </a:p>
          <a:p>
            <a:pPr lvl="1"/>
            <a:r>
              <a:rPr lang="en-US" altLang="en-US" b="1" smtClean="0"/>
              <a:t>Event(s)</a:t>
            </a:r>
          </a:p>
          <a:p>
            <a:pPr lvl="1"/>
            <a:r>
              <a:rPr lang="en-US" altLang="en-US" b="1" smtClean="0"/>
              <a:t>Condition</a:t>
            </a:r>
          </a:p>
          <a:p>
            <a:pPr lvl="1"/>
            <a:r>
              <a:rPr lang="en-US" altLang="en-US" b="1" smtClean="0"/>
              <a:t>Action</a:t>
            </a:r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7- 4</a:t>
            </a:r>
            <a:r>
              <a:rPr lang="en-CA" altLang="en-US"/>
              <a:t>3</a:t>
            </a:r>
            <a:endParaRPr lang="en-US" altLang="en-US"/>
          </a:p>
        </p:txBody>
      </p:sp>
    </p:spTree>
  </p:cSld>
  <p:clrMapOvr>
    <a:masterClrMapping/>
  </p:clrMapOvr>
  <p:transition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USE OF TRIGGERS</a:t>
            </a:r>
          </a:p>
        </p:txBody>
      </p:sp>
      <p:sp>
        <p:nvSpPr>
          <p:cNvPr id="542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AN EXAMPLE with standard Syntax.(Note : other SQL implementations like PostgreSQL use a different syntax.)</a:t>
            </a:r>
          </a:p>
          <a:p>
            <a:endParaRPr lang="en-US" altLang="en-US" smtClean="0"/>
          </a:p>
        </p:txBody>
      </p:sp>
      <p:sp>
        <p:nvSpPr>
          <p:cNvPr id="54276" name="TextBox 3"/>
          <p:cNvSpPr txBox="1">
            <a:spLocks noChangeArrowheads="1"/>
          </p:cNvSpPr>
          <p:nvPr/>
        </p:nvSpPr>
        <p:spPr bwMode="auto">
          <a:xfrm>
            <a:off x="533400" y="3455988"/>
            <a:ext cx="74676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sz="1800" b="1">
                <a:cs typeface="Arial" charset="0"/>
              </a:rPr>
              <a:t>R5: </a:t>
            </a:r>
          </a:p>
          <a:p>
            <a:pPr eaLnBrk="1" hangingPunct="1"/>
            <a:r>
              <a:rPr lang="en-US" altLang="en-US" sz="1800" b="1">
                <a:cs typeface="Arial" charset="0"/>
              </a:rPr>
              <a:t>CREATE TRIGGER </a:t>
            </a:r>
            <a:r>
              <a:rPr lang="en-US" altLang="en-US" sz="1800">
                <a:cs typeface="Arial" charset="0"/>
              </a:rPr>
              <a:t>SALARY_VIOLATION</a:t>
            </a:r>
          </a:p>
          <a:p>
            <a:pPr eaLnBrk="1" hangingPunct="1"/>
            <a:r>
              <a:rPr lang="en-US" altLang="en-US" sz="1800" b="1">
                <a:cs typeface="Arial" charset="0"/>
              </a:rPr>
              <a:t>BEFORE INSERT OR UPDATE </a:t>
            </a:r>
            <a:r>
              <a:rPr lang="en-US" altLang="en-US" sz="1800">
                <a:cs typeface="Arial" charset="0"/>
              </a:rPr>
              <a:t>OF Salary, Supervisor_ssn </a:t>
            </a:r>
            <a:r>
              <a:rPr lang="en-US" altLang="en-US" sz="1800" b="1">
                <a:cs typeface="Arial" charset="0"/>
              </a:rPr>
              <a:t>ON</a:t>
            </a:r>
            <a:r>
              <a:rPr lang="en-US" altLang="en-US" sz="1800">
                <a:cs typeface="Arial" charset="0"/>
              </a:rPr>
              <a:t> EMPLOYEE</a:t>
            </a:r>
          </a:p>
          <a:p>
            <a:pPr eaLnBrk="1" hangingPunct="1"/>
            <a:endParaRPr lang="en-US" altLang="en-US" sz="1800">
              <a:cs typeface="Arial" charset="0"/>
            </a:endParaRPr>
          </a:p>
          <a:p>
            <a:pPr eaLnBrk="1" hangingPunct="1"/>
            <a:r>
              <a:rPr lang="en-US" altLang="en-US" sz="1800" b="1">
                <a:cs typeface="Arial" charset="0"/>
              </a:rPr>
              <a:t>FOR EACH ROW</a:t>
            </a:r>
          </a:p>
          <a:p>
            <a:pPr eaLnBrk="1" hangingPunct="1"/>
            <a:r>
              <a:rPr lang="en-US" altLang="en-US" sz="1800" b="1">
                <a:cs typeface="Arial" charset="0"/>
              </a:rPr>
              <a:t>WHEN (NEW</a:t>
            </a:r>
            <a:r>
              <a:rPr lang="en-US" altLang="en-US" sz="1800">
                <a:cs typeface="Arial" charset="0"/>
              </a:rPr>
              <a:t>.SALARY &gt; </a:t>
            </a:r>
            <a:r>
              <a:rPr lang="en-US" altLang="en-US" sz="1800" b="1">
                <a:cs typeface="Arial" charset="0"/>
              </a:rPr>
              <a:t>(</a:t>
            </a:r>
            <a:r>
              <a:rPr lang="en-US" altLang="en-US" sz="1800">
                <a:cs typeface="Arial" charset="0"/>
              </a:rPr>
              <a:t> SELECT Salary FROM EMPLOYEE</a:t>
            </a:r>
          </a:p>
          <a:p>
            <a:pPr eaLnBrk="1" hangingPunct="1"/>
            <a:r>
              <a:rPr lang="en-US" altLang="en-US" sz="1800" b="1">
                <a:cs typeface="Arial" charset="0"/>
              </a:rPr>
              <a:t>                                           WHERE Ssn = NEW. Supervisor_Ssn))  INFORM_SUPERVISOR (NEW.Supervisor.Ssn, New.Ssn)</a:t>
            </a:r>
          </a:p>
          <a:p>
            <a:pPr eaLnBrk="1" hangingPunct="1"/>
            <a:endParaRPr lang="en-US" altLang="en-US" sz="1800">
              <a:cs typeface="Arial" charset="0"/>
            </a:endParaRPr>
          </a:p>
          <a:p>
            <a:pPr eaLnBrk="1" hangingPunct="1"/>
            <a:r>
              <a:rPr lang="en-US" altLang="en-US" sz="1800">
                <a:cs typeface="Arial" charset="0"/>
              </a:rPr>
              <a:t>                </a:t>
            </a:r>
          </a:p>
        </p:txBody>
      </p:sp>
      <p:sp>
        <p:nvSpPr>
          <p:cNvPr id="5427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7- 44</a:t>
            </a:r>
            <a:endParaRPr lang="en-CA" altLang="en-US"/>
          </a:p>
        </p:txBody>
      </p:sp>
    </p:spTree>
  </p:cSld>
  <p:clrMapOvr>
    <a:masterClrMapping/>
  </p:clrMapOvr>
  <p:transition spd="med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Views (Virtual Tables) in SQL</a:t>
            </a:r>
          </a:p>
        </p:txBody>
      </p:sp>
      <p:sp>
        <p:nvSpPr>
          <p:cNvPr id="501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Concept of a view in SQL</a:t>
            </a:r>
          </a:p>
          <a:p>
            <a:pPr lvl="1"/>
            <a:r>
              <a:rPr lang="en-US" altLang="en-US" smtClean="0"/>
              <a:t>Single table derived from other tables called the </a:t>
            </a:r>
            <a:r>
              <a:rPr lang="en-US" altLang="en-US" b="1" smtClean="0"/>
              <a:t>defining tables</a:t>
            </a:r>
          </a:p>
          <a:p>
            <a:pPr lvl="1"/>
            <a:r>
              <a:rPr lang="en-US" altLang="en-US" smtClean="0"/>
              <a:t>Considered to be a virtual table that is not necessarily populated</a:t>
            </a:r>
          </a:p>
          <a:p>
            <a:pPr lvl="1">
              <a:buFont typeface="Wingdings" pitchFamily="2" charset="2"/>
              <a:buNone/>
            </a:pPr>
            <a:endParaRPr lang="en-US" altLang="en-US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7- 45</a:t>
            </a:r>
            <a:endParaRPr lang="en-CA" altLang="en-US"/>
          </a:p>
        </p:txBody>
      </p:sp>
    </p:spTree>
  </p:cSld>
  <p:clrMapOvr>
    <a:masterClrMapping/>
  </p:clrMapOvr>
  <p:transition spd="med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Specification of Views in SQL</a:t>
            </a:r>
          </a:p>
        </p:txBody>
      </p:sp>
      <p:sp>
        <p:nvSpPr>
          <p:cNvPr id="563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>
                <a:latin typeface="Courier New" pitchFamily="49" charset="0"/>
                <a:cs typeface="Courier New" pitchFamily="49" charset="0"/>
              </a:rPr>
              <a:t>CREATE VIEW</a:t>
            </a:r>
            <a:r>
              <a:rPr lang="en-US" altLang="en-US" smtClean="0"/>
              <a:t> command</a:t>
            </a:r>
          </a:p>
          <a:p>
            <a:pPr lvl="1"/>
            <a:r>
              <a:rPr lang="en-US" altLang="en-US" sz="2400" smtClean="0"/>
              <a:t>Give table name, list of attribute names, and a query to specify the contents of the view</a:t>
            </a:r>
          </a:p>
          <a:p>
            <a:pPr lvl="1"/>
            <a:r>
              <a:rPr lang="en-US" altLang="en-US" sz="2400" smtClean="0"/>
              <a:t>In V1, attributes retain the names from base tables. In V2, attributes are assigned names</a:t>
            </a:r>
          </a:p>
          <a:p>
            <a:pPr lvl="1"/>
            <a:endParaRPr lang="en-US" altLang="en-US" sz="2400" smtClean="0"/>
          </a:p>
        </p:txBody>
      </p:sp>
      <p:pic>
        <p:nvPicPr>
          <p:cNvPr id="5632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9788" y="3733800"/>
            <a:ext cx="657225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7- 46</a:t>
            </a:r>
            <a:endParaRPr lang="en-CA" altLang="en-US"/>
          </a:p>
        </p:txBody>
      </p:sp>
    </p:spTree>
  </p:cSld>
  <p:clrMapOvr>
    <a:masterClrMapping/>
  </p:clrMapOvr>
  <p:transition spd="med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Specification of Views in SQL (cont’d.)</a:t>
            </a:r>
          </a:p>
        </p:txBody>
      </p:sp>
      <p:sp>
        <p:nvSpPr>
          <p:cNvPr id="573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Once a View is defined, SQL queries can use the View relation in the FROM clause</a:t>
            </a:r>
          </a:p>
          <a:p>
            <a:r>
              <a:rPr lang="en-US" altLang="en-US" smtClean="0"/>
              <a:t>View is always up-to-date</a:t>
            </a:r>
          </a:p>
          <a:p>
            <a:pPr lvl="1"/>
            <a:r>
              <a:rPr lang="en-US" altLang="en-US" smtClean="0"/>
              <a:t>Responsibility of the DBMS and not the user </a:t>
            </a:r>
          </a:p>
          <a:p>
            <a:r>
              <a:rPr lang="en-US" altLang="en-US" b="1" smtClean="0">
                <a:latin typeface="Courier New" pitchFamily="49" charset="0"/>
                <a:cs typeface="Courier New" pitchFamily="49" charset="0"/>
              </a:rPr>
              <a:t>DROP VIEW </a:t>
            </a:r>
            <a:r>
              <a:rPr lang="en-US" altLang="en-US" smtClean="0"/>
              <a:t>command </a:t>
            </a:r>
          </a:p>
          <a:p>
            <a:pPr lvl="1"/>
            <a:r>
              <a:rPr lang="en-US" altLang="en-US" smtClean="0"/>
              <a:t>Dispose of a view</a:t>
            </a:r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7- 47</a:t>
            </a:r>
            <a:endParaRPr lang="en-CA" altLang="en-US"/>
          </a:p>
        </p:txBody>
      </p:sp>
    </p:spTree>
  </p:cSld>
  <p:clrMapOvr>
    <a:masterClrMapping/>
  </p:clrMapOvr>
  <p:transition spd="med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View Implementation, View Update, and Inline Views</a:t>
            </a:r>
          </a:p>
        </p:txBody>
      </p:sp>
      <p:sp>
        <p:nvSpPr>
          <p:cNvPr id="583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Complex problem of efficiently implementing a view for querying</a:t>
            </a:r>
          </a:p>
          <a:p>
            <a:r>
              <a:rPr lang="en-US" altLang="en-US" b="1" smtClean="0"/>
              <a:t>Strategy1: Query modification	</a:t>
            </a:r>
            <a:r>
              <a:rPr lang="en-US" altLang="en-US" smtClean="0"/>
              <a:t>approach</a:t>
            </a:r>
          </a:p>
          <a:p>
            <a:pPr lvl="1"/>
            <a:r>
              <a:rPr lang="en-US" altLang="en-US" smtClean="0"/>
              <a:t>Compute the view as and when needed. Do not store permanently</a:t>
            </a:r>
          </a:p>
          <a:p>
            <a:pPr lvl="1"/>
            <a:r>
              <a:rPr lang="en-US" altLang="en-US" smtClean="0"/>
              <a:t>Modify view query into a query on underlying base tables</a:t>
            </a:r>
          </a:p>
          <a:p>
            <a:pPr lvl="1"/>
            <a:r>
              <a:rPr lang="en-US" altLang="en-US" smtClean="0"/>
              <a:t>Disadvantage: inefficient for views defined via complex queries that are time-consuming to execute</a:t>
            </a:r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7- 48</a:t>
            </a:r>
            <a:endParaRPr lang="en-CA" altLang="en-US"/>
          </a:p>
        </p:txBody>
      </p:sp>
    </p:spTree>
  </p:cSld>
  <p:clrMapOvr>
    <a:masterClrMapping/>
  </p:clrMapOvr>
  <p:transition spd="med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View Materialization</a:t>
            </a:r>
          </a:p>
        </p:txBody>
      </p:sp>
      <p:sp>
        <p:nvSpPr>
          <p:cNvPr id="59395" name="Content Placeholder 2"/>
          <p:cNvSpPr>
            <a:spLocks noGrp="1"/>
          </p:cNvSpPr>
          <p:nvPr>
            <p:ph idx="1"/>
          </p:nvPr>
        </p:nvSpPr>
        <p:spPr>
          <a:xfrm>
            <a:off x="239713" y="1600200"/>
            <a:ext cx="8523287" cy="4572000"/>
          </a:xfrm>
        </p:spPr>
        <p:txBody>
          <a:bodyPr/>
          <a:lstStyle/>
          <a:p>
            <a:r>
              <a:rPr lang="en-US" altLang="en-US" b="1" smtClean="0"/>
              <a:t>Strategy 2: View materialization </a:t>
            </a:r>
          </a:p>
          <a:p>
            <a:pPr lvl="1"/>
            <a:r>
              <a:rPr lang="en-US" altLang="en-US" smtClean="0"/>
              <a:t>Physically create a temporary view table when the view is first queried </a:t>
            </a:r>
          </a:p>
          <a:p>
            <a:pPr lvl="1"/>
            <a:r>
              <a:rPr lang="en-US" altLang="en-US" smtClean="0"/>
              <a:t>Keep that table on the assumption that other queries on the view will follow</a:t>
            </a:r>
          </a:p>
          <a:p>
            <a:pPr lvl="1"/>
            <a:r>
              <a:rPr lang="en-US" altLang="en-US" smtClean="0"/>
              <a:t>Requires efficient strategy for automatically updating the view table when the base tables are updated</a:t>
            </a:r>
          </a:p>
          <a:p>
            <a:r>
              <a:rPr lang="en-US" altLang="en-US" b="1" smtClean="0"/>
              <a:t>Incremental update strategy for materialized views</a:t>
            </a:r>
          </a:p>
          <a:p>
            <a:pPr lvl="1"/>
            <a:r>
              <a:rPr lang="en-US" altLang="en-US" sz="2400" smtClean="0"/>
              <a:t>DBMS determines what new tuples must be inserted, deleted, or modified in a materialized view table</a:t>
            </a:r>
          </a:p>
          <a:p>
            <a:pPr lvl="1"/>
            <a:endParaRPr lang="en-US" altLang="en-US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7- 49</a:t>
            </a:r>
            <a:endParaRPr lang="en-CA" altLang="en-US"/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Comparisons Involving NULL</a:t>
            </a:r>
            <a:br>
              <a:rPr lang="en-US" altLang="en-US" smtClean="0"/>
            </a:br>
            <a:r>
              <a:rPr lang="en-US" altLang="en-US" smtClean="0"/>
              <a:t>and Three-Valued Logic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33388" y="1387475"/>
            <a:ext cx="8228012" cy="4524375"/>
          </a:xfrm>
        </p:spPr>
        <p:txBody>
          <a:bodyPr/>
          <a:lstStyle/>
          <a:p>
            <a:r>
              <a:rPr lang="en-US" altLang="en-US" smtClean="0"/>
              <a:t>Meanings of </a:t>
            </a:r>
            <a:r>
              <a:rPr lang="en-US" altLang="en-US" smtClean="0">
                <a:latin typeface="Courier New" pitchFamily="49" charset="0"/>
                <a:cs typeface="Courier New" pitchFamily="49" charset="0"/>
              </a:rPr>
              <a:t>NULL</a:t>
            </a:r>
          </a:p>
          <a:p>
            <a:pPr lvl="1"/>
            <a:r>
              <a:rPr lang="en-US" altLang="en-US" b="1" smtClean="0"/>
              <a:t>Unknown value</a:t>
            </a:r>
          </a:p>
          <a:p>
            <a:pPr lvl="1"/>
            <a:r>
              <a:rPr lang="en-US" altLang="en-US" b="1" smtClean="0"/>
              <a:t>Unavailable or withheld value</a:t>
            </a:r>
          </a:p>
          <a:p>
            <a:pPr lvl="1"/>
            <a:r>
              <a:rPr lang="en-US" altLang="en-US" b="1" smtClean="0"/>
              <a:t>Not applicable attribute</a:t>
            </a:r>
          </a:p>
          <a:p>
            <a:r>
              <a:rPr lang="en-US" altLang="en-US" smtClean="0"/>
              <a:t>Each individual </a:t>
            </a:r>
            <a:r>
              <a:rPr lang="en-US" altLang="en-US" smtClean="0">
                <a:latin typeface="Courier New" pitchFamily="49" charset="0"/>
                <a:cs typeface="Courier New" pitchFamily="49" charset="0"/>
              </a:rPr>
              <a:t>NULL</a:t>
            </a:r>
            <a:r>
              <a:rPr lang="en-US" altLang="en-US" smtClean="0"/>
              <a:t> value considered to be different from every other </a:t>
            </a:r>
            <a:r>
              <a:rPr lang="en-US" altLang="en-US" smtClean="0">
                <a:latin typeface="Courier New" pitchFamily="49" charset="0"/>
                <a:cs typeface="Courier New" pitchFamily="49" charset="0"/>
              </a:rPr>
              <a:t>NULL</a:t>
            </a:r>
            <a:r>
              <a:rPr lang="en-US" altLang="en-US" smtClean="0"/>
              <a:t> value</a:t>
            </a:r>
          </a:p>
          <a:p>
            <a:r>
              <a:rPr lang="en-US" altLang="en-US" smtClean="0"/>
              <a:t>SQL uses a three-valued logic:</a:t>
            </a:r>
          </a:p>
          <a:p>
            <a:pPr lvl="1"/>
            <a:r>
              <a:rPr lang="en-US" altLang="en-US" smtClean="0">
                <a:latin typeface="Courier New" pitchFamily="49" charset="0"/>
                <a:cs typeface="Courier New" pitchFamily="49" charset="0"/>
              </a:rPr>
              <a:t>TRUE</a:t>
            </a:r>
            <a:r>
              <a:rPr lang="en-US" altLang="en-US" smtClean="0"/>
              <a:t>, </a:t>
            </a:r>
            <a:r>
              <a:rPr lang="en-US" altLang="en-US" smtClean="0">
                <a:latin typeface="Courier New" pitchFamily="49" charset="0"/>
                <a:cs typeface="Courier New" pitchFamily="49" charset="0"/>
              </a:rPr>
              <a:t>FALSE</a:t>
            </a:r>
            <a:r>
              <a:rPr lang="en-US" altLang="en-US" smtClean="0"/>
              <a:t>, and </a:t>
            </a:r>
            <a:r>
              <a:rPr lang="en-US" altLang="en-US" smtClean="0">
                <a:latin typeface="Courier New" pitchFamily="49" charset="0"/>
                <a:cs typeface="Courier New" pitchFamily="49" charset="0"/>
              </a:rPr>
              <a:t>UNKNOWN </a:t>
            </a:r>
            <a:r>
              <a:rPr lang="en-US" altLang="en-US" smtClean="0">
                <a:cs typeface="Courier New" pitchFamily="49" charset="0"/>
              </a:rPr>
              <a:t>(like Maybe)</a:t>
            </a:r>
          </a:p>
          <a:p>
            <a:r>
              <a:rPr lang="en-US" altLang="en-US" b="1" smtClean="0">
                <a:cs typeface="Courier New" pitchFamily="49" charset="0"/>
              </a:rPr>
              <a:t>NULL = NULL  comparison is avoided</a:t>
            </a: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7- 5</a:t>
            </a:r>
            <a:endParaRPr lang="en-CA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View Materialization (contd.)</a:t>
            </a:r>
          </a:p>
        </p:txBody>
      </p:sp>
      <p:sp>
        <p:nvSpPr>
          <p:cNvPr id="604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Multiple ways to handle materialization:</a:t>
            </a:r>
          </a:p>
          <a:p>
            <a:pPr lvl="1"/>
            <a:r>
              <a:rPr lang="en-US" altLang="en-US" b="1" smtClean="0"/>
              <a:t>immediate update </a:t>
            </a:r>
            <a:r>
              <a:rPr lang="en-US" altLang="en-US" smtClean="0"/>
              <a:t>strategy updates a view as soon as the base tables are changed</a:t>
            </a:r>
          </a:p>
          <a:p>
            <a:pPr lvl="1"/>
            <a:r>
              <a:rPr lang="en-US" altLang="en-US" b="1" smtClean="0"/>
              <a:t>lazy update </a:t>
            </a:r>
            <a:r>
              <a:rPr lang="en-US" altLang="en-US" smtClean="0"/>
              <a:t>strategy updates the view when needed by a view query</a:t>
            </a:r>
          </a:p>
          <a:p>
            <a:pPr lvl="1"/>
            <a:r>
              <a:rPr lang="en-US" altLang="en-US" b="1" smtClean="0"/>
              <a:t>periodic update </a:t>
            </a:r>
            <a:r>
              <a:rPr lang="en-US" altLang="en-US" smtClean="0"/>
              <a:t>strategy updates the view periodically (in the latter strategy, a view query may get a result that is not up-to-date). This is commonly used in Banks, Retail store operations, etc.</a:t>
            </a:r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</a:t>
            </a:r>
            <a:fld id="{1800D3E8-8764-4EB1-8FF6-BDC29703FC8B}" type="slidenum">
              <a:rPr lang="en-US" altLang="en-US"/>
              <a:pPr/>
              <a:t>50</a:t>
            </a:fld>
            <a:endParaRPr lang="en-CA" altLang="en-US"/>
          </a:p>
        </p:txBody>
      </p:sp>
    </p:spTree>
  </p:cSld>
  <p:clrMapOvr>
    <a:masterClrMapping/>
  </p:clrMapOvr>
  <p:transition spd="med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View Update</a:t>
            </a:r>
          </a:p>
        </p:txBody>
      </p:sp>
      <p:sp>
        <p:nvSpPr>
          <p:cNvPr id="563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400" smtClean="0"/>
              <a:t>Update on a view defined on a single table without any aggregate functions</a:t>
            </a:r>
          </a:p>
          <a:p>
            <a:pPr lvl="1"/>
            <a:r>
              <a:rPr lang="en-US" altLang="en-US" sz="2400" smtClean="0"/>
              <a:t>Can be mapped to an update on underlying base table- possible if the primary key is preserved in the view</a:t>
            </a:r>
          </a:p>
          <a:p>
            <a:r>
              <a:rPr lang="en-US" altLang="en-US" sz="2400" smtClean="0"/>
              <a:t>Update not permitted on aggregate views. E.g.,</a:t>
            </a:r>
          </a:p>
          <a:p>
            <a:pPr>
              <a:buFont typeface="Wingdings" pitchFamily="2" charset="2"/>
              <a:buNone/>
            </a:pPr>
            <a:r>
              <a:rPr lang="en-US" sz="2000" b="1" smtClean="0">
                <a:solidFill>
                  <a:schemeClr val="bg2"/>
                </a:solidFill>
              </a:rPr>
              <a:t>	UV2:</a:t>
            </a:r>
            <a:r>
              <a:rPr lang="en-US" sz="2000" smtClean="0">
                <a:solidFill>
                  <a:schemeClr val="bg2"/>
                </a:solidFill>
              </a:rPr>
              <a:t>	</a:t>
            </a:r>
            <a:r>
              <a:rPr lang="en-US" sz="2000" b="1" smtClean="0">
                <a:solidFill>
                  <a:schemeClr val="bg2"/>
                </a:solidFill>
              </a:rPr>
              <a:t>UPDATE</a:t>
            </a:r>
            <a:r>
              <a:rPr lang="en-US" sz="2000" smtClean="0">
                <a:solidFill>
                  <a:schemeClr val="bg2"/>
                </a:solidFill>
              </a:rPr>
              <a:t>		DEPT_INFO</a:t>
            </a:r>
          </a:p>
          <a:p>
            <a:pPr>
              <a:buFont typeface="Wingdings" pitchFamily="2" charset="2"/>
              <a:buNone/>
            </a:pPr>
            <a:r>
              <a:rPr lang="en-US" sz="2000" smtClean="0">
                <a:solidFill>
                  <a:schemeClr val="bg2"/>
                </a:solidFill>
              </a:rPr>
              <a:t>		</a:t>
            </a:r>
            <a:r>
              <a:rPr lang="en-US" sz="2000" b="1" smtClean="0">
                <a:solidFill>
                  <a:schemeClr val="bg2"/>
                </a:solidFill>
              </a:rPr>
              <a:t>SET</a:t>
            </a:r>
            <a:r>
              <a:rPr lang="en-US" sz="2000" smtClean="0">
                <a:solidFill>
                  <a:schemeClr val="bg2"/>
                </a:solidFill>
              </a:rPr>
              <a:t>			Total_sal=100000</a:t>
            </a:r>
          </a:p>
          <a:p>
            <a:pPr>
              <a:buFont typeface="Wingdings" pitchFamily="2" charset="2"/>
              <a:buNone/>
            </a:pPr>
            <a:r>
              <a:rPr lang="en-US" sz="2000" smtClean="0">
                <a:solidFill>
                  <a:schemeClr val="bg2"/>
                </a:solidFill>
              </a:rPr>
              <a:t>		</a:t>
            </a:r>
            <a:r>
              <a:rPr lang="en-US" sz="2000" b="1" smtClean="0">
                <a:solidFill>
                  <a:schemeClr val="bg2"/>
                </a:solidFill>
              </a:rPr>
              <a:t>WHERE</a:t>
            </a:r>
            <a:r>
              <a:rPr lang="en-US" sz="2000" smtClean="0">
                <a:solidFill>
                  <a:schemeClr val="bg2"/>
                </a:solidFill>
              </a:rPr>
              <a:t>		Dname=‘Research’;</a:t>
            </a:r>
          </a:p>
          <a:p>
            <a:pPr>
              <a:buFont typeface="Wingdings" pitchFamily="2" charset="2"/>
              <a:buNone/>
            </a:pPr>
            <a:r>
              <a:rPr lang="en-US" altLang="en-US" sz="2400" smtClean="0"/>
              <a:t>cannot be processed because Total_sal is a computed value in the view definition</a:t>
            </a:r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7- 51</a:t>
            </a:r>
            <a:endParaRPr lang="en-CA" altLang="en-US"/>
          </a:p>
        </p:txBody>
      </p:sp>
    </p:spTree>
  </p:cSld>
  <p:clrMapOvr>
    <a:masterClrMapping/>
  </p:clrMapOvr>
  <p:transition spd="med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8013" cy="3919538"/>
          </a:xfrm>
        </p:spPr>
        <p:txBody>
          <a:bodyPr/>
          <a:lstStyle/>
          <a:p>
            <a:r>
              <a:rPr lang="en-US" altLang="en-US" smtClean="0"/>
              <a:t>View involving joins</a:t>
            </a:r>
          </a:p>
          <a:p>
            <a:pPr lvl="1"/>
            <a:r>
              <a:rPr lang="en-US" altLang="en-US" smtClean="0"/>
              <a:t>Often not possible for DBMS to determine which of the updates is intended</a:t>
            </a:r>
          </a:p>
          <a:p>
            <a:r>
              <a:rPr lang="en-US" altLang="en-US" smtClean="0"/>
              <a:t>Clause </a:t>
            </a:r>
            <a:r>
              <a:rPr lang="en-US" altLang="en-US" b="1" smtClean="0">
                <a:latin typeface="Courier New" pitchFamily="49" charset="0"/>
                <a:cs typeface="Courier New" pitchFamily="49" charset="0"/>
              </a:rPr>
              <a:t>WITH CHECK OPTION </a:t>
            </a:r>
          </a:p>
          <a:p>
            <a:pPr lvl="1"/>
            <a:r>
              <a:rPr lang="en-US" altLang="en-US" smtClean="0"/>
              <a:t>Must be added at the end of the view definition if a view is to be updated to make sure that tuples being updated stay in the view</a:t>
            </a:r>
          </a:p>
          <a:p>
            <a:r>
              <a:rPr lang="en-US" altLang="en-US" b="1" smtClean="0"/>
              <a:t>In-line view</a:t>
            </a:r>
          </a:p>
          <a:p>
            <a:pPr lvl="1"/>
            <a:r>
              <a:rPr lang="en-US" altLang="en-US" smtClean="0"/>
              <a:t>Defined in the </a:t>
            </a:r>
            <a:r>
              <a:rPr lang="en-US" altLang="en-US" smtClean="0">
                <a:latin typeface="Courier New" pitchFamily="49" charset="0"/>
                <a:cs typeface="Courier New" pitchFamily="49" charset="0"/>
              </a:rPr>
              <a:t>FROM</a:t>
            </a:r>
            <a:r>
              <a:rPr lang="en-US" altLang="en-US" smtClean="0"/>
              <a:t> clause of an SQL query (e.g., we saw its used in the WITH example)</a:t>
            </a:r>
          </a:p>
        </p:txBody>
      </p:sp>
      <p:sp>
        <p:nvSpPr>
          <p:cNvPr id="62467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View Update and Inline Views</a:t>
            </a:r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</a:t>
            </a:r>
            <a:fld id="{3F8E2758-3C9B-49FF-9F56-0A7A609811B7}" type="slidenum">
              <a:rPr lang="en-US" altLang="en-US"/>
              <a:pPr/>
              <a:t>52</a:t>
            </a:fld>
            <a:endParaRPr lang="en-CA" altLang="en-US"/>
          </a:p>
        </p:txBody>
      </p:sp>
    </p:spTree>
  </p:cSld>
  <p:clrMapOvr>
    <a:masterClrMapping/>
  </p:clrMapOvr>
  <p:transition spd="med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Views as authorization mechanism</a:t>
            </a:r>
          </a:p>
        </p:txBody>
      </p:sp>
      <p:sp>
        <p:nvSpPr>
          <p:cNvPr id="63491" name="Content Placeholder 2"/>
          <p:cNvSpPr>
            <a:spLocks noGrp="1"/>
          </p:cNvSpPr>
          <p:nvPr>
            <p:ph idx="1"/>
          </p:nvPr>
        </p:nvSpPr>
        <p:spPr>
          <a:xfrm>
            <a:off x="239713" y="1447800"/>
            <a:ext cx="8294687" cy="4724400"/>
          </a:xfrm>
        </p:spPr>
        <p:txBody>
          <a:bodyPr/>
          <a:lstStyle/>
          <a:p>
            <a:r>
              <a:rPr lang="en-US" altLang="en-US" smtClean="0"/>
              <a:t>SQL query authorization statements (GRANT and REVOKE) are described in detail in Chapter 30</a:t>
            </a:r>
          </a:p>
          <a:p>
            <a:r>
              <a:rPr lang="en-US" altLang="en-US" smtClean="0"/>
              <a:t>Views can be used to hide certain attributes or tuples from unauthorized users</a:t>
            </a:r>
          </a:p>
          <a:p>
            <a:r>
              <a:rPr lang="en-US" altLang="en-US" smtClean="0"/>
              <a:t>E.g., For a user who is only allowed to see employee information for those who work for department 5, he may only access the view </a:t>
            </a:r>
            <a:r>
              <a:rPr lang="en-US" altLang="en-US" sz="2400" smtClean="0">
                <a:solidFill>
                  <a:srgbClr val="800000"/>
                </a:solidFill>
              </a:rPr>
              <a:t>DEPT5EMP</a:t>
            </a:r>
            <a:r>
              <a:rPr lang="en-US" altLang="en-US" sz="2400" smtClean="0"/>
              <a:t>:</a:t>
            </a:r>
            <a:endParaRPr lang="en-US" altLang="en-US" smtClean="0"/>
          </a:p>
          <a:p>
            <a:pPr marL="457200" lvl="1" indent="0">
              <a:buFont typeface="Wingdings" pitchFamily="2" charset="2"/>
              <a:buNone/>
            </a:pPr>
            <a:r>
              <a:rPr lang="en-US" altLang="en-US" sz="1800" b="1" smtClean="0"/>
              <a:t>CREATE VIEW</a:t>
            </a:r>
            <a:r>
              <a:rPr lang="en-US" altLang="en-US" sz="1800" smtClean="0"/>
              <a:t>	DEPT5EMP   </a:t>
            </a:r>
            <a:r>
              <a:rPr lang="en-US" altLang="en-US" sz="1800" b="1" smtClean="0"/>
              <a:t>AS</a:t>
            </a:r>
            <a:endParaRPr lang="en-US" altLang="en-US" sz="1800" smtClean="0"/>
          </a:p>
          <a:p>
            <a:pPr marL="457200" lvl="1" indent="0">
              <a:buFont typeface="Wingdings" pitchFamily="2" charset="2"/>
              <a:buNone/>
            </a:pPr>
            <a:r>
              <a:rPr lang="en-US" altLang="en-US" sz="1800" b="1" smtClean="0"/>
              <a:t>SELECT</a:t>
            </a:r>
            <a:r>
              <a:rPr lang="en-US" altLang="en-US" sz="1800" smtClean="0"/>
              <a:t>		*</a:t>
            </a:r>
          </a:p>
          <a:p>
            <a:pPr marL="457200" lvl="1" indent="0">
              <a:buFont typeface="Wingdings" pitchFamily="2" charset="2"/>
              <a:buNone/>
            </a:pPr>
            <a:r>
              <a:rPr lang="en-US" altLang="en-US" sz="1800" b="1" smtClean="0"/>
              <a:t>FROM</a:t>
            </a:r>
            <a:r>
              <a:rPr lang="en-US" altLang="en-US" sz="1800" smtClean="0"/>
              <a:t>		EMPLOYEE</a:t>
            </a:r>
          </a:p>
          <a:p>
            <a:pPr marL="457200" lvl="1" indent="0">
              <a:buFont typeface="Wingdings" pitchFamily="2" charset="2"/>
              <a:buNone/>
            </a:pPr>
            <a:r>
              <a:rPr lang="en-US" altLang="en-US" sz="1800" b="1" smtClean="0"/>
              <a:t>WHERE</a:t>
            </a:r>
            <a:r>
              <a:rPr lang="en-US" altLang="en-US" sz="1800" smtClean="0"/>
              <a:t>		Dno = 5;</a:t>
            </a:r>
          </a:p>
          <a:p>
            <a:endParaRPr lang="en-US" altLang="en-US" smtClean="0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</a:t>
            </a:r>
            <a:fld id="{CE352647-F898-4B9F-813A-B7D3464E51FD}" type="slidenum">
              <a:rPr lang="en-US" altLang="en-US"/>
              <a:pPr/>
              <a:t>53</a:t>
            </a:fld>
            <a:endParaRPr lang="en-CA" altLang="en-US"/>
          </a:p>
        </p:txBody>
      </p:sp>
    </p:spTree>
  </p:cSld>
  <p:clrMapOvr>
    <a:masterClrMapping/>
  </p:clrMapOvr>
  <p:transition spd="med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Schema Change Statements in SQL</a:t>
            </a:r>
          </a:p>
        </p:txBody>
      </p:sp>
      <p:sp>
        <p:nvSpPr>
          <p:cNvPr id="645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Schema evolution commands </a:t>
            </a:r>
          </a:p>
          <a:p>
            <a:pPr lvl="1"/>
            <a:r>
              <a:rPr lang="en-US" altLang="en-US" smtClean="0"/>
              <a:t>DBA may want to change the schema while the database is operational </a:t>
            </a:r>
          </a:p>
          <a:p>
            <a:pPr lvl="1"/>
            <a:r>
              <a:rPr lang="en-US" altLang="en-US" smtClean="0"/>
              <a:t>Does not require recompilation of the database schema</a:t>
            </a:r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7- 54</a:t>
            </a:r>
            <a:endParaRPr lang="en-CA" altLang="en-US"/>
          </a:p>
        </p:txBody>
      </p:sp>
    </p:spTree>
  </p:cSld>
  <p:clrMapOvr>
    <a:masterClrMapping/>
  </p:clrMapOvr>
  <p:transition spd="med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The DROP Command</a:t>
            </a:r>
          </a:p>
        </p:txBody>
      </p:sp>
      <p:sp>
        <p:nvSpPr>
          <p:cNvPr id="593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DROP </a:t>
            </a:r>
            <a:r>
              <a:rPr lang="en-US" altLang="en-US" dirty="0" smtClean="0"/>
              <a:t>command </a:t>
            </a:r>
          </a:p>
          <a:p>
            <a:pPr lvl="1">
              <a:defRPr/>
            </a:pPr>
            <a:r>
              <a:rPr lang="en-US" altLang="en-US" dirty="0" smtClean="0"/>
              <a:t>Used to drop named schema elements, such as tables, domains, or constraint</a:t>
            </a:r>
          </a:p>
          <a:p>
            <a:pPr>
              <a:defRPr/>
            </a:pPr>
            <a:r>
              <a:rPr lang="en-US" altLang="en-US" dirty="0" smtClean="0"/>
              <a:t>Drop behavior options: </a:t>
            </a:r>
          </a:p>
          <a:p>
            <a:pPr lvl="1">
              <a:defRPr/>
            </a:pPr>
            <a:r>
              <a:rPr lang="en-US" alt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CASCADE </a:t>
            </a:r>
            <a:r>
              <a:rPr lang="en-US" altLang="en-US" dirty="0" smtClean="0"/>
              <a:t>and </a:t>
            </a:r>
            <a:r>
              <a:rPr lang="en-US" alt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RESTRICT</a:t>
            </a:r>
          </a:p>
          <a:p>
            <a:pPr>
              <a:defRPr/>
            </a:pPr>
            <a:r>
              <a:rPr lang="en-US" altLang="en-US" dirty="0" smtClean="0"/>
              <a:t>Example:</a:t>
            </a:r>
          </a:p>
          <a:p>
            <a:pPr lvl="1">
              <a:defRPr/>
            </a:pPr>
            <a:r>
              <a:rPr lang="en-US" alt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DROP SCHEMA COMPANY CASCADE;</a:t>
            </a:r>
          </a:p>
          <a:p>
            <a:pPr lvl="1">
              <a:defRPr/>
            </a:pPr>
            <a:r>
              <a:rPr lang="en-US" altLang="en-US" sz="2800" dirty="0">
                <a:solidFill>
                  <a:schemeClr val="tx2"/>
                </a:solidFill>
                <a:cs typeface="+mn-cs"/>
              </a:rPr>
              <a:t>This removes the schema and all its elements including </a:t>
            </a:r>
            <a:r>
              <a:rPr lang="en-US" altLang="en-US" sz="2800" dirty="0" err="1">
                <a:solidFill>
                  <a:schemeClr val="tx2"/>
                </a:solidFill>
                <a:cs typeface="+mn-cs"/>
              </a:rPr>
              <a:t>tables,views</a:t>
            </a:r>
            <a:r>
              <a:rPr lang="en-US" altLang="en-US" sz="2800" dirty="0">
                <a:solidFill>
                  <a:schemeClr val="tx2"/>
                </a:solidFill>
                <a:cs typeface="+mn-cs"/>
              </a:rPr>
              <a:t>, constraints, etc.</a:t>
            </a:r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7- 55</a:t>
            </a:r>
            <a:endParaRPr lang="en-CA" altLang="en-US"/>
          </a:p>
        </p:txBody>
      </p:sp>
    </p:spTree>
  </p:cSld>
  <p:clrMapOvr>
    <a:masterClrMapping/>
  </p:clrMapOvr>
  <p:transition spd="med"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The ALTER table command</a:t>
            </a:r>
          </a:p>
        </p:txBody>
      </p:sp>
      <p:sp>
        <p:nvSpPr>
          <p:cNvPr id="66563" name="Content Placeholder 2"/>
          <p:cNvSpPr>
            <a:spLocks noGrp="1"/>
          </p:cNvSpPr>
          <p:nvPr>
            <p:ph idx="1"/>
          </p:nvPr>
        </p:nvSpPr>
        <p:spPr>
          <a:xfrm>
            <a:off x="315913" y="1524000"/>
            <a:ext cx="8294687" cy="4572000"/>
          </a:xfrm>
        </p:spPr>
        <p:txBody>
          <a:bodyPr/>
          <a:lstStyle/>
          <a:p>
            <a:r>
              <a:rPr lang="en-US" altLang="en-US" b="1" smtClean="0"/>
              <a:t>Alter table actions </a:t>
            </a:r>
            <a:r>
              <a:rPr lang="en-US" altLang="en-US" smtClean="0"/>
              <a:t>include:</a:t>
            </a:r>
          </a:p>
          <a:p>
            <a:pPr lvl="1"/>
            <a:r>
              <a:rPr lang="en-US" altLang="en-US" smtClean="0"/>
              <a:t>Adding or dropping a column (attribute)</a:t>
            </a:r>
          </a:p>
          <a:p>
            <a:pPr lvl="1"/>
            <a:r>
              <a:rPr lang="en-US" altLang="en-US" smtClean="0"/>
              <a:t>Changing a column definition</a:t>
            </a:r>
          </a:p>
          <a:p>
            <a:pPr lvl="1"/>
            <a:r>
              <a:rPr lang="en-US" altLang="en-US" smtClean="0"/>
              <a:t>Adding or dropping table constraints</a:t>
            </a:r>
          </a:p>
          <a:p>
            <a:r>
              <a:rPr lang="en-US" altLang="en-US" smtClean="0">
                <a:cs typeface="Courier New" pitchFamily="49" charset="0"/>
              </a:rPr>
              <a:t>Example:</a:t>
            </a:r>
          </a:p>
          <a:p>
            <a:pPr lvl="1"/>
            <a:r>
              <a:rPr lang="en-US" altLang="en-US" smtClean="0">
                <a:latin typeface="Courier New" pitchFamily="49" charset="0"/>
                <a:cs typeface="Courier New" pitchFamily="49" charset="0"/>
              </a:rPr>
              <a:t>ALTER TABLE COMPANY.EMPLOYEE ADD COLUMN Job VARCHAR(12);</a:t>
            </a:r>
          </a:p>
          <a:p>
            <a:pPr lvl="1"/>
            <a:endParaRPr lang="en-US" altLang="en-US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7- 56</a:t>
            </a:r>
            <a:endParaRPr lang="en-CA" altLang="en-US"/>
          </a:p>
        </p:txBody>
      </p:sp>
    </p:spTree>
  </p:cSld>
  <p:clrMapOvr>
    <a:masterClrMapping/>
  </p:clrMapOvr>
  <p:transition spd="med"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Adding and Dropping Constraints</a:t>
            </a:r>
          </a:p>
        </p:txBody>
      </p:sp>
      <p:sp>
        <p:nvSpPr>
          <p:cNvPr id="675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Change constraints specified on a table </a:t>
            </a:r>
          </a:p>
          <a:p>
            <a:pPr lvl="1"/>
            <a:r>
              <a:rPr lang="en-US" altLang="en-US" smtClean="0"/>
              <a:t>Add or drop a named constraint</a:t>
            </a:r>
          </a:p>
          <a:p>
            <a:endParaRPr lang="en-US" altLang="en-US" smtClean="0"/>
          </a:p>
        </p:txBody>
      </p:sp>
      <p:pic>
        <p:nvPicPr>
          <p:cNvPr id="6758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2906713"/>
            <a:ext cx="60039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8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7- 57</a:t>
            </a:r>
            <a:endParaRPr lang="en-CA" altLang="en-US"/>
          </a:p>
        </p:txBody>
      </p:sp>
    </p:spTree>
  </p:cSld>
  <p:clrMapOvr>
    <a:masterClrMapping/>
  </p:clrMapOvr>
  <p:transition spd="med"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Dropping Columns, Default Values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To drop a column</a:t>
            </a:r>
          </a:p>
          <a:p>
            <a:pPr lvl="1"/>
            <a:r>
              <a:rPr lang="en-US" altLang="en-US" smtClean="0"/>
              <a:t>Choose either </a:t>
            </a:r>
            <a:r>
              <a:rPr lang="en-US" altLang="en-US" smtClean="0">
                <a:latin typeface="Courier New" pitchFamily="49" charset="0"/>
                <a:cs typeface="Courier New" pitchFamily="49" charset="0"/>
              </a:rPr>
              <a:t>CASCADE</a:t>
            </a:r>
            <a:r>
              <a:rPr lang="en-US" altLang="en-US" smtClean="0"/>
              <a:t> or </a:t>
            </a:r>
            <a:r>
              <a:rPr lang="en-US" altLang="en-US" smtClean="0">
                <a:latin typeface="Courier New" pitchFamily="49" charset="0"/>
                <a:cs typeface="Courier New" pitchFamily="49" charset="0"/>
              </a:rPr>
              <a:t>RESTRICT</a:t>
            </a:r>
          </a:p>
          <a:p>
            <a:pPr lvl="1"/>
            <a:r>
              <a:rPr lang="en-US" altLang="en-US" smtClean="0">
                <a:latin typeface="Courier New" pitchFamily="49" charset="0"/>
                <a:cs typeface="Courier New" pitchFamily="49" charset="0"/>
              </a:rPr>
              <a:t>CASCADE </a:t>
            </a:r>
            <a:r>
              <a:rPr lang="en-US" altLang="en-US" smtClean="0">
                <a:solidFill>
                  <a:schemeClr val="tx2"/>
                </a:solidFill>
                <a:cs typeface="Courier New" pitchFamily="49" charset="0"/>
              </a:rPr>
              <a:t>would drop the column from views etc. </a:t>
            </a:r>
            <a:r>
              <a:rPr lang="en-US" altLang="en-US" smtClean="0">
                <a:latin typeface="Courier New" pitchFamily="49" charset="0"/>
                <a:cs typeface="Courier New" pitchFamily="49" charset="0"/>
              </a:rPr>
              <a:t>RESTRICT </a:t>
            </a:r>
            <a:r>
              <a:rPr lang="en-US" altLang="en-US" smtClean="0">
                <a:solidFill>
                  <a:schemeClr val="tx2"/>
                </a:solidFill>
                <a:cs typeface="Courier New" pitchFamily="49" charset="0"/>
              </a:rPr>
              <a:t>is possible if no views refer to it.</a:t>
            </a:r>
          </a:p>
          <a:p>
            <a:pPr>
              <a:buFont typeface="Wingdings" pitchFamily="2" charset="2"/>
              <a:buNone/>
            </a:pPr>
            <a:r>
              <a:rPr lang="en-US" sz="2000" b="1" smtClean="0">
                <a:solidFill>
                  <a:schemeClr val="bg2"/>
                </a:solidFill>
              </a:rPr>
              <a:t>	ALTER TABLE</a:t>
            </a:r>
            <a:r>
              <a:rPr lang="en-US" sz="2000" smtClean="0">
                <a:solidFill>
                  <a:schemeClr val="bg2"/>
                </a:solidFill>
              </a:rPr>
              <a:t> COMPANY.EMPLOYEE </a:t>
            </a:r>
            <a:r>
              <a:rPr lang="en-US" sz="2000" b="1" smtClean="0">
                <a:solidFill>
                  <a:schemeClr val="bg2"/>
                </a:solidFill>
              </a:rPr>
              <a:t>DROP COLUMN</a:t>
            </a:r>
            <a:r>
              <a:rPr lang="en-US" sz="2000" smtClean="0">
                <a:solidFill>
                  <a:schemeClr val="bg2"/>
                </a:solidFill>
              </a:rPr>
              <a:t> 	Address </a:t>
            </a:r>
            <a:r>
              <a:rPr lang="en-US" sz="2000" b="1" smtClean="0">
                <a:solidFill>
                  <a:schemeClr val="bg2"/>
                </a:solidFill>
              </a:rPr>
              <a:t>CASCADE</a:t>
            </a:r>
            <a:r>
              <a:rPr lang="en-US" sz="2000" smtClean="0">
                <a:solidFill>
                  <a:schemeClr val="bg2"/>
                </a:solidFill>
              </a:rPr>
              <a:t>;</a:t>
            </a:r>
          </a:p>
          <a:p>
            <a:r>
              <a:rPr lang="en-US" smtClean="0"/>
              <a:t>Default values can be dropped and altered :</a:t>
            </a:r>
          </a:p>
          <a:p>
            <a:pPr lvl="1">
              <a:buFont typeface="Wingdings" pitchFamily="2" charset="2"/>
              <a:buNone/>
            </a:pPr>
            <a:r>
              <a:rPr lang="en-US" sz="1800" b="1" smtClean="0">
                <a:solidFill>
                  <a:schemeClr val="bg2"/>
                </a:solidFill>
              </a:rPr>
              <a:t>ALTER TABLE</a:t>
            </a:r>
            <a:r>
              <a:rPr lang="en-US" sz="1800" smtClean="0">
                <a:solidFill>
                  <a:schemeClr val="bg2"/>
                </a:solidFill>
              </a:rPr>
              <a:t> COMPANY.DEPARTMENT </a:t>
            </a:r>
            <a:r>
              <a:rPr lang="en-US" sz="1800" b="1" smtClean="0">
                <a:solidFill>
                  <a:schemeClr val="bg2"/>
                </a:solidFill>
              </a:rPr>
              <a:t>ALTER COLUMN</a:t>
            </a:r>
            <a:r>
              <a:rPr lang="en-US" sz="1800" smtClean="0">
                <a:solidFill>
                  <a:schemeClr val="bg2"/>
                </a:solidFill>
              </a:rPr>
              <a:t> Mgr_ssn </a:t>
            </a:r>
            <a:r>
              <a:rPr lang="en-US" sz="1800" b="1" smtClean="0">
                <a:solidFill>
                  <a:schemeClr val="bg2"/>
                </a:solidFill>
              </a:rPr>
              <a:t>DROP DEFAULT</a:t>
            </a:r>
            <a:r>
              <a:rPr lang="en-US" sz="1800" smtClean="0">
                <a:solidFill>
                  <a:schemeClr val="bg2"/>
                </a:solidFill>
              </a:rPr>
              <a:t>;</a:t>
            </a:r>
          </a:p>
          <a:p>
            <a:pPr lvl="1">
              <a:buFont typeface="Wingdings" pitchFamily="2" charset="2"/>
              <a:buNone/>
            </a:pPr>
            <a:r>
              <a:rPr lang="en-US" sz="1800" b="1" smtClean="0">
                <a:solidFill>
                  <a:schemeClr val="bg2"/>
                </a:solidFill>
              </a:rPr>
              <a:t>ALTER TABLE</a:t>
            </a:r>
            <a:r>
              <a:rPr lang="en-US" sz="1800" smtClean="0">
                <a:solidFill>
                  <a:schemeClr val="bg2"/>
                </a:solidFill>
              </a:rPr>
              <a:t> COMPANY.DEPARTMENT </a:t>
            </a:r>
            <a:r>
              <a:rPr lang="en-US" sz="1800" b="1" smtClean="0">
                <a:solidFill>
                  <a:schemeClr val="bg2"/>
                </a:solidFill>
              </a:rPr>
              <a:t>ALTER COLUMN</a:t>
            </a:r>
            <a:r>
              <a:rPr lang="en-US" sz="1800" smtClean="0">
                <a:solidFill>
                  <a:schemeClr val="bg2"/>
                </a:solidFill>
              </a:rPr>
              <a:t> Mgr_ssn </a:t>
            </a:r>
            <a:r>
              <a:rPr lang="en-US" sz="1800" b="1" smtClean="0">
                <a:solidFill>
                  <a:schemeClr val="bg2"/>
                </a:solidFill>
              </a:rPr>
              <a:t>SET DEFAULT</a:t>
            </a:r>
            <a:r>
              <a:rPr lang="en-US" sz="1800" smtClean="0">
                <a:solidFill>
                  <a:schemeClr val="bg2"/>
                </a:solidFill>
              </a:rPr>
              <a:t> ‘333445555’;</a:t>
            </a:r>
          </a:p>
          <a:p>
            <a:endParaRPr lang="en-US" sz="2000" smtClean="0"/>
          </a:p>
          <a:p>
            <a:endParaRPr lang="en-US" smtClean="0"/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</a:t>
            </a:r>
            <a:fld id="{8470AF62-4448-43EC-B242-01BDEE2CA391}" type="slidenum">
              <a:rPr lang="en-US" altLang="en-US"/>
              <a:pPr/>
              <a:t>58</a:t>
            </a:fld>
            <a:endParaRPr lang="en-CA" altLang="en-US"/>
          </a:p>
        </p:txBody>
      </p:sp>
    </p:spTree>
  </p:cSld>
  <p:clrMapOvr>
    <a:masterClrMapping/>
  </p:clrMapOvr>
  <p:transition spd="med"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>
                <a:latin typeface="Verdana" pitchFamily="34" charset="0"/>
              </a:rPr>
              <a:t>Table 7.2</a:t>
            </a:r>
            <a:r>
              <a:rPr lang="en-US" altLang="en-US" smtClean="0">
                <a:latin typeface="Verdana" pitchFamily="34" charset="0"/>
              </a:rPr>
              <a:t>   Summary of SQL Syntax</a:t>
            </a:r>
          </a:p>
        </p:txBody>
      </p:sp>
      <p:pic>
        <p:nvPicPr>
          <p:cNvPr id="69635" name="Picture 2" descr="tab07_02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725" y="1447800"/>
            <a:ext cx="8686800" cy="467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36" name="TextBox 4"/>
          <p:cNvSpPr txBox="1">
            <a:spLocks noChangeArrowheads="1"/>
          </p:cNvSpPr>
          <p:nvPr/>
        </p:nvSpPr>
        <p:spPr bwMode="auto">
          <a:xfrm>
            <a:off x="5668963" y="6124575"/>
            <a:ext cx="347503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en-US" sz="1200" i="1">
                <a:latin typeface="Verdana" pitchFamily="34" charset="0"/>
              </a:rPr>
              <a:t>continued on next slide</a:t>
            </a:r>
          </a:p>
        </p:txBody>
      </p:sp>
      <p:sp>
        <p:nvSpPr>
          <p:cNvPr id="6963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7- 59</a:t>
            </a:r>
            <a:endParaRPr lang="en-CA" altLang="en-US"/>
          </a:p>
        </p:txBody>
      </p:sp>
    </p:spTree>
  </p:cSld>
  <p:clrMapOvr>
    <a:masterClrMapping/>
  </p:clrMapOvr>
  <p:transition spd="med" advTm="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Comparisons Involving NULL</a:t>
            </a:r>
            <a:br>
              <a:rPr lang="en-US" altLang="en-US" smtClean="0"/>
            </a:br>
            <a:r>
              <a:rPr lang="en-US" altLang="en-US" smtClean="0"/>
              <a:t>and Three-Valued Logic (cont’d.)</a:t>
            </a:r>
          </a:p>
        </p:txBody>
      </p:sp>
      <p:pic>
        <p:nvPicPr>
          <p:cNvPr id="14339" name="Picture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444625"/>
            <a:ext cx="7659688" cy="505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7- 6</a:t>
            </a:r>
            <a:endParaRPr lang="en-CA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>
                <a:latin typeface="Verdana" pitchFamily="34" charset="0"/>
              </a:rPr>
              <a:t>Table 7.2 (continued)</a:t>
            </a:r>
            <a:r>
              <a:rPr lang="en-US" altLang="en-US" smtClean="0">
                <a:latin typeface="Verdana" pitchFamily="34" charset="0"/>
              </a:rPr>
              <a:t>   Summary of SQL Syntax</a:t>
            </a:r>
          </a:p>
        </p:txBody>
      </p:sp>
      <p:pic>
        <p:nvPicPr>
          <p:cNvPr id="70659" name="Picture 2" descr="tab07_02b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363" y="1752600"/>
            <a:ext cx="8686800" cy="368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7- 60</a:t>
            </a:r>
            <a:endParaRPr lang="en-CA" altLang="en-US"/>
          </a:p>
        </p:txBody>
      </p:sp>
    </p:spTree>
  </p:cSld>
  <p:clrMapOvr>
    <a:masterClrMapping/>
  </p:clrMapOvr>
  <p:transition spd="med" advTm="0"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Summary</a:t>
            </a:r>
          </a:p>
        </p:txBody>
      </p:sp>
      <p:sp>
        <p:nvSpPr>
          <p:cNvPr id="716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Complex SQL:</a:t>
            </a:r>
          </a:p>
          <a:p>
            <a:pPr lvl="1"/>
            <a:r>
              <a:rPr lang="en-US" altLang="en-US" smtClean="0"/>
              <a:t>Nested queries, joined tables (in the FROM clause), outer joins, aggregate functions, grouping</a:t>
            </a:r>
          </a:p>
          <a:p>
            <a:r>
              <a:rPr lang="en-US" altLang="en-US" smtClean="0"/>
              <a:t>Handling semantic constraints with </a:t>
            </a:r>
            <a:r>
              <a:rPr lang="en-US" altLang="en-US" smtClean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CREATE ASSERTION </a:t>
            </a:r>
            <a:r>
              <a:rPr lang="en-US" altLang="en-US" smtClean="0"/>
              <a:t>and </a:t>
            </a:r>
            <a:r>
              <a:rPr lang="en-US" altLang="en-US" smtClean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CREATE TRIGGER</a:t>
            </a:r>
          </a:p>
          <a:p>
            <a:r>
              <a:rPr lang="en-US" altLang="en-US" smtClean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CREATE VIEW </a:t>
            </a:r>
            <a:r>
              <a:rPr lang="en-US" altLang="en-US" smtClean="0"/>
              <a:t>statement and materialization strategies</a:t>
            </a:r>
          </a:p>
          <a:p>
            <a:r>
              <a:rPr lang="en-US" altLang="en-US" smtClean="0"/>
              <a:t>Schema Modification for the DBAs using </a:t>
            </a:r>
            <a:r>
              <a:rPr lang="en-US" altLang="en-US" smtClean="0">
                <a:solidFill>
                  <a:srgbClr val="800000"/>
                </a:solidFill>
                <a:latin typeface="Courier New" pitchFamily="49" charset="0"/>
                <a:cs typeface="Courier New" pitchFamily="49" charset="0"/>
              </a:rPr>
              <a:t>ALTER TABLE , ADD and DROP COLUMN, ALTER CONSTRAINT </a:t>
            </a:r>
            <a:r>
              <a:rPr lang="en-US" altLang="en-US" smtClean="0"/>
              <a:t>etc</a:t>
            </a:r>
            <a:r>
              <a:rPr lang="en-US" altLang="en-US" smtClean="0">
                <a:latin typeface="Courier New" pitchFamily="49" charset="0"/>
                <a:cs typeface="Courier New" pitchFamily="49" charset="0"/>
              </a:rPr>
              <a:t>.</a:t>
            </a:r>
            <a:endParaRPr lang="en-US" altLang="en-US" smtClean="0"/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7- 61</a:t>
            </a:r>
            <a:endParaRPr lang="en-CA" altLang="en-US"/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Comparisons Involving NULL</a:t>
            </a:r>
            <a:br>
              <a:rPr lang="en-US" altLang="en-US" smtClean="0"/>
            </a:br>
            <a:r>
              <a:rPr lang="en-US" altLang="en-US" smtClean="0"/>
              <a:t>and Three-Valued Logic (cont’d.)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SQL allows queries that check whether an attribute value is </a:t>
            </a:r>
            <a:r>
              <a:rPr lang="en-US" altLang="en-US" smtClean="0">
                <a:latin typeface="Courier New" pitchFamily="49" charset="0"/>
                <a:cs typeface="Courier New" pitchFamily="49" charset="0"/>
              </a:rPr>
              <a:t>NULL</a:t>
            </a:r>
          </a:p>
          <a:p>
            <a:pPr lvl="1"/>
            <a:r>
              <a:rPr lang="en-US" altLang="en-US" smtClean="0">
                <a:latin typeface="Courier New" pitchFamily="49" charset="0"/>
                <a:cs typeface="Courier New" pitchFamily="49" charset="0"/>
              </a:rPr>
              <a:t>IS </a:t>
            </a:r>
            <a:r>
              <a:rPr lang="en-US" altLang="en-US" smtClean="0"/>
              <a:t>or </a:t>
            </a:r>
            <a:r>
              <a:rPr lang="en-US" altLang="en-US" smtClean="0">
                <a:latin typeface="Courier New" pitchFamily="49" charset="0"/>
                <a:cs typeface="Courier New" pitchFamily="49" charset="0"/>
              </a:rPr>
              <a:t>IS NOT NULL</a:t>
            </a:r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3581400"/>
            <a:ext cx="7253288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7- 7</a:t>
            </a:r>
            <a:endParaRPr lang="en-CA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Nested Queries, Tuples,</a:t>
            </a:r>
            <a:br>
              <a:rPr lang="en-US" altLang="en-US" smtClean="0"/>
            </a:br>
            <a:r>
              <a:rPr lang="en-US" altLang="en-US" smtClean="0"/>
              <a:t>and Set/Multiset Comparisons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Nested queries</a:t>
            </a:r>
          </a:p>
          <a:p>
            <a:pPr lvl="1"/>
            <a:r>
              <a:rPr lang="en-US" altLang="en-US" smtClean="0"/>
              <a:t>Complete select-from-where blocks within WHERE clause of another query</a:t>
            </a:r>
          </a:p>
          <a:p>
            <a:pPr lvl="1"/>
            <a:r>
              <a:rPr lang="en-US" altLang="en-US" b="1" smtClean="0"/>
              <a:t>Outer query and nested subqueries</a:t>
            </a:r>
          </a:p>
          <a:p>
            <a:r>
              <a:rPr lang="en-US" altLang="en-US" smtClean="0"/>
              <a:t>Comparison operator </a:t>
            </a:r>
            <a:r>
              <a:rPr lang="en-US" altLang="en-US" smtClean="0">
                <a:latin typeface="Courier New" pitchFamily="49" charset="0"/>
                <a:cs typeface="Courier New" pitchFamily="49" charset="0"/>
              </a:rPr>
              <a:t>IN</a:t>
            </a:r>
          </a:p>
          <a:p>
            <a:pPr lvl="1"/>
            <a:r>
              <a:rPr lang="en-US" altLang="en-US" smtClean="0"/>
              <a:t>Compares value </a:t>
            </a:r>
            <a:r>
              <a:rPr lang="en-US" altLang="en-US" i="1" smtClean="0"/>
              <a:t>v</a:t>
            </a:r>
            <a:r>
              <a:rPr lang="en-US" altLang="en-US" smtClean="0"/>
              <a:t> with a set (or multiset) of values </a:t>
            </a:r>
            <a:r>
              <a:rPr lang="en-US" altLang="en-US" i="1" smtClean="0"/>
              <a:t>V </a:t>
            </a:r>
          </a:p>
          <a:p>
            <a:pPr lvl="1"/>
            <a:r>
              <a:rPr lang="en-US" altLang="en-US" smtClean="0"/>
              <a:t>Evaluates to </a:t>
            </a:r>
            <a:r>
              <a:rPr lang="en-US" altLang="en-US" smtClean="0">
                <a:latin typeface="Courier New" pitchFamily="49" charset="0"/>
                <a:cs typeface="Courier New" pitchFamily="49" charset="0"/>
              </a:rPr>
              <a:t>TRUE</a:t>
            </a:r>
            <a:r>
              <a:rPr lang="en-US" altLang="en-US" smtClean="0"/>
              <a:t> if </a:t>
            </a:r>
            <a:r>
              <a:rPr lang="en-US" altLang="en-US" i="1" smtClean="0"/>
              <a:t>v</a:t>
            </a:r>
            <a:r>
              <a:rPr lang="en-US" altLang="en-US" smtClean="0"/>
              <a:t> is one of the elements in </a:t>
            </a:r>
            <a:r>
              <a:rPr lang="en-US" altLang="en-US" i="1" smtClean="0"/>
              <a:t>V</a:t>
            </a: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7- 8</a:t>
            </a:r>
            <a:endParaRPr lang="en-CA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Nested Queries (cont’d.)</a:t>
            </a: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2362200"/>
            <a:ext cx="72898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en-US"/>
              <a:t>Slide 7- 9</a:t>
            </a:r>
            <a:endParaRPr lang="en-CA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Designs\Blends.pot</Template>
  <TotalTime>1578</TotalTime>
  <Words>2528</Words>
  <Application>Microsoft Office PowerPoint</Application>
  <PresentationFormat>Letter Paper (8.5x11 in)</PresentationFormat>
  <Paragraphs>456</Paragraphs>
  <Slides>61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9" baseType="lpstr">
      <vt:lpstr>Arial</vt:lpstr>
      <vt:lpstr>MS PGothic</vt:lpstr>
      <vt:lpstr>Wingdings</vt:lpstr>
      <vt:lpstr>Tahoma</vt:lpstr>
      <vt:lpstr>Courier New</vt:lpstr>
      <vt:lpstr>Symbol</vt:lpstr>
      <vt:lpstr>Verdana</vt:lpstr>
      <vt:lpstr>Blends</vt:lpstr>
      <vt:lpstr>Slide 1</vt:lpstr>
      <vt:lpstr>Slide 2</vt:lpstr>
      <vt:lpstr>Chapter 7 Outline</vt:lpstr>
      <vt:lpstr>More Complex SQL Retrieval Queries</vt:lpstr>
      <vt:lpstr>Comparisons Involving NULL and Three-Valued Logic</vt:lpstr>
      <vt:lpstr>Comparisons Involving NULL and Three-Valued Logic (cont’d.)</vt:lpstr>
      <vt:lpstr>Comparisons Involving NULL and Three-Valued Logic (cont’d.)</vt:lpstr>
      <vt:lpstr>Nested Queries, Tuples, and Set/Multiset Comparisons</vt:lpstr>
      <vt:lpstr>Nested Queries (cont’d.)</vt:lpstr>
      <vt:lpstr>Nested Queries (cont’d.)</vt:lpstr>
      <vt:lpstr>Nested Queries (cont’d.)</vt:lpstr>
      <vt:lpstr>Nested Queries (cont’d.)</vt:lpstr>
      <vt:lpstr>Correlated Nested Queries</vt:lpstr>
      <vt:lpstr>The EXISTS and UNIQUE Functions in SQL for correlating queries</vt:lpstr>
      <vt:lpstr>USE of EXISTS</vt:lpstr>
      <vt:lpstr>USE OF NOT EXISTS</vt:lpstr>
      <vt:lpstr>Double Negation to accomplish “for all” in SQL</vt:lpstr>
      <vt:lpstr>Explicit Sets and Renaming of Attributes in SQL</vt:lpstr>
      <vt:lpstr>Specifying Joined Tables in the FROM Clause of SQL</vt:lpstr>
      <vt:lpstr>Different Types of JOINed Tables  in SQL</vt:lpstr>
      <vt:lpstr>NATURAL JOIN</vt:lpstr>
      <vt:lpstr>INNER and OUTER Joins</vt:lpstr>
      <vt:lpstr>Example: LEFT OUTER JOIN</vt:lpstr>
      <vt:lpstr>Multiway JOIN in the FROM clause</vt:lpstr>
      <vt:lpstr>Aggregate Functions in SQL</vt:lpstr>
      <vt:lpstr>Renaming Results of Aggregation</vt:lpstr>
      <vt:lpstr>Aggregate Functions in SQL (cont’d.)</vt:lpstr>
      <vt:lpstr>Aggregate Functions on Booleans</vt:lpstr>
      <vt:lpstr>Grouping: The GROUP BY Clause</vt:lpstr>
      <vt:lpstr>Examples of GROUP BY</vt:lpstr>
      <vt:lpstr>Grouping: The GROUP BY and HAVING Clauses (cont’d.)</vt:lpstr>
      <vt:lpstr>Combining the WHERE and the HAVING Clause</vt:lpstr>
      <vt:lpstr>Combining the WHERE and the HAVING Clause (continued)</vt:lpstr>
      <vt:lpstr>Use of WITH</vt:lpstr>
      <vt:lpstr>Example of WITH</vt:lpstr>
      <vt:lpstr>Use of CASE</vt:lpstr>
      <vt:lpstr>EXAMPLE of use of CASE</vt:lpstr>
      <vt:lpstr>Recursive Queries in SQL</vt:lpstr>
      <vt:lpstr>An EXAMPLE of RECURSIVE Query</vt:lpstr>
      <vt:lpstr>EXPANDED Block Structure of SQL Queries</vt:lpstr>
      <vt:lpstr>Specifying Constraints as Assertions and Actions as Triggers</vt:lpstr>
      <vt:lpstr>Specifying General Constraints as Assertions in SQL</vt:lpstr>
      <vt:lpstr>Introduction to Triggers in SQL</vt:lpstr>
      <vt:lpstr>USE OF TRIGGERS</vt:lpstr>
      <vt:lpstr>Views (Virtual Tables) in SQL</vt:lpstr>
      <vt:lpstr>Specification of Views in SQL</vt:lpstr>
      <vt:lpstr>Specification of Views in SQL (cont’d.)</vt:lpstr>
      <vt:lpstr>View Implementation, View Update, and Inline Views</vt:lpstr>
      <vt:lpstr>View Materialization</vt:lpstr>
      <vt:lpstr>View Materialization (contd.)</vt:lpstr>
      <vt:lpstr>View Update</vt:lpstr>
      <vt:lpstr>View Update and Inline Views</vt:lpstr>
      <vt:lpstr>Views as authorization mechanism</vt:lpstr>
      <vt:lpstr>Schema Change Statements in SQL</vt:lpstr>
      <vt:lpstr>The DROP Command</vt:lpstr>
      <vt:lpstr>The ALTER table command</vt:lpstr>
      <vt:lpstr>Adding and Dropping Constraints</vt:lpstr>
      <vt:lpstr>Dropping Columns, Default Values</vt:lpstr>
      <vt:lpstr>Table 7.2   Summary of SQL Syntax</vt:lpstr>
      <vt:lpstr>Table 7.2 (continued)   Summary of SQL Syntax</vt:lpstr>
      <vt:lpstr>Summary</vt:lpstr>
    </vt:vector>
  </TitlesOfParts>
  <Company>©2007 Pearson Addison-Wesley. All rights reserved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subject>Introduction: Databases and Database Users</dc:subject>
  <dc:creator>Elmasri/Navathe</dc:creator>
  <cp:lastModifiedBy>HP</cp:lastModifiedBy>
  <cp:revision>111</cp:revision>
  <cp:lastPrinted>2001-11-04T00:51:13Z</cp:lastPrinted>
  <dcterms:created xsi:type="dcterms:W3CDTF">2005-02-25T19:46:41Z</dcterms:created>
  <dcterms:modified xsi:type="dcterms:W3CDTF">2021-06-02T05:47:58Z</dcterms:modified>
</cp:coreProperties>
</file>