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15"/>
  </p:notesMasterIdLst>
  <p:sldIdLst>
    <p:sldId id="274" r:id="rId2"/>
    <p:sldId id="275" r:id="rId3"/>
    <p:sldId id="276" r:id="rId4"/>
    <p:sldId id="278" r:id="rId5"/>
    <p:sldId id="277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3ED125B-B48E-4B04-BEC7-3609808764D7}" type="datetimeFigureOut">
              <a:rPr lang="ar-SA" smtClean="0"/>
              <a:t>8/15/1442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525188-E10C-4FE3-8438-796403DA21D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716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DBMS</a:t>
            </a:r>
            <a:r>
              <a:rPr lang="en-US" baseline="0" dirty="0" smtClean="0"/>
              <a:t> </a:t>
            </a:r>
            <a:r>
              <a:rPr lang="ar-SA" baseline="0" dirty="0" smtClean="0"/>
              <a:t> الموزع: هو نظام برمجيات يسمح بادارة قاعدة البيانات الموزعة بحيث يجعل التوزيع شفاف الى المستفيدين.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25188-E10C-4FE3-8438-796403DA21D3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633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DBMS</a:t>
            </a:r>
            <a:r>
              <a:rPr lang="en-US" baseline="0" dirty="0" smtClean="0"/>
              <a:t> </a:t>
            </a:r>
            <a:r>
              <a:rPr lang="ar-SA" baseline="0" dirty="0" smtClean="0"/>
              <a:t> الموزع: هو نظام برمجيات يسمح بادارة قاعدة البيانات الموزعة بحيث يجعل التوزيع شفاف الى المستفيدين.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25188-E10C-4FE3-8438-796403DA21D3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633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DBMS</a:t>
            </a:r>
            <a:r>
              <a:rPr lang="en-US" baseline="0" dirty="0" smtClean="0"/>
              <a:t> </a:t>
            </a:r>
            <a:r>
              <a:rPr lang="ar-SA" baseline="0" dirty="0" smtClean="0"/>
              <a:t> الموزع: هو نظام برمجيات يسمح بادارة قاعدة البيانات الموزعة بحيث يجعل التوزيع شفاف الى المستفيدين.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25188-E10C-4FE3-8438-796403DA21D3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633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DBMS</a:t>
            </a:r>
            <a:r>
              <a:rPr lang="en-US" baseline="0" dirty="0" smtClean="0"/>
              <a:t> </a:t>
            </a:r>
            <a:r>
              <a:rPr lang="ar-SA" baseline="0" dirty="0" smtClean="0"/>
              <a:t> الموزع: هو نظام برمجيات يسمح بادارة قاعدة البيانات الموزعة بحيث يجعل التوزيع شفاف الى المستفيدين.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25188-E10C-4FE3-8438-796403DA21D3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633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r>
              <a:rPr lang="ar-SA" smtClean="0"/>
              <a:t>14/03/1433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145591B-E76B-4192-8627-FD35A805CD2C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149975" y="1556792"/>
            <a:ext cx="28440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4400" dirty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pitchFamily="34" charset="0"/>
              </a:rPr>
              <a:t>Lecture </a:t>
            </a:r>
            <a:r>
              <a:rPr lang="en-US" sz="4400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pitchFamily="34" charset="0"/>
              </a:rPr>
              <a:t>2</a:t>
            </a:r>
            <a:endParaRPr lang="en-US" sz="4400" dirty="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95023" y="3265854"/>
            <a:ext cx="6965245" cy="5951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z="3600" b="1" smtClean="0"/>
              <a:t>قواعد البيانات الموزعة</a:t>
            </a:r>
            <a:br>
              <a:rPr lang="ar-SA" sz="3600" b="1" smtClean="0"/>
            </a:br>
            <a:r>
              <a:rPr lang="en-US" sz="3600" b="1" smtClean="0"/>
              <a:t>Distributed Database</a:t>
            </a:r>
            <a:endParaRPr lang="ar-SA" sz="3600" b="1" dirty="0"/>
          </a:p>
        </p:txBody>
      </p:sp>
    </p:spTree>
    <p:extLst>
      <p:ext uri="{BB962C8B-B14F-4D97-AF65-F5344CB8AC3E}">
        <p14:creationId xmlns:p14="http://schemas.microsoft.com/office/powerpoint/2010/main" val="235093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10</a:t>
            </a:fld>
            <a:endParaRPr lang="ar-S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1560" y="620688"/>
            <a:ext cx="7704856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ar-SA" sz="3200" dirty="0" smtClean="0"/>
              <a:t>تابع معماريات:</a:t>
            </a:r>
            <a:r>
              <a:rPr lang="en-US" sz="3200" dirty="0" smtClean="0"/>
              <a:t>DBMS</a:t>
            </a:r>
            <a:r>
              <a:rPr lang="ar-SA" sz="3200" dirty="0" smtClean="0"/>
              <a:t> </a:t>
            </a:r>
            <a:r>
              <a:rPr lang="ar-SA" sz="3200" b="1" dirty="0" smtClean="0"/>
              <a:t>المتوازي(</a:t>
            </a:r>
            <a:r>
              <a:rPr lang="en-US" sz="3200" b="1" dirty="0" smtClean="0"/>
              <a:t>Parallel DBMS</a:t>
            </a:r>
            <a:r>
              <a:rPr lang="ar-SA" sz="3200" b="1" dirty="0" smtClean="0"/>
              <a:t>)</a:t>
            </a:r>
            <a:r>
              <a:rPr lang="ar-SA" sz="3200" dirty="0" smtClean="0"/>
              <a:t>: </a:t>
            </a:r>
          </a:p>
          <a:p>
            <a:pPr marL="0" indent="0" algn="just">
              <a:buNone/>
            </a:pPr>
            <a:r>
              <a:rPr lang="ar-SA" sz="2800" dirty="0"/>
              <a:t> </a:t>
            </a:r>
            <a:r>
              <a:rPr lang="en-US" sz="2800" dirty="0"/>
              <a:t> </a:t>
            </a:r>
            <a:r>
              <a:rPr lang="ar-SA" sz="2800" dirty="0"/>
              <a:t>3-بدون مشاركة </a:t>
            </a:r>
            <a:r>
              <a:rPr lang="en-US" sz="2800" dirty="0"/>
              <a:t>Shared </a:t>
            </a:r>
            <a:r>
              <a:rPr lang="en-US" sz="2800" dirty="0" smtClean="0"/>
              <a:t>Nothing</a:t>
            </a:r>
            <a:r>
              <a:rPr lang="ar-SA" sz="2800" dirty="0" smtClean="0"/>
              <a:t>:</a:t>
            </a:r>
          </a:p>
          <a:p>
            <a:pPr marL="0" indent="0" algn="just">
              <a:buFont typeface="Brush Script MT" pitchFamily="66" charset="0"/>
              <a:buNone/>
            </a:pPr>
            <a:r>
              <a:rPr lang="ar-SA" sz="2800" dirty="0" smtClean="0"/>
              <a:t>    </a:t>
            </a:r>
            <a:r>
              <a:rPr lang="ar-SA" dirty="0" smtClean="0"/>
              <a:t>كل معالج له ذاكرة وقرص خاص به.</a:t>
            </a:r>
            <a:endParaRPr lang="ar-SA" sz="2800" dirty="0" smtClean="0"/>
          </a:p>
          <a:p>
            <a:pPr marL="0" indent="0" algn="just">
              <a:buFont typeface="Brush Script MT" pitchFamily="66" charset="0"/>
              <a:buNone/>
            </a:pPr>
            <a:r>
              <a:rPr lang="ar-SA" sz="3200" dirty="0" smtClean="0"/>
              <a:t>  </a:t>
            </a:r>
            <a:endParaRPr lang="ar-SA" sz="2800" dirty="0" smtClean="0"/>
          </a:p>
          <a:p>
            <a:pPr algn="just">
              <a:buFont typeface="Wingdings" pitchFamily="2" charset="2"/>
              <a:buChar char="v"/>
            </a:pPr>
            <a:endParaRPr lang="ar-SA" sz="2800" dirty="0" smtClean="0"/>
          </a:p>
          <a:p>
            <a:pPr algn="just">
              <a:buFontTx/>
              <a:buChar char="-"/>
            </a:pPr>
            <a:endParaRPr lang="ar-SA" sz="2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311" y="2348483"/>
            <a:ext cx="6283057" cy="324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50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457543"/>
            <a:ext cx="6965245" cy="523185"/>
          </a:xfrm>
        </p:spPr>
        <p:txBody>
          <a:bodyPr>
            <a:normAutofit fontScale="90000"/>
          </a:bodyPr>
          <a:lstStyle/>
          <a:p>
            <a:r>
              <a:rPr lang="ar-SA" sz="3600" dirty="0" smtClean="0"/>
              <a:t>الأسباب لنشوء وتطوير قواعد البيانات الموزعة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200800" cy="525658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ar-SA" sz="2200" dirty="0" smtClean="0"/>
              <a:t>أسباب تنظيمية واقتصادية.</a:t>
            </a:r>
          </a:p>
          <a:p>
            <a:r>
              <a:rPr lang="ar-SA" sz="2200" dirty="0" smtClean="0"/>
              <a:t>ترابط قواعد البيانات :عندما تكون هناك العديد من قواعد البيانات المركزية موجودة في مؤسسة ما وهناك ضرورة تبرز لانجاز تطبيقات شاملة.</a:t>
            </a:r>
          </a:p>
          <a:p>
            <a:r>
              <a:rPr lang="ar-SA" sz="2200" dirty="0" smtClean="0"/>
              <a:t>السعة والنمو التصاعدي:عدم وجود حاسب واحد ذو سعة ملائمة لكل التطبيقات الكبيرة , وأكثر من ذلك يمكن للأنظمة الموزعة أن تنمو أفضل من نمو الأنظمة الغير موزعة.</a:t>
            </a:r>
          </a:p>
          <a:p>
            <a:r>
              <a:rPr lang="ar-SA" sz="2200" dirty="0" smtClean="0"/>
              <a:t>اذا فشل موقع واحد في قاعدة البيانات الموزعة  فان المواقع الأخرى لها القدرة على استمرار العملية الاعتيادية.</a:t>
            </a:r>
          </a:p>
          <a:p>
            <a:r>
              <a:rPr lang="ar-SA" sz="2200" dirty="0"/>
              <a:t>ا</a:t>
            </a:r>
            <a:r>
              <a:rPr lang="ar-SA" sz="2200" dirty="0" smtClean="0"/>
              <a:t>لبيانات في الأنظمة الموزعة يمكن خزنها بالقرب من مناطق استخدامها وهذا يقلل من :1- زمن الاستجابة  2- كلفة الاتصالات.</a:t>
            </a:r>
          </a:p>
          <a:p>
            <a:r>
              <a:rPr lang="ar-SA" sz="2200" dirty="0" smtClean="0"/>
              <a:t>مشاركة البيانات والسيطرة الموزعة.</a:t>
            </a:r>
          </a:p>
          <a:p>
            <a:r>
              <a:rPr lang="ar-SA" sz="2200" dirty="0" smtClean="0"/>
              <a:t>شفافية الموقع:ليس هناك حاجة للمستفيدين والتطبيقات للاهتمام عن مكان خزن بيانات معينة.</a:t>
            </a:r>
            <a:endParaRPr lang="ar-SA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76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مساوئ قاعدة البيانات الموزعة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96752"/>
            <a:ext cx="7416824" cy="4680520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المساوئ الرئيسية لأنظمة قواعد البيانات الموزعة هي التعقيد المضاف والضروري لضمان التنسيق الملائم للمواقع, هذا التعقيد يأخذ الأشكال الآتية: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1- </a:t>
            </a:r>
            <a:r>
              <a:rPr lang="ar-SA" sz="2800" dirty="0" smtClean="0"/>
              <a:t>كلفة تطوير البرمجيات.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2- امكانية أكبر للأخطاء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3- زيادة جهد المعالجة (زيادة الجهد في معالجة الاستفسارات والمعاملات).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4- الاسترداد من الفشل هو أكثر تعقيداً مما موجود في الأنظمة المركزية.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5- مشاكل مع عدم تناغم البيانات.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6-يعتمد أداء قاعدة البيانات بشكل كبير على أداء الشبكة.</a:t>
            </a:r>
          </a:p>
          <a:p>
            <a:pPr marL="0" indent="0">
              <a:buNone/>
            </a:pP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509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تابع:مساوئ قاعدة البيانات الموزعة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7416824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7- السيطرة على سلامة البيانات أكثر صعوبة.</a:t>
            </a:r>
          </a:p>
          <a:p>
            <a:pPr marL="0" indent="0">
              <a:buNone/>
            </a:pPr>
            <a:r>
              <a:rPr lang="ar-SA" sz="2800" dirty="0" smtClean="0"/>
              <a:t>8- قلة الخبرة</a:t>
            </a:r>
          </a:p>
          <a:p>
            <a:pPr marL="0" indent="0">
              <a:buNone/>
            </a:pPr>
            <a:r>
              <a:rPr lang="ar-SA" sz="2800" dirty="0" smtClean="0"/>
              <a:t>مشاكل عامة في الأمنية, تصميم قاعدة البيانات, الكلفة العالية, ادارة الجمود </a:t>
            </a:r>
            <a:r>
              <a:rPr lang="en-US" sz="2800" dirty="0" smtClean="0"/>
              <a:t>Dead Lock</a:t>
            </a:r>
            <a:r>
              <a:rPr lang="ar-SA" sz="2800" dirty="0" smtClean="0"/>
              <a:t> الموزع ومعالجة الاستفسار الموزع.</a:t>
            </a: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240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595194"/>
          </a:xfrm>
        </p:spPr>
        <p:txBody>
          <a:bodyPr>
            <a:noAutofit/>
          </a:bodyPr>
          <a:lstStyle/>
          <a:p>
            <a:r>
              <a:rPr lang="ar-SA" sz="2400" b="1" dirty="0" smtClean="0"/>
              <a:t>قواعد البيانات الموزعة</a:t>
            </a:r>
            <a:br>
              <a:rPr lang="ar-SA" sz="2400" b="1" dirty="0" smtClean="0"/>
            </a:br>
            <a:r>
              <a:rPr lang="en-US" sz="2400" b="1" dirty="0" smtClean="0"/>
              <a:t>Distributed Database</a:t>
            </a:r>
            <a:endParaRPr lang="ar-SA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799"/>
            <a:ext cx="7488832" cy="4032449"/>
          </a:xfrm>
        </p:spPr>
        <p:txBody>
          <a:bodyPr/>
          <a:lstStyle/>
          <a:p>
            <a:r>
              <a:rPr lang="ar-SA" dirty="0" smtClean="0"/>
              <a:t>تقنية نظام قاعدة البيانات الموزعة عبارة عن اتحاد طريقتين لمعالجة البيانات هما: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- تقنيات نظام قاعدة البيانات (</a:t>
            </a:r>
            <a:r>
              <a:rPr lang="en-US" dirty="0" smtClean="0"/>
              <a:t>database system</a:t>
            </a:r>
            <a:r>
              <a:rPr lang="ar-SA" dirty="0" smtClean="0"/>
              <a:t>)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- تقنيات شبكة الحاسوب (</a:t>
            </a:r>
            <a:r>
              <a:rPr lang="en-US" dirty="0" smtClean="0"/>
              <a:t>Computer Network</a:t>
            </a:r>
            <a:r>
              <a:rPr lang="ar-SA" dirty="0" smtClean="0"/>
              <a:t>)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2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3573016"/>
            <a:ext cx="5976663" cy="24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12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764704"/>
            <a:ext cx="7488832" cy="5472608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كل حاسوب في قاعدة البيانات الموزعة يشار له على أنه موقع أو عقدة على الشبكة.</a:t>
            </a:r>
          </a:p>
          <a:p>
            <a:r>
              <a:rPr lang="ar-SA" sz="2800" dirty="0" smtClean="0"/>
              <a:t>يوجد نوعين مختلفين من أنظمة القواعد الموزعة :</a:t>
            </a:r>
          </a:p>
          <a:p>
            <a:pPr>
              <a:buFont typeface="Wingdings" pitchFamily="2" charset="2"/>
              <a:buChar char="§"/>
            </a:pPr>
            <a:r>
              <a:rPr lang="ar-SA" b="1" dirty="0" smtClean="0"/>
              <a:t>المتجانسة </a:t>
            </a:r>
            <a:r>
              <a:rPr lang="en-US" b="1" dirty="0" smtClean="0"/>
              <a:t>Homogeneous</a:t>
            </a:r>
            <a:r>
              <a:rPr lang="ar-SA" dirty="0" smtClean="0"/>
              <a:t>: تنفذ جميع المواقع نفس برمجيات نظام ادارة قاعدة البيانات وتستخدم نفس السكيما.(أسهل في التصميم والادارة)</a:t>
            </a:r>
          </a:p>
          <a:p>
            <a:pPr>
              <a:buFont typeface="Wingdings" pitchFamily="2" charset="2"/>
              <a:buChar char="§"/>
            </a:pPr>
            <a:r>
              <a:rPr lang="ar-SA" b="1" dirty="0"/>
              <a:t>غيرالمتجانسة </a:t>
            </a:r>
            <a:r>
              <a:rPr lang="en-US" b="1" dirty="0" err="1"/>
              <a:t>Hetrogenous</a:t>
            </a:r>
            <a:r>
              <a:rPr lang="ar-SA" b="1" dirty="0"/>
              <a:t> </a:t>
            </a:r>
            <a:r>
              <a:rPr lang="ar-SA" dirty="0" smtClean="0"/>
              <a:t>:تنفذ المواقع برمجيات ادارة </a:t>
            </a:r>
            <a:r>
              <a:rPr lang="ar-SA" smtClean="0"/>
              <a:t>قواعد برمجيات </a:t>
            </a:r>
            <a:r>
              <a:rPr lang="ar-SA" dirty="0" smtClean="0"/>
              <a:t>مختلفة أو يكون لها سكيما مختلفة.</a:t>
            </a:r>
          </a:p>
          <a:p>
            <a:r>
              <a:rPr lang="ar-SA" sz="2800" dirty="0" smtClean="0"/>
              <a:t>يوجد موضوعين متساويين في الأهمية لقواعد البيانات الموزعة: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1- </a:t>
            </a:r>
            <a:r>
              <a:rPr lang="ar-SA" b="1" dirty="0" smtClean="0"/>
              <a:t>التوزيع </a:t>
            </a:r>
            <a:r>
              <a:rPr lang="en-US" b="1" dirty="0" smtClean="0"/>
              <a:t>Distribution</a:t>
            </a:r>
            <a:r>
              <a:rPr lang="ar-SA" dirty="0" smtClean="0"/>
              <a:t> :يجب أن تكون البيانات غير مخزونة في نفس الموقع.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b="1" dirty="0" smtClean="0"/>
              <a:t>2- التقاطع المنطقي </a:t>
            </a:r>
            <a:r>
              <a:rPr lang="en-US" b="1" dirty="0" smtClean="0"/>
              <a:t>Logical correlation</a:t>
            </a:r>
            <a:r>
              <a:rPr lang="ar-SA" dirty="0" smtClean="0"/>
              <a:t> : أن البيانات لها بعض الخصائص التي تربطها سوية.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231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692696"/>
            <a:ext cx="7272808" cy="5184576"/>
          </a:xfrm>
        </p:spPr>
        <p:txBody>
          <a:bodyPr>
            <a:noAutofit/>
          </a:bodyPr>
          <a:lstStyle/>
          <a:p>
            <a:r>
              <a:rPr lang="ar-SA" sz="3200" dirty="0" smtClean="0"/>
              <a:t>يوجد نوعين من التطبيقات التي يمكن استخدامها من قِبل قواعد البيانات الموزعة وهي:</a:t>
            </a:r>
          </a:p>
          <a:p>
            <a:pPr marL="0" indent="0">
              <a:buNone/>
            </a:pPr>
            <a:r>
              <a:rPr lang="ar-SA" sz="3200" dirty="0"/>
              <a:t> </a:t>
            </a:r>
            <a:r>
              <a:rPr lang="ar-SA" sz="3200" dirty="0" smtClean="0"/>
              <a:t>1- التطبيق الشامل </a:t>
            </a:r>
            <a:r>
              <a:rPr lang="en-US" sz="3200" dirty="0" smtClean="0"/>
              <a:t>Global Application</a:t>
            </a:r>
            <a:r>
              <a:rPr lang="ar-SA" sz="3200" dirty="0" smtClean="0"/>
              <a:t> :يمكن الوصول الى البيانات في أكثر من موقع واحد.(وجود هذا النوع من التطبيق هو الخاصية المميزة لقاعدة البيانات الموزعة)</a:t>
            </a:r>
          </a:p>
          <a:p>
            <a:pPr marL="0" indent="0">
              <a:buNone/>
            </a:pPr>
            <a:r>
              <a:rPr lang="ar-SA" sz="3200" dirty="0"/>
              <a:t> </a:t>
            </a:r>
            <a:r>
              <a:rPr lang="ar-SA" sz="3200" dirty="0" smtClean="0"/>
              <a:t>2- التطبيق الموقعي </a:t>
            </a:r>
            <a:r>
              <a:rPr lang="en-US" sz="3200" dirty="0" smtClean="0"/>
              <a:t>Local Application</a:t>
            </a:r>
            <a:r>
              <a:rPr lang="ar-SA" sz="3200" dirty="0" smtClean="0"/>
              <a:t> :يمكن الوصول الى البيانات المخزونة  في موقع واحد والتعامل معها بغض النظر على البيانات المخزونة في المواقع الأخرى.</a:t>
            </a:r>
            <a:endParaRPr lang="ar-SA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30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92696"/>
            <a:ext cx="6965245" cy="883226"/>
          </a:xfrm>
        </p:spPr>
        <p:txBody>
          <a:bodyPr/>
          <a:lstStyle/>
          <a:p>
            <a:r>
              <a:rPr lang="ar-SA" b="1" dirty="0"/>
              <a:t>تعريف</a:t>
            </a:r>
            <a:r>
              <a:rPr lang="ar-SA" dirty="0" smtClean="0"/>
              <a:t> </a:t>
            </a:r>
            <a:r>
              <a:rPr lang="ar-SA" b="1" dirty="0" smtClean="0"/>
              <a:t>قاعدة </a:t>
            </a:r>
            <a:r>
              <a:rPr lang="ar-SA" b="1" dirty="0"/>
              <a:t>البيانات الموزعة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556792"/>
            <a:ext cx="7128792" cy="4176463"/>
          </a:xfrm>
        </p:spPr>
        <p:txBody>
          <a:bodyPr>
            <a:noAutofit/>
          </a:bodyPr>
          <a:lstStyle/>
          <a:p>
            <a:pPr algn="just"/>
            <a:r>
              <a:rPr lang="ar-SA" sz="3200" dirty="0" smtClean="0"/>
              <a:t>مجموعة من البيانات موزعة على حواسيب مختلفة من شبكة الحاسوب. كل موقع في الشبكة له قدرة المعالجة المستقلة ويستطيع تنفيذ التطبيقات المحلية . يشترك كل موقع في تنفيذ على الأقل تطبيق شامل واحد والذي يتطلب الوصول الى البيانات المخزونة في مواقع عديدة وباستخدام الأنظمة الفرعية للاتصالات.</a:t>
            </a:r>
            <a:endParaRPr lang="ar-SA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11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064895" cy="883226"/>
          </a:xfrm>
        </p:spPr>
        <p:txBody>
          <a:bodyPr>
            <a:noAutofit/>
          </a:bodyPr>
          <a:lstStyle/>
          <a:p>
            <a:r>
              <a:rPr lang="ar-SA" sz="3600" b="1" dirty="0" smtClean="0"/>
              <a:t>المعالجة الموزعة </a:t>
            </a:r>
            <a:r>
              <a:rPr lang="en-US" sz="3200" b="1" dirty="0" smtClean="0"/>
              <a:t>Distribution Processing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1"/>
            <a:ext cx="7488832" cy="2304256"/>
          </a:xfrm>
        </p:spPr>
        <p:txBody>
          <a:bodyPr>
            <a:noAutofit/>
          </a:bodyPr>
          <a:lstStyle/>
          <a:p>
            <a:pPr algn="just"/>
            <a:r>
              <a:rPr lang="ar-SA" sz="2800" dirty="0" smtClean="0"/>
              <a:t>أُستخدم هذا المصطلح للاشارة الى أنظمة واسعة ومختلفة , مثل الأنظمة المتعددة المعالجة ومعالجة البيانات الموزعة وشبكات الحاسوب, ومن أمثلة المعالجة الموزعة:</a:t>
            </a:r>
          </a:p>
          <a:p>
            <a:pPr algn="just">
              <a:buFont typeface="Wingdings" pitchFamily="2" charset="2"/>
              <a:buChar char="v"/>
            </a:pPr>
            <a:r>
              <a:rPr lang="ar-SA" sz="2800" b="1" dirty="0" smtClean="0"/>
              <a:t>قاعدة البيانات المركزية</a:t>
            </a:r>
            <a:r>
              <a:rPr lang="ar-SA" sz="2800" dirty="0" smtClean="0"/>
              <a:t>: تخزن بيانات قاعدة البيانات في موقع واحد فقط لكن يمكن الوصول اليها عن طريق شبكة الحاسوب</a:t>
            </a: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6</a:t>
            </a:fld>
            <a:endParaRPr lang="ar-S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357" y="3501008"/>
            <a:ext cx="645602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74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064895" cy="883226"/>
          </a:xfrm>
        </p:spPr>
        <p:txBody>
          <a:bodyPr>
            <a:noAutofit/>
          </a:bodyPr>
          <a:lstStyle/>
          <a:p>
            <a:r>
              <a:rPr lang="ar-SA" sz="3200" b="1" dirty="0" smtClean="0"/>
              <a:t>تابع</a:t>
            </a:r>
            <a:r>
              <a:rPr lang="ar-SA" sz="3600" b="1" dirty="0" smtClean="0"/>
              <a:t>:المعالجة الموزعة </a:t>
            </a:r>
            <a:r>
              <a:rPr lang="en-US" sz="2800" b="1" dirty="0" smtClean="0"/>
              <a:t>Distribution Processing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68761"/>
            <a:ext cx="7560840" cy="4752527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sz="3200" dirty="0" smtClean="0"/>
              <a:t>DBMS</a:t>
            </a:r>
            <a:r>
              <a:rPr lang="ar-SA" sz="3200" dirty="0" smtClean="0"/>
              <a:t> </a:t>
            </a:r>
            <a:r>
              <a:rPr lang="ar-SA" sz="3200" b="1" dirty="0" smtClean="0"/>
              <a:t>المتوازي(</a:t>
            </a:r>
            <a:r>
              <a:rPr lang="en-US" sz="3200" b="1" dirty="0" smtClean="0"/>
              <a:t>Parallel DBMS</a:t>
            </a:r>
            <a:r>
              <a:rPr lang="ar-SA" sz="3200" b="1" dirty="0" smtClean="0"/>
              <a:t>)</a:t>
            </a:r>
            <a:r>
              <a:rPr lang="ar-SA" sz="3200" dirty="0" smtClean="0"/>
              <a:t>: عبارة عن </a:t>
            </a:r>
            <a:r>
              <a:rPr lang="en-US" sz="3200" dirty="0" smtClean="0"/>
              <a:t>DBMS</a:t>
            </a:r>
            <a:r>
              <a:rPr lang="ar-SA" sz="3200" dirty="0" smtClean="0"/>
              <a:t> ينفذ على عدة معالجات وأقراص مصصمة لتنفيذ عمليات متوازية, من أجل تحسين الأداء.والمعماريات الرئيسية له هي:</a:t>
            </a:r>
          </a:p>
          <a:p>
            <a:pPr marL="0" indent="0" algn="just">
              <a:buNone/>
            </a:pPr>
            <a:r>
              <a:rPr lang="ar-SA" sz="3200" dirty="0" smtClean="0"/>
              <a:t> 1- الذاكرة المشتركة </a:t>
            </a:r>
            <a:r>
              <a:rPr lang="en-US" sz="3200" dirty="0" smtClean="0"/>
              <a:t>Shared memory</a:t>
            </a:r>
            <a:endParaRPr lang="ar-SA" sz="3200" dirty="0" smtClean="0"/>
          </a:p>
          <a:p>
            <a:pPr marL="0" indent="0" algn="just">
              <a:buNone/>
            </a:pPr>
            <a:r>
              <a:rPr lang="ar-SA" sz="3200" dirty="0" smtClean="0"/>
              <a:t> 2- القرص المشترك </a:t>
            </a:r>
            <a:r>
              <a:rPr lang="en-US" sz="3200" dirty="0" smtClean="0"/>
              <a:t>Shared Disk</a:t>
            </a:r>
          </a:p>
          <a:p>
            <a:pPr marL="0" indent="0" algn="just">
              <a:buNone/>
            </a:pPr>
            <a:r>
              <a:rPr lang="en-US" sz="3200" dirty="0"/>
              <a:t> </a:t>
            </a:r>
            <a:r>
              <a:rPr lang="ar-SA" sz="3200" dirty="0" smtClean="0"/>
              <a:t>3-بدون مشاركة </a:t>
            </a:r>
            <a:r>
              <a:rPr lang="en-US" sz="3200" dirty="0" smtClean="0"/>
              <a:t>Shared Nothing</a:t>
            </a:r>
            <a:endParaRPr lang="ar-SA" sz="32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algn="just">
              <a:buFont typeface="Wingdings" pitchFamily="2" charset="2"/>
              <a:buChar char="v"/>
            </a:pPr>
            <a:endParaRPr lang="ar-SA" sz="2800" dirty="0" smtClean="0"/>
          </a:p>
          <a:p>
            <a:pPr algn="just">
              <a:buFontTx/>
              <a:buChar char="-"/>
            </a:pP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33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20689"/>
            <a:ext cx="7704856" cy="18722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ar-SA" sz="3200" dirty="0" smtClean="0"/>
              <a:t>تابع معماريات:</a:t>
            </a:r>
            <a:r>
              <a:rPr lang="en-US" sz="3200" dirty="0" smtClean="0"/>
              <a:t>DBMS</a:t>
            </a:r>
            <a:r>
              <a:rPr lang="ar-SA" sz="3200" dirty="0" smtClean="0"/>
              <a:t> </a:t>
            </a:r>
            <a:r>
              <a:rPr lang="ar-SA" sz="3200" b="1" dirty="0" smtClean="0"/>
              <a:t>المتوازي(</a:t>
            </a:r>
            <a:r>
              <a:rPr lang="en-US" sz="3200" b="1" dirty="0" smtClean="0"/>
              <a:t>Parallel DBMS</a:t>
            </a:r>
            <a:r>
              <a:rPr lang="ar-SA" sz="3200" b="1" dirty="0" smtClean="0"/>
              <a:t>)</a:t>
            </a:r>
            <a:r>
              <a:rPr lang="ar-SA" sz="3200" dirty="0" smtClean="0"/>
              <a:t>: </a:t>
            </a:r>
          </a:p>
          <a:p>
            <a:pPr marL="0" indent="0" algn="just">
              <a:buNone/>
            </a:pPr>
            <a:r>
              <a:rPr lang="ar-SA" sz="2800" dirty="0" smtClean="0"/>
              <a:t>1- الذاكرة المشتركة </a:t>
            </a:r>
            <a:r>
              <a:rPr lang="en-US" sz="2800" dirty="0" smtClean="0"/>
              <a:t>Shared memory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r>
              <a:rPr lang="ar-SA" sz="2800" dirty="0"/>
              <a:t> </a:t>
            </a:r>
            <a:r>
              <a:rPr lang="ar-SA" sz="2800" dirty="0" smtClean="0"/>
              <a:t>   </a:t>
            </a:r>
            <a:r>
              <a:rPr lang="ar-SA" dirty="0" smtClean="0"/>
              <a:t>تشترك مجموعة من المعالجات في نفس الذاكرة ونفس الأقراص</a:t>
            </a:r>
            <a:r>
              <a:rPr lang="ar-SA" sz="2800" dirty="0" smtClean="0"/>
              <a:t>.</a:t>
            </a:r>
          </a:p>
          <a:p>
            <a:pPr marL="0" indent="0" algn="just">
              <a:buNone/>
            </a:pPr>
            <a:r>
              <a:rPr lang="ar-SA" sz="3200" dirty="0" smtClean="0"/>
              <a:t> </a:t>
            </a:r>
            <a:endParaRPr lang="ar-SA" sz="2800" dirty="0" smtClean="0"/>
          </a:p>
          <a:p>
            <a:pPr algn="just">
              <a:buFont typeface="Wingdings" pitchFamily="2" charset="2"/>
              <a:buChar char="v"/>
            </a:pPr>
            <a:endParaRPr lang="ar-SA" sz="2800" dirty="0" smtClean="0"/>
          </a:p>
          <a:p>
            <a:pPr algn="just">
              <a:buFontTx/>
              <a:buChar char="-"/>
            </a:pPr>
            <a:endParaRPr lang="ar-SA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8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00287"/>
            <a:ext cx="6480720" cy="30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50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591B-E76B-4192-8627-FD35A805CD2C}" type="slidenum">
              <a:rPr lang="ar-SA" smtClean="0"/>
              <a:t>9</a:t>
            </a:fld>
            <a:endParaRPr lang="ar-S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1560" y="620688"/>
            <a:ext cx="7704856" cy="18722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ar-SA" sz="3200" dirty="0" smtClean="0"/>
              <a:t>تابع معماريات:</a:t>
            </a:r>
            <a:r>
              <a:rPr lang="en-US" sz="3200" dirty="0" smtClean="0"/>
              <a:t>DBMS</a:t>
            </a:r>
            <a:r>
              <a:rPr lang="ar-SA" sz="3200" dirty="0" smtClean="0"/>
              <a:t> </a:t>
            </a:r>
            <a:r>
              <a:rPr lang="ar-SA" sz="3200" b="1" dirty="0" smtClean="0"/>
              <a:t>المتوازي(</a:t>
            </a:r>
            <a:r>
              <a:rPr lang="en-US" sz="3200" b="1" dirty="0" smtClean="0"/>
              <a:t>Parallel DBMS</a:t>
            </a:r>
            <a:r>
              <a:rPr lang="ar-SA" sz="3200" b="1" dirty="0" smtClean="0"/>
              <a:t>)</a:t>
            </a:r>
            <a:r>
              <a:rPr lang="ar-SA" sz="3200" dirty="0" smtClean="0"/>
              <a:t>: </a:t>
            </a:r>
          </a:p>
          <a:p>
            <a:pPr marL="0" indent="0" algn="just">
              <a:buNone/>
            </a:pPr>
            <a:r>
              <a:rPr lang="ar-SA" sz="2800" dirty="0"/>
              <a:t> 2- القرص المشترك </a:t>
            </a:r>
            <a:r>
              <a:rPr lang="en-US" sz="2800" dirty="0"/>
              <a:t>Shared </a:t>
            </a:r>
            <a:r>
              <a:rPr lang="en-US" sz="2800" dirty="0" smtClean="0"/>
              <a:t>Disk</a:t>
            </a:r>
            <a:r>
              <a:rPr lang="ar-SA" sz="2800" dirty="0" smtClean="0"/>
              <a:t>:</a:t>
            </a:r>
          </a:p>
          <a:p>
            <a:pPr marL="0" indent="0" algn="just">
              <a:buFont typeface="Brush Script MT" pitchFamily="66" charset="0"/>
              <a:buNone/>
            </a:pPr>
            <a:r>
              <a:rPr lang="ar-SA" sz="2800" dirty="0" smtClean="0"/>
              <a:t>    </a:t>
            </a:r>
            <a:r>
              <a:rPr lang="ar-SA" dirty="0" smtClean="0"/>
              <a:t>تشترك مجموعة من المعالجات في نفس الأقراص لكن لكل معالج ذاكرته الخاصة به.</a:t>
            </a:r>
            <a:r>
              <a:rPr lang="ar-SA" sz="2800" dirty="0" smtClean="0"/>
              <a:t>.</a:t>
            </a:r>
          </a:p>
          <a:p>
            <a:pPr marL="0" indent="0" algn="just">
              <a:buFont typeface="Brush Script MT" pitchFamily="66" charset="0"/>
              <a:buNone/>
            </a:pPr>
            <a:r>
              <a:rPr lang="ar-SA" sz="3200" dirty="0" smtClean="0"/>
              <a:t> </a:t>
            </a:r>
            <a:endParaRPr lang="ar-SA" sz="2800" dirty="0" smtClean="0"/>
          </a:p>
          <a:p>
            <a:pPr algn="just">
              <a:buFont typeface="Wingdings" pitchFamily="2" charset="2"/>
              <a:buChar char="v"/>
            </a:pPr>
            <a:endParaRPr lang="ar-SA" sz="2800" dirty="0" smtClean="0"/>
          </a:p>
          <a:p>
            <a:pPr algn="just">
              <a:buFontTx/>
              <a:buChar char="-"/>
            </a:pPr>
            <a:endParaRPr lang="ar-SA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3748"/>
            <a:ext cx="6844631" cy="30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50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5244</TotalTime>
  <Words>760</Words>
  <Application>Microsoft Office PowerPoint</Application>
  <PresentationFormat>On-screen Show (4:3)</PresentationFormat>
  <Paragraphs>80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Pushpin</vt:lpstr>
      <vt:lpstr>PowerPoint Presentation</vt:lpstr>
      <vt:lpstr>قواعد البيانات الموزعة Distributed Database</vt:lpstr>
      <vt:lpstr>PowerPoint Presentation</vt:lpstr>
      <vt:lpstr>PowerPoint Presentation</vt:lpstr>
      <vt:lpstr>تعريف قاعدة البيانات الموزعة</vt:lpstr>
      <vt:lpstr>المعالجة الموزعة Distribution Processing</vt:lpstr>
      <vt:lpstr>تابع:المعالجة الموزعة Distribution Processing</vt:lpstr>
      <vt:lpstr>PowerPoint Presentation</vt:lpstr>
      <vt:lpstr>PowerPoint Presentation</vt:lpstr>
      <vt:lpstr>PowerPoint Presentation</vt:lpstr>
      <vt:lpstr>الأسباب لنشوء وتطوير قواعد البيانات الموزعة</vt:lpstr>
      <vt:lpstr>مساوئ قاعدة البيانات الموزعة</vt:lpstr>
      <vt:lpstr>تابع:مساوئ قاعدة البيانات الموزعة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التطبيع (التسوية )</dc:title>
  <dc:creator>Dell</dc:creator>
  <cp:lastModifiedBy>tarig</cp:lastModifiedBy>
  <cp:revision>375</cp:revision>
  <dcterms:created xsi:type="dcterms:W3CDTF">2012-02-05T07:11:26Z</dcterms:created>
  <dcterms:modified xsi:type="dcterms:W3CDTF">2021-03-28T10:36:30Z</dcterms:modified>
</cp:coreProperties>
</file>