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8"/>
  </p:notesMasterIdLst>
  <p:handoutMasterIdLst>
    <p:handoutMasterId r:id="rId39"/>
  </p:handoutMasterIdLst>
  <p:sldIdLst>
    <p:sldId id="439" r:id="rId2"/>
    <p:sldId id="403" r:id="rId3"/>
    <p:sldId id="413" r:id="rId4"/>
    <p:sldId id="404" r:id="rId5"/>
    <p:sldId id="414" r:id="rId6"/>
    <p:sldId id="415" r:id="rId7"/>
    <p:sldId id="405" r:id="rId8"/>
    <p:sldId id="406" r:id="rId9"/>
    <p:sldId id="416" r:id="rId10"/>
    <p:sldId id="417" r:id="rId11"/>
    <p:sldId id="418" r:id="rId12"/>
    <p:sldId id="419" r:id="rId13"/>
    <p:sldId id="420" r:id="rId14"/>
    <p:sldId id="421" r:id="rId15"/>
    <p:sldId id="407" r:id="rId16"/>
    <p:sldId id="408" r:id="rId17"/>
    <p:sldId id="422" r:id="rId18"/>
    <p:sldId id="423" r:id="rId19"/>
    <p:sldId id="424" r:id="rId20"/>
    <p:sldId id="425" r:id="rId21"/>
    <p:sldId id="426" r:id="rId22"/>
    <p:sldId id="409" r:id="rId23"/>
    <p:sldId id="427" r:id="rId24"/>
    <p:sldId id="428" r:id="rId25"/>
    <p:sldId id="429" r:id="rId26"/>
    <p:sldId id="431" r:id="rId27"/>
    <p:sldId id="430" r:id="rId28"/>
    <p:sldId id="432" r:id="rId29"/>
    <p:sldId id="433" r:id="rId30"/>
    <p:sldId id="434" r:id="rId31"/>
    <p:sldId id="411" r:id="rId32"/>
    <p:sldId id="435" r:id="rId33"/>
    <p:sldId id="436" r:id="rId34"/>
    <p:sldId id="437" r:id="rId35"/>
    <p:sldId id="438" r:id="rId36"/>
    <p:sldId id="412" r:id="rId37"/>
  </p:sldIdLst>
  <p:sldSz cx="9144000" cy="6858000" type="letter"/>
  <p:notesSz cx="6858000" cy="9144000"/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77228"/>
    <a:srgbClr val="6E792B"/>
    <a:srgbClr val="76822E"/>
    <a:srgbClr val="4F571F"/>
    <a:srgbClr val="6F6A07"/>
    <a:srgbClr val="827C08"/>
    <a:srgbClr val="800000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>
        <p:scale>
          <a:sx n="70" d="100"/>
          <a:sy n="70" d="100"/>
        </p:scale>
        <p:origin x="-1302" y="138"/>
      </p:cViewPr>
      <p:guideLst>
        <p:guide orient="horz" pos="19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06"/>
    </p:cViewPr>
  </p:sorterViewPr>
  <p:notesViewPr>
    <p:cSldViewPr snapToObjects="1">
      <p:cViewPr>
        <p:scale>
          <a:sx n="100" d="100"/>
          <a:sy n="100" d="100"/>
        </p:scale>
        <p:origin x="-780" y="21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5FA2F763-08C5-46F9-BF4E-BDE4E315F944}" type="slidenum">
              <a:rPr lang="en-CA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568367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6EC269E7-5DA2-4BEB-8DE6-5B35F6CB6114}" type="slidenum">
              <a:rPr lang="en-CA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6942559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D4D8AC8-2370-4A48-BFD4-0AFB12FAF072}" type="slidenum">
              <a:rPr lang="en-CA" altLang="en-US" sz="1200" smtClean="0">
                <a:latin typeface="Tahoma" panose="020B0604030504040204" pitchFamily="34" charset="0"/>
              </a:rPr>
              <a:pPr/>
              <a:t>1</a:t>
            </a:fld>
            <a:endParaRPr lang="en-CA" altLang="en-US" sz="1200" dirty="0">
              <a:latin typeface="Tahoma" panose="020B060403050404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4"/>
          <p:cNvSpPr>
            <a:spLocks noChangeArrowheads="1"/>
          </p:cNvSpPr>
          <p:nvPr/>
        </p:nvSpPr>
        <p:spPr bwMode="auto">
          <a:xfrm>
            <a:off x="8305800" y="0"/>
            <a:ext cx="609600" cy="6858000"/>
          </a:xfrm>
          <a:prstGeom prst="rect">
            <a:avLst/>
          </a:prstGeom>
          <a:gradFill rotWithShape="1">
            <a:gsLst>
              <a:gs pos="0">
                <a:srgbClr val="677228">
                  <a:alpha val="43999"/>
                </a:srgbClr>
              </a:gs>
              <a:gs pos="100000">
                <a:srgbClr val="5A6423"/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 rot="16200000">
            <a:off x="3500437" y="-985837"/>
            <a:ext cx="2143125" cy="9144000"/>
          </a:xfrm>
          <a:prstGeom prst="rect">
            <a:avLst/>
          </a:prstGeom>
          <a:solidFill>
            <a:srgbClr val="677228">
              <a:alpha val="43921"/>
            </a:srgbClr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sp>
        <p:nvSpPr>
          <p:cNvPr id="6" name="Rectangle 48"/>
          <p:cNvSpPr>
            <a:spLocks noChangeArrowheads="1"/>
          </p:cNvSpPr>
          <p:nvPr userDrawn="1"/>
        </p:nvSpPr>
        <p:spPr bwMode="auto">
          <a:xfrm>
            <a:off x="7315200" y="2438400"/>
            <a:ext cx="1828800" cy="229076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pic>
        <p:nvPicPr>
          <p:cNvPr id="7" name="Picture 35" descr="awtri_4c UPDAT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5949950"/>
            <a:ext cx="6842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6" descr="elmasri_thum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9975" y="2514600"/>
            <a:ext cx="17240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6" name="Rectangle 30" descr="Pink tissue paper"/>
          <p:cNvSpPr>
            <a:spLocks noGrp="1" noChangeArrowheads="1"/>
          </p:cNvSpPr>
          <p:nvPr>
            <p:ph type="ctrTitle" sz="quarter"/>
          </p:nvPr>
        </p:nvSpPr>
        <p:spPr>
          <a:xfrm>
            <a:off x="228600" y="152400"/>
            <a:ext cx="7086600" cy="2286000"/>
          </a:xfrm>
        </p:spPr>
        <p:txBody>
          <a:bodyPr wrap="none" anchor="ctr"/>
          <a:lstStyle>
            <a:lvl1pPr>
              <a:defRPr sz="6600">
                <a:solidFill>
                  <a:srgbClr val="99003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34" name="Rectangle 38" descr="Pink tissue paper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2590800"/>
            <a:ext cx="66294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838200" y="6397625"/>
            <a:ext cx="44958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/>
            </a:lvl1pPr>
          </a:lstStyle>
          <a:p>
            <a:pPr>
              <a:defRPr/>
            </a:pPr>
            <a:r>
              <a:rPr lang="en-US" altLang="en-US" dirty="0"/>
              <a:t>Copyright © 2007 Ramez Elmasri and Shamkant B. Navathe</a:t>
            </a:r>
          </a:p>
        </p:txBody>
      </p:sp>
    </p:spTree>
    <p:extLst>
      <p:ext uri="{BB962C8B-B14F-4D97-AF65-F5344CB8AC3E}">
        <p14:creationId xmlns:p14="http://schemas.microsoft.com/office/powerpoint/2010/main" xmlns="" val="2863562365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FCB64F01-70E9-42D2-A82A-04D31816D430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1906022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303213"/>
            <a:ext cx="2076450" cy="58689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03213"/>
            <a:ext cx="6076950" cy="58689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9F9009A5-D148-44E7-BAA3-EFFACB160EB0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9123668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13- </a:t>
            </a:r>
            <a:fld id="{DB6BEB92-F17E-4DA6-9601-46A2DDADEFE5}" type="slidenum">
              <a:rPr lang="en-US" altLang="en-US" smtClean="0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0066046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BDFD768D-3A98-4757-A4B1-A93D25EA433C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574382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9713" y="1600200"/>
            <a:ext cx="407035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2463" y="1600200"/>
            <a:ext cx="407193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64BA172C-2C94-45F0-BBF3-80FA0C4CA669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730055966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8</a:t>
            </a:r>
            <a:fld id="{0E346344-EB00-46C9-8A24-DA8CCDA78076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5662363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8</a:t>
            </a:r>
            <a:fld id="{1FD21949-52C9-4D0D-B564-C790EFFE9E97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4157872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506EC983-C29C-45E5-8742-11C4465DCDA1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60727290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Slide8 </a:t>
            </a:r>
            <a:fld id="{A20026A4-1CBA-4C87-BD8D-A0782A0323D9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6106682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8</a:t>
            </a:r>
            <a:fld id="{689E44BF-EC54-46C8-BCF0-6B5C6303CC7D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3011868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5"/>
          <p:cNvGrpSpPr>
            <a:grpSpLocks/>
          </p:cNvGrpSpPr>
          <p:nvPr userDrawn="1"/>
        </p:nvGrpSpPr>
        <p:grpSpPr bwMode="auto">
          <a:xfrm>
            <a:off x="8936038" y="1449388"/>
            <a:ext cx="207962" cy="5408612"/>
            <a:chOff x="5606" y="889"/>
            <a:chExt cx="154" cy="3431"/>
          </a:xfrm>
        </p:grpSpPr>
        <p:sp>
          <p:nvSpPr>
            <p:cNvPr id="1032" name="Rectangle 38"/>
            <p:cNvSpPr>
              <a:spLocks noChangeArrowheads="1"/>
            </p:cNvSpPr>
            <p:nvPr userDrawn="1"/>
          </p:nvSpPr>
          <p:spPr bwMode="gray">
            <a:xfrm flipH="1">
              <a:off x="5685" y="889"/>
              <a:ext cx="75" cy="3431"/>
            </a:xfrm>
            <a:prstGeom prst="rect">
              <a:avLst/>
            </a:prstGeom>
            <a:solidFill>
              <a:srgbClr val="677228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US" altLang="en-US" sz="3200" dirty="0">
                <a:latin typeface="Tahoma" panose="020B0604030504040204" pitchFamily="34" charset="0"/>
                <a:ea typeface="+mn-ea"/>
              </a:endParaRPr>
            </a:p>
          </p:txBody>
        </p:sp>
        <p:grpSp>
          <p:nvGrpSpPr>
            <p:cNvPr id="1033" name="Group 44"/>
            <p:cNvGrpSpPr>
              <a:grpSpLocks/>
            </p:cNvGrpSpPr>
            <p:nvPr userDrawn="1"/>
          </p:nvGrpSpPr>
          <p:grpSpPr bwMode="auto">
            <a:xfrm>
              <a:off x="5606" y="889"/>
              <a:ext cx="106" cy="3431"/>
              <a:chOff x="5606" y="889"/>
              <a:chExt cx="106" cy="3431"/>
            </a:xfrm>
          </p:grpSpPr>
          <p:sp>
            <p:nvSpPr>
              <p:cNvPr id="1034" name="Rectangle 43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06" y="889"/>
                <a:ext cx="58" cy="3431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/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dirty="0">
                  <a:latin typeface="Tahoma" panose="020B0604030504040204" pitchFamily="34" charset="0"/>
                  <a:ea typeface="+mn-ea"/>
                </a:endParaRPr>
              </a:p>
            </p:txBody>
          </p:sp>
          <p:sp>
            <p:nvSpPr>
              <p:cNvPr id="1035" name="Rectangle 32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54" y="889"/>
                <a:ext cx="58" cy="3431"/>
              </a:xfrm>
              <a:prstGeom prst="rect">
                <a:avLst/>
              </a:prstGeom>
              <a:solidFill>
                <a:srgbClr val="990033"/>
              </a:solidFill>
              <a:ln>
                <a:noFill/>
              </a:ln>
              <a:extLst/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dirty="0">
                  <a:latin typeface="Tahoma" panose="020B0604030504040204" pitchFamily="34" charset="0"/>
                  <a:ea typeface="+mn-ea"/>
                </a:endParaRPr>
              </a:p>
            </p:txBody>
          </p:sp>
        </p:grpSp>
      </p:grpSp>
      <p:sp>
        <p:nvSpPr>
          <p:cNvPr id="1027" name="Rectangle 37"/>
          <p:cNvSpPr>
            <a:spLocks noChangeArrowheads="1"/>
          </p:cNvSpPr>
          <p:nvPr userDrawn="1"/>
        </p:nvSpPr>
        <p:spPr bwMode="gray">
          <a:xfrm rot="-5400000">
            <a:off x="3845719" y="-3845719"/>
            <a:ext cx="1449388" cy="9140825"/>
          </a:xfrm>
          <a:prstGeom prst="rect">
            <a:avLst/>
          </a:prstGeom>
          <a:solidFill>
            <a:srgbClr val="677228">
              <a:alpha val="36078"/>
            </a:srgbClr>
          </a:solidFill>
          <a:ln>
            <a:noFill/>
          </a:ln>
          <a:extLst/>
        </p:spPr>
        <p:txBody>
          <a:bodyPr vert="eaVert"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3200" dirty="0">
              <a:latin typeface="Tahoma" panose="020B0604030504040204" pitchFamily="34" charset="0"/>
              <a:ea typeface="+mn-ea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03213"/>
            <a:ext cx="7796213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990033"/>
                </a:solidFill>
              </a:defRPr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2688D1FB-037C-4309-9C5C-1196D7B37EE8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  <p:sp>
        <p:nvSpPr>
          <p:cNvPr id="1030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9713" y="1600200"/>
            <a:ext cx="8294687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Rectangle 30"/>
          <p:cNvSpPr>
            <a:spLocks noChangeArrowheads="1"/>
          </p:cNvSpPr>
          <p:nvPr/>
        </p:nvSpPr>
        <p:spPr bwMode="auto">
          <a:xfrm>
            <a:off x="838200" y="6397625"/>
            <a:ext cx="449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900" dirty="0"/>
              <a:t>Copyright © 2016 Ramez Elmasri and Shamkant B. Navathe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78" r:id="rId10"/>
    <p:sldLayoutId id="2147483979" r:id="rId1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60000"/>
        <a:buFont typeface="Wingdings" panose="05000000000000000000" pitchFamily="2" charset="2"/>
        <a:buChar char="n"/>
        <a:defRPr sz="28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anose="05000000000000000000" pitchFamily="2" charset="2"/>
        <a:buChar char="n"/>
        <a:defRPr sz="2600">
          <a:solidFill>
            <a:srgbClr val="800000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anose="05000000000000000000" pitchFamily="2" charset="2"/>
        <a:buChar char="n"/>
        <a:defRPr sz="24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anose="05000000000000000000" pitchFamily="2" charset="2"/>
        <a:buChar char="n"/>
        <a:defRPr sz="2000">
          <a:solidFill>
            <a:srgbClr val="800000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anose="05000000000000000000" pitchFamily="2" charset="2"/>
        <a:buChar char="n"/>
        <a:defRPr sz="20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8950" y="1516063"/>
            <a:ext cx="3892550" cy="484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XML Documents, DTD, and XML Schema (cont’d.)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Notation for specifying elements (cont’d.)</a:t>
            </a:r>
          </a:p>
          <a:p>
            <a:pPr lvl="1"/>
            <a:r>
              <a:rPr lang="en-US" altLang="en-US" dirty="0"/>
              <a:t>Type specified by parentheses following the element name</a:t>
            </a:r>
          </a:p>
          <a:p>
            <a:pPr lvl="1"/>
            <a:r>
              <a:rPr lang="en-US" altLang="en-US" dirty="0">
                <a:latin typeface="Tahoma" panose="020B0604030504040204" pitchFamily="34" charset="0"/>
                <a:cs typeface="Tahoma" panose="020B0604030504040204" pitchFamily="34" charset="0"/>
              </a:rPr>
              <a:t>!ATTLIST used to specify attributes within the element</a:t>
            </a:r>
          </a:p>
          <a:p>
            <a:pPr lvl="1"/>
            <a:r>
              <a:rPr lang="en-US" altLang="en-US" dirty="0">
                <a:latin typeface="Tahoma" panose="020B0604030504040204" pitchFamily="34" charset="0"/>
                <a:cs typeface="Tahoma" panose="020B0604030504040204" pitchFamily="34" charset="0"/>
              </a:rPr>
              <a:t>Parentheses can be nested when specifying elements</a:t>
            </a:r>
          </a:p>
          <a:p>
            <a:pPr lvl="1"/>
            <a:r>
              <a:rPr lang="en-US" altLang="en-US" dirty="0">
                <a:latin typeface="Tahoma" panose="020B0604030504040204" pitchFamily="34" charset="0"/>
                <a:cs typeface="Tahoma" panose="020B0604030504040204" pitchFamily="34" charset="0"/>
              </a:rPr>
              <a:t>Bar symbol (e</a:t>
            </a:r>
            <a:r>
              <a:rPr lang="en-US" altLang="en-US" baseline="-25000" dirty="0">
                <a:latin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n-US" altLang="en-US" dirty="0">
                <a:latin typeface="Tahoma" panose="020B0604030504040204" pitchFamily="34" charset="0"/>
                <a:cs typeface="Tahoma" panose="020B0604030504040204" pitchFamily="34" charset="0"/>
              </a:rPr>
              <a:t>|e</a:t>
            </a:r>
            <a:r>
              <a:rPr lang="en-US" altLang="en-US" baseline="-25000" dirty="0">
                <a:latin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altLang="en-US" dirty="0">
                <a:latin typeface="Tahoma" panose="020B0604030504040204" pitchFamily="34" charset="0"/>
                <a:cs typeface="Tahoma" panose="020B0604030504040204" pitchFamily="34" charset="0"/>
              </a:rPr>
              <a:t>) indicates either e</a:t>
            </a:r>
            <a:r>
              <a:rPr lang="en-US" altLang="en-US" baseline="-25000" dirty="0">
                <a:latin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n-US" altLang="en-US" dirty="0">
                <a:latin typeface="Tahoma" panose="020B0604030504040204" pitchFamily="34" charset="0"/>
                <a:cs typeface="Tahoma" panose="020B0604030504040204" pitchFamily="34" charset="0"/>
              </a:rPr>
              <a:t> or e</a:t>
            </a:r>
            <a:r>
              <a:rPr lang="en-US" altLang="en-US" baseline="-25000" dirty="0">
                <a:latin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altLang="en-US" dirty="0">
                <a:latin typeface="Tahoma" panose="020B0604030504040204" pitchFamily="34" charset="0"/>
                <a:cs typeface="Tahoma" panose="020B0604030504040204" pitchFamily="34" charset="0"/>
              </a:rPr>
              <a:t> can appear in the document</a:t>
            </a:r>
            <a:endParaRPr lang="en-US" altLang="en-US" dirty="0"/>
          </a:p>
          <a:p>
            <a:pPr lvl="1"/>
            <a:endParaRPr lang="en-US" altLang="en-US" b="1" dirty="0"/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CB23AF01-99F2-41C3-8801-2014662B1AC5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XML Documents, DTD, and XML Schema (cont’d.)</a:t>
            </a:r>
          </a:p>
        </p:txBody>
      </p:sp>
      <p:sp>
        <p:nvSpPr>
          <p:cNvPr id="24579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</a:t>
            </a:r>
            <a:fld id="{B486A28B-C7D5-42B2-8136-71A16599D0B0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2458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438" y="1752600"/>
            <a:ext cx="7334250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Box 4"/>
          <p:cNvSpPr txBox="1">
            <a:spLocks noChangeArrowheads="1"/>
          </p:cNvSpPr>
          <p:nvPr/>
        </p:nvSpPr>
        <p:spPr bwMode="auto">
          <a:xfrm>
            <a:off x="2286000" y="6230938"/>
            <a:ext cx="4953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13.4(a) An XML DTD file called ‘Projects’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XML Schema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XML schema language</a:t>
            </a:r>
          </a:p>
          <a:p>
            <a:pPr lvl="1"/>
            <a:r>
              <a:rPr lang="en-US" altLang="en-US" dirty="0"/>
              <a:t>Specifies document structure</a:t>
            </a:r>
          </a:p>
          <a:p>
            <a:pPr lvl="1"/>
            <a:r>
              <a:rPr lang="en-US" altLang="en-US" dirty="0"/>
              <a:t>Same syntax rules as XML documents</a:t>
            </a:r>
          </a:p>
          <a:p>
            <a:pPr lvl="1"/>
            <a:r>
              <a:rPr lang="en-US" altLang="en-US" dirty="0"/>
              <a:t>Elements, attributes, keys, references, and identifiers</a:t>
            </a:r>
          </a:p>
          <a:p>
            <a:pPr lvl="1"/>
            <a:r>
              <a:rPr lang="en-US" altLang="en-US" dirty="0"/>
              <a:t>Example: Figure 13.5 in the text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BFBBF2E9-5895-447B-8C05-EACB9CB3EB0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XML Schema (cont’d.)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XML namespace</a:t>
            </a:r>
          </a:p>
          <a:p>
            <a:pPr lvl="1"/>
            <a:r>
              <a:rPr lang="en-US" altLang="en-US" dirty="0"/>
              <a:t>Defines set of commands that can be used</a:t>
            </a:r>
          </a:p>
          <a:p>
            <a:r>
              <a:rPr lang="en-US" altLang="en-US" dirty="0"/>
              <a:t>Annotations, documentation, and language used</a:t>
            </a:r>
          </a:p>
          <a:p>
            <a:r>
              <a:rPr lang="en-US" altLang="en-US" dirty="0"/>
              <a:t>Elements and types</a:t>
            </a:r>
          </a:p>
          <a:p>
            <a:pPr lvl="1"/>
            <a:r>
              <a:rPr lang="en-US" altLang="en-US" dirty="0"/>
              <a:t>Root element</a:t>
            </a:r>
          </a:p>
          <a:p>
            <a:pPr lvl="1"/>
            <a:r>
              <a:rPr lang="en-US" altLang="en-US" dirty="0"/>
              <a:t>First-level elements</a:t>
            </a:r>
          </a:p>
          <a:p>
            <a:pPr lvl="1"/>
            <a:r>
              <a:rPr lang="en-US" altLang="en-US" dirty="0"/>
              <a:t>Specifying element type and min and max occurrences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8835E3E4-35F9-493C-9DB9-D794A1513470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XML Schema (cont’d.)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Keys</a:t>
            </a:r>
          </a:p>
          <a:p>
            <a:pPr lvl="1"/>
            <a:r>
              <a:rPr lang="en-US" altLang="en-US" dirty="0"/>
              <a:t>Constraints that correspond to relational database</a:t>
            </a:r>
          </a:p>
          <a:p>
            <a:pPr lvl="1"/>
            <a:r>
              <a:rPr lang="en-US" altLang="en-US" dirty="0"/>
              <a:t>Primary key</a:t>
            </a:r>
          </a:p>
          <a:p>
            <a:pPr lvl="1"/>
            <a:r>
              <a:rPr lang="en-US" altLang="en-US" dirty="0"/>
              <a:t>Foreign key</a:t>
            </a:r>
          </a:p>
          <a:p>
            <a:r>
              <a:rPr lang="en-US" altLang="en-US" dirty="0"/>
              <a:t>Complex elements</a:t>
            </a:r>
          </a:p>
          <a:p>
            <a:pPr lvl="1"/>
            <a:r>
              <a:rPr lang="en-US" altLang="en-US" dirty="0"/>
              <a:t>xsd:complexType</a:t>
            </a:r>
          </a:p>
          <a:p>
            <a:r>
              <a:rPr lang="en-US" altLang="en-US" dirty="0"/>
              <a:t>Composite (compound) attributes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D9039A89-EE23-4DF1-B4D1-995F2E35F1A6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13.4 Storing and Extracting XML Documents from Databases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Use file system or DBMS to store documents as text</a:t>
            </a:r>
          </a:p>
          <a:p>
            <a:r>
              <a:rPr lang="en-US" altLang="en-US" dirty="0"/>
              <a:t>Use DBMS to store document contents as data elements</a:t>
            </a:r>
          </a:p>
          <a:p>
            <a:r>
              <a:rPr lang="en-US" altLang="en-US" dirty="0"/>
              <a:t>Design specialized system to store XML data</a:t>
            </a:r>
          </a:p>
          <a:p>
            <a:r>
              <a:rPr lang="en-US" altLang="en-US" dirty="0"/>
              <a:t>Create or publish custom XML documents from preexisting relational databases</a:t>
            </a:r>
          </a:p>
          <a:p>
            <a:pPr lvl="1"/>
            <a:r>
              <a:rPr lang="en-US" altLang="en-US" dirty="0"/>
              <a:t>This approach explored further in 13.6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467A9D38-1FCA-4322-AA82-AB6F95283A70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13.5 XML Languages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Query language standards</a:t>
            </a:r>
          </a:p>
          <a:p>
            <a:pPr lvl="1"/>
            <a:r>
              <a:rPr lang="en-US" altLang="en-US" dirty="0"/>
              <a:t>XPath</a:t>
            </a:r>
          </a:p>
          <a:p>
            <a:pPr lvl="1"/>
            <a:r>
              <a:rPr lang="en-US" altLang="en-US" dirty="0"/>
              <a:t>XQuery</a:t>
            </a:r>
          </a:p>
          <a:p>
            <a:r>
              <a:rPr lang="en-US" altLang="en-US" dirty="0"/>
              <a:t>Specifying XPath expressions in XML</a:t>
            </a:r>
          </a:p>
          <a:p>
            <a:pPr lvl="1"/>
            <a:r>
              <a:rPr lang="en-US" altLang="en-US" dirty="0"/>
              <a:t>Returns sequence of items satisfying certain pattern</a:t>
            </a:r>
          </a:p>
          <a:p>
            <a:pPr lvl="2"/>
            <a:r>
              <a:rPr lang="en-US" altLang="en-US" dirty="0"/>
              <a:t>Values, elements, or attributes</a:t>
            </a:r>
          </a:p>
          <a:p>
            <a:pPr lvl="1"/>
            <a:r>
              <a:rPr lang="en-US" altLang="en-US" dirty="0"/>
              <a:t>Qualifier conditions</a:t>
            </a:r>
          </a:p>
          <a:p>
            <a:pPr lvl="1"/>
            <a:r>
              <a:rPr lang="en-US" altLang="en-US" dirty="0"/>
              <a:t>Separators</a:t>
            </a:r>
          </a:p>
          <a:p>
            <a:pPr lvl="2"/>
            <a:r>
              <a:rPr lang="en-US" altLang="en-US" dirty="0"/>
              <a:t>Single slash / or double slash //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244CA829-2644-483D-A0EA-3F38ED652DE1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XPath (cont’d.)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Example</a:t>
            </a:r>
          </a:p>
          <a:p>
            <a:pPr lvl="1"/>
            <a:r>
              <a:rPr lang="en-US" altLang="en-US" dirty="0"/>
              <a:t>For COMPANY.XML document stored at location www.company.com/info.XML</a:t>
            </a:r>
          </a:p>
          <a:p>
            <a:pPr lvl="1"/>
            <a:r>
              <a:rPr lang="en-US" altLang="en-US" dirty="0"/>
              <a:t>doc(www.company.com/infor.XML)/company returns company root node and all descendant nodes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A6A54169-2A06-436F-95AF-A5F23F59D7B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XPath (cont’d.)</a:t>
            </a:r>
          </a:p>
        </p:txBody>
      </p:sp>
      <p:sp>
        <p:nvSpPr>
          <p:cNvPr id="3174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</a:t>
            </a:r>
            <a:fld id="{BC4879BE-83D8-4C69-BD7F-A0C25B5A7C0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3174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1125" y="2122488"/>
            <a:ext cx="6505575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TextBox 4"/>
          <p:cNvSpPr txBox="1">
            <a:spLocks noChangeArrowheads="1"/>
          </p:cNvSpPr>
          <p:nvPr/>
        </p:nvSpPr>
        <p:spPr bwMode="auto">
          <a:xfrm>
            <a:off x="1465263" y="5410200"/>
            <a:ext cx="6348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13.6 Some examples of XPath expressions on XML documents that follow the XML schema file company in Figure13.5.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XQuery: Specifying Queries in XML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FLWOR expression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Variables preceded with $</a:t>
            </a:r>
          </a:p>
          <a:p>
            <a:pPr>
              <a:defRPr/>
            </a:pPr>
            <a:r>
              <a:rPr lang="en-US" dirty="0"/>
              <a:t>For assigns variable to a range</a:t>
            </a:r>
          </a:p>
          <a:p>
            <a:pPr>
              <a:defRPr/>
            </a:pPr>
            <a:r>
              <a:rPr lang="en-US" dirty="0"/>
              <a:t>Where specifies additional conditions</a:t>
            </a:r>
          </a:p>
          <a:p>
            <a:pPr>
              <a:defRPr/>
            </a:pPr>
            <a:r>
              <a:rPr lang="en-US" dirty="0"/>
              <a:t>Order by specifies order of result elements</a:t>
            </a:r>
          </a:p>
          <a:p>
            <a:pPr>
              <a:defRPr/>
            </a:pPr>
            <a:r>
              <a:rPr lang="en-US" dirty="0"/>
              <a:t>Return specifies elements for retrieval 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FEF5151F-9C5C-4AB9-B720-3DF345260C01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32773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9300" y="2133600"/>
            <a:ext cx="58293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endParaRPr lang="en-US" altLang="en-US" dirty="0"/>
          </a:p>
          <a:p>
            <a:pPr marL="0" indent="0" algn="ctr">
              <a:buFont typeface="Wingdings" panose="05000000000000000000" pitchFamily="2" charset="2"/>
              <a:buNone/>
            </a:pPr>
            <a:endParaRPr lang="en-US" altLang="en-US" dirty="0"/>
          </a:p>
          <a:p>
            <a:pPr marL="0" indent="0" algn="ctr">
              <a:buFont typeface="Wingdings" panose="05000000000000000000" pitchFamily="2" charset="2"/>
              <a:buNone/>
            </a:pPr>
            <a:endParaRPr lang="en-US" altLang="en-US" dirty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3200" b="1" dirty="0"/>
              <a:t>CHAPTER 13</a:t>
            </a:r>
          </a:p>
          <a:p>
            <a:pPr marL="0" indent="0" algn="ctr">
              <a:buFont typeface="Wingdings" panose="05000000000000000000" pitchFamily="2" charset="2"/>
              <a:buNone/>
            </a:pPr>
            <a:endParaRPr lang="en-US" altLang="en-US" dirty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3600" b="1" dirty="0"/>
              <a:t>XML: Extensible Markup Language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XQuery: Specifying Queries in XML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Example</a:t>
            </a:r>
          </a:p>
          <a:p>
            <a:endParaRPr lang="en-US" alt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89F7EAED-6FE1-4556-92FF-AB054410EE73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3379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86000"/>
            <a:ext cx="7942263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Other Languages and Protocols Related to XML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Extensible Stylesheet Language (XSL)</a:t>
            </a:r>
          </a:p>
          <a:p>
            <a:r>
              <a:rPr lang="en-US" altLang="en-US" dirty="0"/>
              <a:t>Extensible Stylesheet Language for Transformations (XSLT)</a:t>
            </a:r>
          </a:p>
          <a:p>
            <a:r>
              <a:rPr lang="en-US" altLang="en-US" dirty="0"/>
              <a:t>Web Services Description Language (WSDL)</a:t>
            </a:r>
          </a:p>
          <a:p>
            <a:r>
              <a:rPr lang="en-US" altLang="en-US" dirty="0"/>
              <a:t>Simple Object Access Protocol (SOAP)</a:t>
            </a:r>
          </a:p>
          <a:p>
            <a:r>
              <a:rPr lang="en-US" altLang="en-US" dirty="0"/>
              <a:t>Resource Description Framework (RDF)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DBCE0FDB-2D81-4F3A-821E-9C33EB655081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13.6 Extracting XML Documents from Relational Databases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XML uses hierarchical (tree) model</a:t>
            </a:r>
          </a:p>
          <a:p>
            <a:r>
              <a:rPr lang="en-US" altLang="en-US" dirty="0"/>
              <a:t>Common database model is flat relational database</a:t>
            </a:r>
          </a:p>
          <a:p>
            <a:r>
              <a:rPr lang="en-US" altLang="en-US" dirty="0"/>
              <a:t>Conceptually represent using ER schema</a:t>
            </a:r>
          </a:p>
          <a:p>
            <a:r>
              <a:rPr lang="en-US" altLang="en-US" dirty="0"/>
              <a:t>University example (follows)</a:t>
            </a:r>
          </a:p>
          <a:p>
            <a:pPr lvl="1"/>
            <a:r>
              <a:rPr lang="en-US" altLang="en-US" dirty="0"/>
              <a:t>Choices for root: course, student, section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B8887C33-0754-42DA-8CD1-773033802F35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University Example</a:t>
            </a:r>
          </a:p>
        </p:txBody>
      </p:sp>
      <p:sp>
        <p:nvSpPr>
          <p:cNvPr id="36867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01BC1876-90E9-4DA3-B53E-0AD06C55EA9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3686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577975"/>
            <a:ext cx="5922963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TextBox 3"/>
          <p:cNvSpPr txBox="1">
            <a:spLocks noChangeArrowheads="1"/>
          </p:cNvSpPr>
          <p:nvPr/>
        </p:nvSpPr>
        <p:spPr bwMode="auto">
          <a:xfrm>
            <a:off x="990600" y="6164263"/>
            <a:ext cx="72517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13.8 An ER schema diagram for a simplified UNIVERSITY database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University Example (cont’d.)</a:t>
            </a:r>
          </a:p>
        </p:txBody>
      </p:sp>
      <p:sp>
        <p:nvSpPr>
          <p:cNvPr id="37891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B0C7EEB1-A3B3-46ED-A3F2-9F05EACFF6A5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3789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9125" y="2538413"/>
            <a:ext cx="790575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TextBox 3"/>
          <p:cNvSpPr txBox="1">
            <a:spLocks noChangeArrowheads="1"/>
          </p:cNvSpPr>
          <p:nvPr/>
        </p:nvSpPr>
        <p:spPr bwMode="auto">
          <a:xfrm>
            <a:off x="1465263" y="5410200"/>
            <a:ext cx="65357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13.9 Subset of the UNIVERSITY database schema needed for XML document extraction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University Example (cont’d.)</a:t>
            </a:r>
          </a:p>
        </p:txBody>
      </p:sp>
      <p:sp>
        <p:nvSpPr>
          <p:cNvPr id="389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C64097C5-5D61-4711-A910-56FADE58617E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sp>
        <p:nvSpPr>
          <p:cNvPr id="38916" name="TextBox 3"/>
          <p:cNvSpPr txBox="1">
            <a:spLocks noChangeArrowheads="1"/>
          </p:cNvSpPr>
          <p:nvPr/>
        </p:nvSpPr>
        <p:spPr bwMode="auto">
          <a:xfrm>
            <a:off x="1600200" y="5872163"/>
            <a:ext cx="6019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13.10 Hierarchical (tree) view with ‘COURSE’ as the root</a:t>
            </a:r>
          </a:p>
        </p:txBody>
      </p:sp>
      <p:pic>
        <p:nvPicPr>
          <p:cNvPr id="3891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00200"/>
            <a:ext cx="2686050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University Example (cont’d.)</a:t>
            </a:r>
          </a:p>
        </p:txBody>
      </p:sp>
      <p:sp>
        <p:nvSpPr>
          <p:cNvPr id="39939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1D847B91-77F7-4DA2-9FF0-927329483C42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sp>
        <p:nvSpPr>
          <p:cNvPr id="39940" name="TextBox 3"/>
          <p:cNvSpPr txBox="1">
            <a:spLocks noChangeArrowheads="1"/>
          </p:cNvSpPr>
          <p:nvPr/>
        </p:nvSpPr>
        <p:spPr bwMode="auto">
          <a:xfrm>
            <a:off x="1889125" y="6210300"/>
            <a:ext cx="6019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13.11 XML schema with ‘COURSE’ as the root</a:t>
            </a:r>
          </a:p>
        </p:txBody>
      </p:sp>
      <p:pic>
        <p:nvPicPr>
          <p:cNvPr id="3994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5843588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University Example (cont’d.)</a:t>
            </a:r>
          </a:p>
        </p:txBody>
      </p:sp>
      <p:sp>
        <p:nvSpPr>
          <p:cNvPr id="40963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F6D54227-8C43-4C9B-A8AB-E801125BC2F5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sp>
        <p:nvSpPr>
          <p:cNvPr id="40964" name="TextBox 3"/>
          <p:cNvSpPr txBox="1">
            <a:spLocks noChangeArrowheads="1"/>
          </p:cNvSpPr>
          <p:nvPr/>
        </p:nvSpPr>
        <p:spPr bwMode="auto">
          <a:xfrm>
            <a:off x="1600200" y="6040438"/>
            <a:ext cx="60198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13.12 Hierarchical (tree) view with ‘STUDENT’ as the root</a:t>
            </a:r>
          </a:p>
        </p:txBody>
      </p:sp>
      <p:pic>
        <p:nvPicPr>
          <p:cNvPr id="4096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52750" y="1527175"/>
            <a:ext cx="323850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University Example (cont’d.)</a:t>
            </a:r>
          </a:p>
        </p:txBody>
      </p:sp>
      <p:sp>
        <p:nvSpPr>
          <p:cNvPr id="41987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ABC44500-8F50-4E6F-9740-2A52C4AA6CBE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sp>
        <p:nvSpPr>
          <p:cNvPr id="41988" name="TextBox 3"/>
          <p:cNvSpPr txBox="1">
            <a:spLocks noChangeArrowheads="1"/>
          </p:cNvSpPr>
          <p:nvPr/>
        </p:nvSpPr>
        <p:spPr bwMode="auto">
          <a:xfrm>
            <a:off x="1552575" y="6062663"/>
            <a:ext cx="62960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13.13 XML schema document with ‘STUDENT’ as the root</a:t>
            </a:r>
          </a:p>
        </p:txBody>
      </p:sp>
      <p:pic>
        <p:nvPicPr>
          <p:cNvPr id="4198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2575" y="1527175"/>
            <a:ext cx="5867400" cy="439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Breaking Cycles to Convert Graphs into Trees</a:t>
            </a:r>
          </a:p>
        </p:txBody>
      </p:sp>
      <p:pic>
        <p:nvPicPr>
          <p:cNvPr id="43011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1650" y="2286000"/>
            <a:ext cx="7820025" cy="3429000"/>
          </a:xfrm>
        </p:spPr>
      </p:pic>
      <p:sp>
        <p:nvSpPr>
          <p:cNvPr id="430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2A458C9B-D45E-4877-9C39-24A3133370B9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Introduction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Databases function as data sources for Web applications</a:t>
            </a:r>
          </a:p>
          <a:p>
            <a:pPr lvl="1"/>
            <a:r>
              <a:rPr lang="en-US" altLang="en-US" dirty="0"/>
              <a:t>HTML</a:t>
            </a:r>
          </a:p>
          <a:p>
            <a:pPr lvl="2"/>
            <a:r>
              <a:rPr lang="en-US" altLang="en-US" dirty="0"/>
              <a:t>Used in static Web pages</a:t>
            </a:r>
          </a:p>
          <a:p>
            <a:pPr lvl="1"/>
            <a:r>
              <a:rPr lang="en-US" altLang="en-US" dirty="0"/>
              <a:t>XML, JSON</a:t>
            </a:r>
          </a:p>
          <a:p>
            <a:pPr lvl="2"/>
            <a:r>
              <a:rPr lang="en-US" altLang="en-US" dirty="0"/>
              <a:t>Self-describing documents</a:t>
            </a:r>
          </a:p>
          <a:p>
            <a:pPr lvl="2"/>
            <a:r>
              <a:rPr lang="en-US" altLang="en-US" dirty="0"/>
              <a:t>Dynamic Web pages</a:t>
            </a:r>
          </a:p>
          <a:p>
            <a:r>
              <a:rPr lang="en-US" altLang="en-US" dirty="0"/>
              <a:t>Chapter focus: XML data model and languages</a:t>
            </a:r>
          </a:p>
          <a:p>
            <a:pPr lvl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0ADD8F7D-A2FC-4198-BB33-A530FA82F009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Other Steps for Extracting XML Documents from Databases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Create SQL query to extract desired information</a:t>
            </a:r>
          </a:p>
          <a:p>
            <a:r>
              <a:rPr lang="en-US" altLang="en-US" dirty="0"/>
              <a:t>Execute the query</a:t>
            </a:r>
          </a:p>
          <a:p>
            <a:r>
              <a:rPr lang="en-US" altLang="en-US" dirty="0"/>
              <a:t>Restructure from flat to tree structure</a:t>
            </a:r>
          </a:p>
          <a:p>
            <a:r>
              <a:rPr lang="en-US" altLang="en-US" dirty="0"/>
              <a:t>Customize query to select single or multiple objects into the document</a:t>
            </a: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4BC16C20-C170-4E5C-86E3-70AF5C9E68DC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13.7 XML/SQL: SQL Functions for Creating XML Data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XMLELEMENT</a:t>
            </a:r>
          </a:p>
          <a:p>
            <a:pPr lvl="1"/>
            <a:r>
              <a:rPr lang="en-US" altLang="en-US" dirty="0"/>
              <a:t>Specifies tag (element) name that will appear in XML result</a:t>
            </a:r>
          </a:p>
          <a:p>
            <a:r>
              <a:rPr lang="en-US" altLang="en-US" dirty="0"/>
              <a:t>XMLFOREST</a:t>
            </a:r>
          </a:p>
          <a:p>
            <a:pPr lvl="1"/>
            <a:r>
              <a:rPr lang="en-US" altLang="en-US" dirty="0"/>
              <a:t>Specifies multiple element names</a:t>
            </a:r>
          </a:p>
          <a:p>
            <a:r>
              <a:rPr lang="en-US" altLang="en-US" dirty="0"/>
              <a:t>XMLAGG</a:t>
            </a:r>
          </a:p>
          <a:p>
            <a:pPr lvl="1"/>
            <a:r>
              <a:rPr lang="en-US" altLang="en-US" dirty="0"/>
              <a:t>Aggregate several elements</a:t>
            </a:r>
          </a:p>
          <a:p>
            <a:r>
              <a:rPr lang="en-US" altLang="en-US" dirty="0"/>
              <a:t>XMLROOT</a:t>
            </a:r>
          </a:p>
          <a:p>
            <a:pPr lvl="1"/>
            <a:r>
              <a:rPr lang="en-US" altLang="en-US" dirty="0"/>
              <a:t>Selected elements formatted as  XML document with single root element</a:t>
            </a: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E9F97593-DEA1-4B91-A175-0B7C146EA299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XML/SQL: SQL Functions for Creating XML Data (cont’d.)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XMLATTRIBUTES</a:t>
            </a:r>
          </a:p>
          <a:p>
            <a:pPr lvl="1"/>
            <a:r>
              <a:rPr lang="en-US" altLang="en-US" dirty="0"/>
              <a:t>Creates attributes for the elements of the XML result</a:t>
            </a:r>
          </a:p>
          <a:p>
            <a:r>
              <a:rPr lang="en-US" altLang="en-US" dirty="0"/>
              <a:t>Example: create XML element containing the EMPLOYEE lastname for the employee with SSN 123456789</a:t>
            </a:r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lvl="1"/>
            <a:r>
              <a:rPr lang="en-US" altLang="en-US" dirty="0"/>
              <a:t>Result: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19CF8ED0-3AC2-44EC-B598-D6C0F4C27AE5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4608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1088" y="4467225"/>
            <a:ext cx="69723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5838825"/>
            <a:ext cx="32004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Employee Example (Query 2)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To retrieve multiple columns for a single row: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Result:</a:t>
            </a: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B5113A8C-F3F1-4959-81D9-4554806A8053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4710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33588" y="2433638"/>
            <a:ext cx="507682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8213" y="5486400"/>
            <a:ext cx="726757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Employee Example (Query 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To create XML document with last name, first name, and salary of employees from Dept. 4: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dirty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3E358B12-1B1D-4798-8D06-1F76E4F1738E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4813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8313" y="2586038"/>
            <a:ext cx="564832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Employee Example (Query 3 cont’d.)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Result:</a:t>
            </a: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75BAB66E-0969-4AF8-BE58-2962A1C83EF2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4915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62200"/>
            <a:ext cx="753427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13.8 Summary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Structured, semistructured, and unstructured data</a:t>
            </a:r>
          </a:p>
          <a:p>
            <a:r>
              <a:rPr lang="en-US" altLang="en-US" dirty="0"/>
              <a:t>Hierarchical data model of XML standard</a:t>
            </a:r>
          </a:p>
          <a:p>
            <a:r>
              <a:rPr lang="en-US" altLang="en-US" dirty="0"/>
              <a:t>Languages for specifying structure</a:t>
            </a:r>
          </a:p>
          <a:p>
            <a:pPr lvl="1"/>
            <a:r>
              <a:rPr lang="en-US" altLang="en-US" dirty="0"/>
              <a:t>XML DTD and XML schema</a:t>
            </a:r>
          </a:p>
          <a:p>
            <a:r>
              <a:rPr lang="en-US" altLang="en-US" dirty="0"/>
              <a:t>Approaches for storing XML documents</a:t>
            </a:r>
          </a:p>
          <a:p>
            <a:r>
              <a:rPr lang="en-US" altLang="en-US" dirty="0"/>
              <a:t>XPath and XQuery languages</a:t>
            </a:r>
          </a:p>
          <a:p>
            <a:r>
              <a:rPr lang="en-US" altLang="en-US" dirty="0"/>
              <a:t>Mapping issues</a:t>
            </a:r>
          </a:p>
          <a:p>
            <a:r>
              <a:rPr lang="en-US" altLang="en-US" dirty="0"/>
              <a:t>SQL/XML allows formatting query results as XML data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0BFB5F11-D7BC-44C8-99C6-FA77EC888EBC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13.1 Structured, Semistructured, and Unstructured Data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Structured data</a:t>
            </a:r>
          </a:p>
          <a:p>
            <a:pPr lvl="1"/>
            <a:r>
              <a:rPr lang="en-US" altLang="en-US" dirty="0"/>
              <a:t>Stored in relational database</a:t>
            </a:r>
          </a:p>
          <a:p>
            <a:r>
              <a:rPr lang="en-US" altLang="en-US" dirty="0"/>
              <a:t>Semistructured data</a:t>
            </a:r>
          </a:p>
          <a:p>
            <a:pPr lvl="1"/>
            <a:r>
              <a:rPr lang="en-US" altLang="en-US" dirty="0"/>
              <a:t>Not all data has identical structure</a:t>
            </a:r>
          </a:p>
          <a:p>
            <a:pPr lvl="1"/>
            <a:r>
              <a:rPr lang="en-US" altLang="en-US" dirty="0"/>
              <a:t>Schema information mixed in</a:t>
            </a:r>
          </a:p>
          <a:p>
            <a:pPr lvl="2"/>
            <a:r>
              <a:rPr lang="en-US" altLang="en-US" dirty="0"/>
              <a:t>Self-describing</a:t>
            </a:r>
          </a:p>
          <a:p>
            <a:pPr lvl="1"/>
            <a:r>
              <a:rPr lang="en-US" altLang="en-US" dirty="0"/>
              <a:t>Directed graph model</a:t>
            </a:r>
          </a:p>
          <a:p>
            <a:r>
              <a:rPr lang="en-US" altLang="en-US" dirty="0"/>
              <a:t>Unstructured data</a:t>
            </a:r>
          </a:p>
          <a:p>
            <a:pPr lvl="1"/>
            <a:r>
              <a:rPr lang="en-US" altLang="en-US" dirty="0"/>
              <a:t>Limited data type indication</a:t>
            </a:r>
          </a:p>
          <a:p>
            <a:pPr lvl="1"/>
            <a:r>
              <a:rPr lang="en-US" altLang="en-US" dirty="0"/>
              <a:t>Example: Web pages in HTML</a:t>
            </a:r>
          </a:p>
          <a:p>
            <a:pPr lvl="1"/>
            <a:endParaRPr lang="en-US" altLang="en-US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05CFD864-2BFB-47A8-9F66-7FC343B69C69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Directed Graph Model for Semistructured Data</a:t>
            </a:r>
          </a:p>
        </p:txBody>
      </p:sp>
      <p:sp>
        <p:nvSpPr>
          <p:cNvPr id="18435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</a:t>
            </a:r>
            <a:fld id="{4BD68890-3E9E-4F25-B620-76BD4E756CE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1843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13" y="1543050"/>
            <a:ext cx="7343775" cy="476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1905000" y="6291263"/>
            <a:ext cx="53863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Figure 13.1 Representing semistructured data as a graph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Structured, Semistructured, and Unstructured Data (cont’d.)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HTML uses predefined tags</a:t>
            </a:r>
          </a:p>
          <a:p>
            <a:pPr lvl="1"/>
            <a:r>
              <a:rPr lang="en-US" altLang="en-US" dirty="0"/>
              <a:t>Document header</a:t>
            </a:r>
          </a:p>
          <a:p>
            <a:pPr lvl="2"/>
            <a:r>
              <a:rPr lang="en-US" altLang="en-US" dirty="0"/>
              <a:t>Script functions, formatting styles</a:t>
            </a:r>
          </a:p>
          <a:p>
            <a:pPr lvl="1"/>
            <a:r>
              <a:rPr lang="en-US" altLang="en-US" dirty="0"/>
              <a:t>Body</a:t>
            </a:r>
          </a:p>
          <a:p>
            <a:pPr lvl="1"/>
            <a:r>
              <a:rPr lang="en-US" altLang="en-US" dirty="0"/>
              <a:t>Table tags</a:t>
            </a:r>
          </a:p>
          <a:p>
            <a:pPr lvl="1"/>
            <a:r>
              <a:rPr lang="en-US" altLang="en-US" dirty="0"/>
              <a:t>Attributes</a:t>
            </a:r>
          </a:p>
          <a:p>
            <a:pPr lvl="1"/>
            <a:r>
              <a:rPr lang="en-US" altLang="en-US" dirty="0"/>
              <a:t>Large number of predefined tags</a:t>
            </a:r>
          </a:p>
          <a:p>
            <a:r>
              <a:rPr lang="en-US" altLang="en-US" dirty="0"/>
              <a:t>XHTML</a:t>
            </a:r>
          </a:p>
          <a:p>
            <a:pPr lvl="1"/>
            <a:r>
              <a:rPr lang="en-US" altLang="en-US" dirty="0"/>
              <a:t>Extends tags for different applications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B61E9A5B-45A3-424D-9B8D-33C4E7323E4B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13.2 XML Hierarchical (Tree) Data Model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Basic object: XML document</a:t>
            </a:r>
          </a:p>
          <a:p>
            <a:pPr lvl="1"/>
            <a:r>
              <a:rPr lang="en-US" altLang="en-US" dirty="0"/>
              <a:t>Element</a:t>
            </a:r>
          </a:p>
          <a:p>
            <a:pPr lvl="2"/>
            <a:r>
              <a:rPr lang="en-US" altLang="en-US" dirty="0"/>
              <a:t>Simple</a:t>
            </a:r>
          </a:p>
          <a:p>
            <a:pPr lvl="2"/>
            <a:r>
              <a:rPr lang="en-US" altLang="en-US" dirty="0"/>
              <a:t>Complex</a:t>
            </a:r>
          </a:p>
          <a:p>
            <a:pPr lvl="2"/>
            <a:r>
              <a:rPr lang="en-US" altLang="en-US" dirty="0"/>
              <a:t>Schema document defines element names</a:t>
            </a:r>
          </a:p>
          <a:p>
            <a:pPr lvl="1"/>
            <a:r>
              <a:rPr lang="en-US" altLang="en-US" dirty="0"/>
              <a:t>Attribute</a:t>
            </a:r>
          </a:p>
          <a:p>
            <a:r>
              <a:rPr lang="en-US" altLang="en-US" dirty="0"/>
              <a:t>Document types</a:t>
            </a:r>
          </a:p>
          <a:p>
            <a:pPr lvl="1"/>
            <a:r>
              <a:rPr lang="en-US" altLang="en-US" dirty="0"/>
              <a:t>Data-centric</a:t>
            </a:r>
          </a:p>
          <a:p>
            <a:pPr lvl="1"/>
            <a:r>
              <a:rPr lang="en-US" altLang="en-US" dirty="0"/>
              <a:t>Document-centric</a:t>
            </a:r>
          </a:p>
          <a:p>
            <a:pPr lvl="1"/>
            <a:r>
              <a:rPr lang="en-US" altLang="en-US" dirty="0"/>
              <a:t>Hybrid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5D3655A6-DA33-44BD-AE0E-39A3F8827D8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13.3 XML Documents, DTD, and XML Schema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Conditions for well-formed XML documents</a:t>
            </a:r>
          </a:p>
          <a:p>
            <a:pPr lvl="1"/>
            <a:r>
              <a:rPr lang="en-US" altLang="en-US" dirty="0"/>
              <a:t>Begins with XML declaration</a:t>
            </a:r>
          </a:p>
          <a:p>
            <a:pPr lvl="1"/>
            <a:r>
              <a:rPr lang="en-US" altLang="en-US" dirty="0"/>
              <a:t>Syntactically correct</a:t>
            </a:r>
          </a:p>
          <a:p>
            <a:pPr lvl="1"/>
            <a:r>
              <a:rPr lang="en-US" altLang="en-US" dirty="0"/>
              <a:t>Valid</a:t>
            </a:r>
          </a:p>
          <a:p>
            <a:pPr lvl="2"/>
            <a:r>
              <a:rPr lang="en-US" altLang="en-US" dirty="0"/>
              <a:t>Must follow a particular schema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6BE769BF-48BD-4112-915F-F89CFB672535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XML Documents, DTD, and XML Schema (cont’d.)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Notation for specifying elements</a:t>
            </a:r>
          </a:p>
          <a:p>
            <a:pPr lvl="1"/>
            <a:r>
              <a:rPr lang="en-US" altLang="en-US" dirty="0">
                <a:latin typeface="Tahoma" panose="020B0604030504040204" pitchFamily="34" charset="0"/>
                <a:cs typeface="Tahoma" panose="020B0604030504040204" pitchFamily="34" charset="0"/>
              </a:rPr>
              <a:t>elementname* </a:t>
            </a:r>
            <a:r>
              <a:rPr lang="en-US" altLang="en-US" dirty="0"/>
              <a:t>indicates optional multivalued (repeating) element</a:t>
            </a:r>
          </a:p>
          <a:p>
            <a:pPr lvl="1"/>
            <a:r>
              <a:rPr lang="en-US" altLang="en-US" dirty="0">
                <a:latin typeface="Tahoma" panose="020B0604030504040204" pitchFamily="34" charset="0"/>
                <a:cs typeface="Tahoma" panose="020B0604030504040204" pitchFamily="34" charset="0"/>
              </a:rPr>
              <a:t>elementname+ </a:t>
            </a:r>
            <a:r>
              <a:rPr lang="en-US" altLang="en-US" dirty="0"/>
              <a:t>indicates required multivalued (repeating) element</a:t>
            </a:r>
          </a:p>
          <a:p>
            <a:pPr lvl="1"/>
            <a:r>
              <a:rPr lang="en-US" altLang="en-US" dirty="0">
                <a:latin typeface="Tahoma" panose="020B0604030504040204" pitchFamily="34" charset="0"/>
                <a:cs typeface="Tahoma" panose="020B0604030504040204" pitchFamily="34" charset="0"/>
              </a:rPr>
              <a:t>elementname? </a:t>
            </a:r>
            <a:r>
              <a:rPr lang="en-US" altLang="en-US" dirty="0"/>
              <a:t>indicates optional single-valued (non-repeating) element</a:t>
            </a:r>
          </a:p>
          <a:p>
            <a:pPr lvl="1"/>
            <a:r>
              <a:rPr lang="en-US" altLang="en-US" dirty="0">
                <a:latin typeface="Tahoma" panose="020B0604030504040204" pitchFamily="34" charset="0"/>
                <a:cs typeface="Tahoma" panose="020B0604030504040204" pitchFamily="34" charset="0"/>
              </a:rPr>
              <a:t>elementname </a:t>
            </a:r>
            <a:r>
              <a:rPr lang="en-US" altLang="en-US" dirty="0"/>
              <a:t>indicates required single-valued (non-repeating) element</a:t>
            </a:r>
          </a:p>
          <a:p>
            <a:pPr lvl="1"/>
            <a:endParaRPr lang="en-US" altLang="en-US" b="1" dirty="0"/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13- </a:t>
            </a:r>
            <a:fld id="{5DD48397-35D4-4CB2-94A6-56A1823DCCE9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1832</TotalTime>
  <Words>1078</Words>
  <Application>Microsoft Office PowerPoint</Application>
  <PresentationFormat>Letter Paper (8.5x11 in)</PresentationFormat>
  <Paragraphs>233</Paragraphs>
  <Slides>36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Blends</vt:lpstr>
      <vt:lpstr>Slide 1</vt:lpstr>
      <vt:lpstr>Slide 2</vt:lpstr>
      <vt:lpstr>Introduction</vt:lpstr>
      <vt:lpstr>13.1 Structured, Semistructured, and Unstructured Data</vt:lpstr>
      <vt:lpstr>Directed Graph Model for Semistructured Data</vt:lpstr>
      <vt:lpstr>Structured, Semistructured, and Unstructured Data (cont’d.)</vt:lpstr>
      <vt:lpstr>13.2 XML Hierarchical (Tree) Data Model</vt:lpstr>
      <vt:lpstr>13.3 XML Documents, DTD, and XML Schema</vt:lpstr>
      <vt:lpstr>XML Documents, DTD, and XML Schema (cont’d.)</vt:lpstr>
      <vt:lpstr>XML Documents, DTD, and XML Schema (cont’d.)</vt:lpstr>
      <vt:lpstr>XML Documents, DTD, and XML Schema (cont’d.)</vt:lpstr>
      <vt:lpstr>XML Schema</vt:lpstr>
      <vt:lpstr>XML Schema (cont’d.)</vt:lpstr>
      <vt:lpstr>XML Schema (cont’d.)</vt:lpstr>
      <vt:lpstr>13.4 Storing and Extracting XML Documents from Databases</vt:lpstr>
      <vt:lpstr>13.5 XML Languages</vt:lpstr>
      <vt:lpstr>XPath (cont’d.)</vt:lpstr>
      <vt:lpstr>XPath (cont’d.)</vt:lpstr>
      <vt:lpstr>XQuery: Specifying Queries in XML</vt:lpstr>
      <vt:lpstr>XQuery: Specifying Queries in XML</vt:lpstr>
      <vt:lpstr>Other Languages and Protocols Related to XML</vt:lpstr>
      <vt:lpstr>13.6 Extracting XML Documents from Relational Databases</vt:lpstr>
      <vt:lpstr>University Example</vt:lpstr>
      <vt:lpstr>University Example (cont’d.)</vt:lpstr>
      <vt:lpstr>University Example (cont’d.)</vt:lpstr>
      <vt:lpstr>University Example (cont’d.)</vt:lpstr>
      <vt:lpstr>University Example (cont’d.)</vt:lpstr>
      <vt:lpstr>University Example (cont’d.)</vt:lpstr>
      <vt:lpstr>Breaking Cycles to Convert Graphs into Trees</vt:lpstr>
      <vt:lpstr>Other Steps for Extracting XML Documents from Databases</vt:lpstr>
      <vt:lpstr>13.7 XML/SQL: SQL Functions for Creating XML Data</vt:lpstr>
      <vt:lpstr>XML/SQL: SQL Functions for Creating XML Data (cont’d.)</vt:lpstr>
      <vt:lpstr>Employee Example (Query 2)</vt:lpstr>
      <vt:lpstr>Employee Example (Query 3)</vt:lpstr>
      <vt:lpstr>Employee Example (Query 3 cont’d.)</vt:lpstr>
      <vt:lpstr>13.8 Summary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</dc:title>
  <dc:creator>user</dc:creator>
  <cp:lastModifiedBy>HP</cp:lastModifiedBy>
  <cp:revision>171</cp:revision>
  <cp:lastPrinted>2001-11-04T00:51:13Z</cp:lastPrinted>
  <dcterms:created xsi:type="dcterms:W3CDTF">2005-02-25T19:46:41Z</dcterms:created>
  <dcterms:modified xsi:type="dcterms:W3CDTF">2021-06-02T05:39:59Z</dcterms:modified>
</cp:coreProperties>
</file>