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375" r:id="rId2"/>
    <p:sldId id="376" r:id="rId3"/>
    <p:sldId id="326" r:id="rId4"/>
    <p:sldId id="327" r:id="rId5"/>
    <p:sldId id="328" r:id="rId6"/>
    <p:sldId id="329" r:id="rId7"/>
    <p:sldId id="360" r:id="rId8"/>
    <p:sldId id="359" r:id="rId9"/>
    <p:sldId id="330" r:id="rId10"/>
    <p:sldId id="331" r:id="rId11"/>
    <p:sldId id="332" r:id="rId12"/>
    <p:sldId id="333" r:id="rId13"/>
    <p:sldId id="353" r:id="rId14"/>
    <p:sldId id="334" r:id="rId15"/>
    <p:sldId id="335" r:id="rId16"/>
    <p:sldId id="336" r:id="rId17"/>
    <p:sldId id="337" r:id="rId18"/>
    <p:sldId id="361" r:id="rId19"/>
    <p:sldId id="338" r:id="rId20"/>
    <p:sldId id="354" r:id="rId21"/>
    <p:sldId id="372" r:id="rId22"/>
    <p:sldId id="340" r:id="rId23"/>
    <p:sldId id="341" r:id="rId24"/>
    <p:sldId id="355" r:id="rId25"/>
    <p:sldId id="362" r:id="rId26"/>
    <p:sldId id="342" r:id="rId27"/>
    <p:sldId id="343" r:id="rId28"/>
    <p:sldId id="363" r:id="rId29"/>
    <p:sldId id="374" r:id="rId30"/>
    <p:sldId id="366" r:id="rId31"/>
    <p:sldId id="348" r:id="rId32"/>
    <p:sldId id="356" r:id="rId33"/>
    <p:sldId id="344" r:id="rId34"/>
    <p:sldId id="357" r:id="rId35"/>
    <p:sldId id="345" r:id="rId36"/>
    <p:sldId id="365" r:id="rId37"/>
    <p:sldId id="364" r:id="rId38"/>
    <p:sldId id="346" r:id="rId39"/>
    <p:sldId id="350" r:id="rId40"/>
    <p:sldId id="351" r:id="rId41"/>
    <p:sldId id="367" r:id="rId42"/>
    <p:sldId id="368" r:id="rId43"/>
    <p:sldId id="370" r:id="rId44"/>
    <p:sldId id="369" r:id="rId45"/>
    <p:sldId id="352" r:id="rId46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77228"/>
    <a:srgbClr val="6E792B"/>
    <a:srgbClr val="76822E"/>
    <a:srgbClr val="4F571F"/>
    <a:srgbClr val="6F6A07"/>
    <a:srgbClr val="827C08"/>
    <a:srgbClr val="A29B0A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1482" y="-10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070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.xml"/><Relationship Id="rId1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C03F7E04-36A0-4EC7-923C-3BCB9203896D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19081C2B-900B-4031-A24F-28DA62836F7D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B2F316-3695-411F-ADEB-35C9FFDBA013}" type="slidenum">
              <a:rPr lang="en-CA"/>
              <a:pPr/>
              <a:t>1</a:t>
            </a:fld>
            <a:endParaRPr lang="en-CA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6AE35D-6A9D-49FF-9547-EBD567883156}" type="slidenum">
              <a:rPr lang="en-CA"/>
              <a:pPr/>
              <a:t>10</a:t>
            </a:fld>
            <a:endParaRPr lang="en-CA"/>
          </a:p>
        </p:txBody>
      </p:sp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028A9C-038B-4026-AE29-3281B3CF89C3}" type="slidenum">
              <a:rPr lang="en-CA"/>
              <a:pPr/>
              <a:t>11</a:t>
            </a:fld>
            <a:endParaRPr lang="en-CA"/>
          </a:p>
        </p:txBody>
      </p:sp>
      <p:sp>
        <p:nvSpPr>
          <p:cNvPr id="3686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E25526-F5CD-468F-8D8F-D0EF05D3AF14}" type="slidenum">
              <a:rPr lang="en-CA"/>
              <a:pPr/>
              <a:t>12</a:t>
            </a:fld>
            <a:endParaRPr lang="en-CA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808E7-55CA-4AD2-B70E-71F231AB4C8A}" type="slidenum">
              <a:rPr lang="en-CA"/>
              <a:pPr/>
              <a:t>13</a:t>
            </a:fld>
            <a:endParaRPr lang="en-CA"/>
          </a:p>
        </p:txBody>
      </p:sp>
      <p:sp>
        <p:nvSpPr>
          <p:cNvPr id="4096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03BEC4-86B5-473D-800D-87F2F279F00B}" type="slidenum">
              <a:rPr lang="en-CA"/>
              <a:pPr/>
              <a:t>14</a:t>
            </a:fld>
            <a:endParaRPr lang="en-CA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08130-5BF6-4D51-94F1-4BE4CBA46C90}" type="slidenum">
              <a:rPr lang="en-CA"/>
              <a:pPr/>
              <a:t>15</a:t>
            </a:fld>
            <a:endParaRPr lang="en-CA"/>
          </a:p>
        </p:txBody>
      </p:sp>
      <p:sp>
        <p:nvSpPr>
          <p:cNvPr id="4505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64223-DE3F-4355-9916-537F8FA66D7A}" type="slidenum">
              <a:rPr lang="en-CA"/>
              <a:pPr/>
              <a:t>16</a:t>
            </a:fld>
            <a:endParaRPr lang="en-CA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CC5689-45FC-48E4-BFB4-4C6AB23060B5}" type="slidenum">
              <a:rPr lang="en-CA"/>
              <a:pPr/>
              <a:t>17</a:t>
            </a:fld>
            <a:endParaRPr lang="en-CA"/>
          </a:p>
        </p:txBody>
      </p:sp>
      <p:sp>
        <p:nvSpPr>
          <p:cNvPr id="4915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329768-3C7F-4A28-9CCC-6C7AE10625BF}" type="slidenum">
              <a:rPr lang="en-CA"/>
              <a:pPr/>
              <a:t>18</a:t>
            </a:fld>
            <a:endParaRPr lang="en-CA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56957C-0370-43E0-BAF1-9CB8A29E4D69}" type="slidenum">
              <a:rPr lang="en-CA"/>
              <a:pPr/>
              <a:t>19</a:t>
            </a:fld>
            <a:endParaRPr lang="en-CA"/>
          </a:p>
        </p:txBody>
      </p:sp>
      <p:sp>
        <p:nvSpPr>
          <p:cNvPr id="5325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7D29DA-9BBC-4EB4-AE18-D5E6C8350FB4}" type="slidenum">
              <a:rPr lang="en-CA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BD399D-17DF-4BF2-8C68-98F814988616}" type="slidenum">
              <a:rPr lang="en-CA"/>
              <a:pPr/>
              <a:t>20</a:t>
            </a:fld>
            <a:endParaRPr lang="en-CA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5F8A32-3A61-47E6-BFE2-790F2D859EB5}" type="slidenum">
              <a:rPr lang="en-CA"/>
              <a:pPr/>
              <a:t>22</a:t>
            </a:fld>
            <a:endParaRPr lang="en-CA"/>
          </a:p>
        </p:txBody>
      </p:sp>
      <p:sp>
        <p:nvSpPr>
          <p:cNvPr id="5837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1BFC0-EE07-45D4-AD06-D663A968ACE6}" type="slidenum">
              <a:rPr lang="en-CA"/>
              <a:pPr/>
              <a:t>23</a:t>
            </a:fld>
            <a:endParaRPr lang="en-CA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F8F94-C6C2-4F5D-A84A-565AAFFB5570}" type="slidenum">
              <a:rPr lang="en-CA"/>
              <a:pPr/>
              <a:t>24</a:t>
            </a:fld>
            <a:endParaRPr lang="en-CA"/>
          </a:p>
        </p:txBody>
      </p:sp>
      <p:sp>
        <p:nvSpPr>
          <p:cNvPr id="6246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B5557-E193-4A38-AB6B-C24E8B9B6DF5}" type="slidenum">
              <a:rPr lang="en-CA"/>
              <a:pPr/>
              <a:t>25</a:t>
            </a:fld>
            <a:endParaRPr lang="en-CA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EE3F02-F721-4528-A119-31E8B4E7E779}" type="slidenum">
              <a:rPr lang="en-CA"/>
              <a:pPr/>
              <a:t>26</a:t>
            </a:fld>
            <a:endParaRPr lang="en-CA"/>
          </a:p>
        </p:txBody>
      </p:sp>
      <p:sp>
        <p:nvSpPr>
          <p:cNvPr id="6656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CBCCCF-027F-49FC-AAD6-21F7328FD8D0}" type="slidenum">
              <a:rPr lang="en-CA"/>
              <a:pPr/>
              <a:t>27</a:t>
            </a:fld>
            <a:endParaRPr lang="en-CA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F49848-DC83-4A41-A0C1-C308BDE222FD}" type="slidenum">
              <a:rPr lang="en-CA"/>
              <a:pPr/>
              <a:t>28</a:t>
            </a:fld>
            <a:endParaRPr lang="en-CA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EE13E8-BDAE-44D1-BDD9-67D016222A06}" type="slidenum">
              <a:rPr lang="en-CA"/>
              <a:pPr/>
              <a:t>31</a:t>
            </a:fld>
            <a:endParaRPr lang="en-CA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854EE-2C34-468B-8F70-681A1CA2C693}" type="slidenum">
              <a:rPr lang="en-CA"/>
              <a:pPr/>
              <a:t>32</a:t>
            </a:fld>
            <a:endParaRPr lang="en-CA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A8652-D1CB-4B2B-9AB8-B3E6F25C3D32}" type="slidenum">
              <a:rPr lang="en-CA"/>
              <a:pPr/>
              <a:t>3</a:t>
            </a:fld>
            <a:endParaRPr lang="en-CA"/>
          </a:p>
        </p:txBody>
      </p:sp>
      <p:sp>
        <p:nvSpPr>
          <p:cNvPr id="2048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5CEB2D-36F6-47EA-8DD8-048220B9D6A8}" type="slidenum">
              <a:rPr lang="en-CA"/>
              <a:pPr/>
              <a:t>33</a:t>
            </a:fld>
            <a:endParaRPr lang="en-CA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61BC48-3D43-45C7-9976-4BC942AA6447}" type="slidenum">
              <a:rPr lang="en-CA"/>
              <a:pPr/>
              <a:t>34</a:t>
            </a:fld>
            <a:endParaRPr lang="en-CA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4B983C-4A4F-43B9-AD3B-B52BB6639B94}" type="slidenum">
              <a:rPr lang="en-CA"/>
              <a:pPr/>
              <a:t>35</a:t>
            </a:fld>
            <a:endParaRPr lang="en-CA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69A4A6-66EE-4D4E-A08C-A846CC1382E8}" type="slidenum">
              <a:rPr lang="en-CA"/>
              <a:pPr/>
              <a:t>36</a:t>
            </a:fld>
            <a:endParaRPr lang="en-CA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BB81A3-E0EE-4064-B5AE-0C85D405AA0B}" type="slidenum">
              <a:rPr lang="en-CA"/>
              <a:pPr/>
              <a:t>37</a:t>
            </a:fld>
            <a:endParaRPr lang="en-CA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9E76B3-D675-475A-AC6D-C654F9AD89FF}" type="slidenum">
              <a:rPr lang="en-CA"/>
              <a:pPr/>
              <a:t>38</a:t>
            </a:fld>
            <a:endParaRPr lang="en-CA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906449-79AA-4E5E-B263-564A16D5847B}" type="slidenum">
              <a:rPr lang="en-CA"/>
              <a:pPr/>
              <a:t>39</a:t>
            </a:fld>
            <a:endParaRPr lang="en-CA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F597D-56C8-4BD6-A657-EA2AEBB678D0}" type="slidenum">
              <a:rPr lang="en-CA"/>
              <a:pPr/>
              <a:t>40</a:t>
            </a:fld>
            <a:endParaRPr lang="en-CA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80C94A-DDFB-42DC-AB48-D3F72ED6D2B5}" type="slidenum">
              <a:rPr lang="en-CA"/>
              <a:pPr/>
              <a:t>44</a:t>
            </a:fld>
            <a:endParaRPr lang="en-CA"/>
          </a:p>
        </p:txBody>
      </p:sp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36A8C-1280-4F6A-A46F-55B2180E8302}" type="slidenum">
              <a:rPr lang="en-CA"/>
              <a:pPr/>
              <a:t>45</a:t>
            </a:fld>
            <a:endParaRPr lang="en-CA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CD4E7F-C63A-4D4E-9A9C-B328C390C3D4}" type="slidenum">
              <a:rPr lang="en-CA"/>
              <a:pPr/>
              <a:t>4</a:t>
            </a:fld>
            <a:endParaRPr lang="en-CA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4E0D5C-1638-419F-8401-5F2C668CDEE2}" type="slidenum">
              <a:rPr lang="en-CA"/>
              <a:pPr/>
              <a:t>5</a:t>
            </a:fld>
            <a:endParaRPr lang="en-CA"/>
          </a:p>
        </p:txBody>
      </p:sp>
      <p:sp>
        <p:nvSpPr>
          <p:cNvPr id="2457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156837-91F2-43CE-B81C-BA231FB45BDB}" type="slidenum">
              <a:rPr lang="en-CA"/>
              <a:pPr/>
              <a:t>6</a:t>
            </a:fld>
            <a:endParaRPr lang="en-CA"/>
          </a:p>
        </p:txBody>
      </p:sp>
      <p:sp>
        <p:nvSpPr>
          <p:cNvPr id="2662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BC609E-38CD-42A7-884D-6BB8D087DCF8}" type="slidenum">
              <a:rPr lang="en-CA"/>
              <a:pPr/>
              <a:t>7</a:t>
            </a:fld>
            <a:endParaRPr lang="en-CA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EF58BA-B9D9-4782-AE98-363B65F32455}" type="slidenum">
              <a:rPr lang="en-CA"/>
              <a:pPr/>
              <a:t>8</a:t>
            </a:fld>
            <a:endParaRPr lang="en-CA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1F0AC-4FA4-4320-84D8-E770289B03F7}" type="slidenum">
              <a:rPr lang="en-CA"/>
              <a:pPr/>
              <a:t>9</a:t>
            </a:fld>
            <a:endParaRPr lang="en-CA"/>
          </a:p>
        </p:txBody>
      </p:sp>
      <p:sp>
        <p:nvSpPr>
          <p:cNvPr id="3277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r>
              <a:rPr lang="en-US"/>
              <a:t>Copyright © 2016 Ramez Elmasri and Shamkant B. Navathe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53284D1C-068F-4A73-A052-8F5029821F2F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3F316D29-94BE-422D-9873-B560E102E67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41EDBAE2-4D9B-4C66-9727-22D7830A23E7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DBC9A9A1-129E-4C57-949D-0E537AF95E90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11455AB2-4A7B-4856-90E7-953BF684327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E0B85236-1D7B-404C-AF51-0ADAC822008D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BD01DE99-2ED1-421F-B3C9-30DBE3C37143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C12DDC51-021C-4303-A526-F8DB037F721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B97C88D1-0CCF-4BC8-A55A-1C709EA2B1B7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5- </a:t>
            </a:r>
            <a:fld id="{85727E55-C0EB-4C56-B2B7-4719AE07A290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kumimoji="1" lang="en-US" sz="3200">
                <a:latin typeface="Tahoma" pitchFamily="34" charset="0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kumimoji="1" lang="en-US" sz="3200">
                  <a:latin typeface="Tahoma" pitchFamily="34" charset="0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 eaLnBrk="1" hangingPunct="1"/>
                <a:endParaRPr kumimoji="1" lang="en-US" sz="3200">
                  <a:latin typeface="Tahoma" pitchFamily="34" charset="0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1" hangingPunct="1"/>
            <a:endParaRPr kumimoji="1" lang="en-US" sz="3200">
              <a:latin typeface="Tahoma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r>
              <a:rPr lang="en-US"/>
              <a:t>Slide 5- </a:t>
            </a:r>
            <a:fld id="{700B11F9-206A-449C-85E9-9EECA997BC25}" type="slidenum">
              <a:rPr lang="en-US"/>
              <a:pPr/>
              <a:t>‹#›</a:t>
            </a:fld>
            <a:endParaRPr lang="en-CA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sz="90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600">
          <a:solidFill>
            <a:srgbClr val="8000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rgbClr val="8000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C795F0AF-2C92-4D27-9D4D-C88276561FA2}" type="slidenum">
              <a:rPr lang="en-US"/>
              <a:pPr/>
              <a:t>10</a:t>
            </a:fld>
            <a:endParaRPr lang="en-CA"/>
          </a:p>
        </p:txBody>
      </p:sp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Tuple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A </a:t>
            </a:r>
            <a:r>
              <a:rPr lang="en-US" sz="2400" b="1" smtClean="0">
                <a:ea typeface="ＭＳ Ｐゴシック" pitchFamily="34" charset="-128"/>
              </a:rPr>
              <a:t>tuple</a:t>
            </a:r>
            <a:r>
              <a:rPr lang="en-US" sz="2400" smtClean="0">
                <a:ea typeface="ＭＳ Ｐゴシック" pitchFamily="34" charset="-128"/>
              </a:rPr>
              <a:t> is an ordered set of values (enclosed in angled brackets </a:t>
            </a:r>
            <a:r>
              <a:rPr lang="en-US" altLang="en-US" sz="2400" smtClean="0">
                <a:ea typeface="ＭＳ Ｐゴシック" pitchFamily="34" charset="-128"/>
              </a:rPr>
              <a:t>‘</a:t>
            </a:r>
            <a:r>
              <a:rPr lang="en-US" sz="2400" smtClean="0">
                <a:ea typeface="ＭＳ Ｐゴシック" pitchFamily="34" charset="-128"/>
              </a:rPr>
              <a:t>&lt; … &gt;</a:t>
            </a:r>
            <a:r>
              <a:rPr lang="en-US" altLang="en-US" sz="2400" smtClean="0">
                <a:ea typeface="ＭＳ Ｐゴシック" pitchFamily="34" charset="-128"/>
              </a:rPr>
              <a:t>’</a:t>
            </a:r>
            <a:r>
              <a:rPr lang="en-US" sz="2400" smtClean="0">
                <a:ea typeface="ＭＳ Ｐゴシック" pitchFamily="34" charset="-128"/>
              </a:rPr>
              <a:t>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value is derived from an appropriate </a:t>
            </a:r>
            <a:r>
              <a:rPr lang="en-US" sz="2400" i="1" smtClean="0">
                <a:ea typeface="ＭＳ Ｐゴシック" pitchFamily="34" charset="-128"/>
              </a:rPr>
              <a:t>domain</a:t>
            </a:r>
            <a:r>
              <a:rPr lang="en-US" sz="2400" smtClean="0">
                <a:ea typeface="ＭＳ Ｐゴシック" pitchFamily="34" charset="-128"/>
              </a:rPr>
              <a:t>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row in the CUSTOMER relation is a 4-tuple and would consist of four values, for example: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&lt;632895, "John Smith", "101 Main St. Atlanta, GA  30332", "(404) 894-2000"&gt;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This is called a 4-tuple as it has 4 values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tuple (row) in the CUSTOMER relation.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relation is a </a:t>
            </a:r>
            <a:r>
              <a:rPr lang="en-US" sz="2400" b="1" smtClean="0">
                <a:ea typeface="ＭＳ Ｐゴシック" pitchFamily="34" charset="-128"/>
              </a:rPr>
              <a:t>set </a:t>
            </a:r>
            <a:r>
              <a:rPr lang="en-US" sz="2400" smtClean="0">
                <a:ea typeface="ＭＳ Ｐゴシック" pitchFamily="34" charset="-128"/>
              </a:rPr>
              <a:t>of such tuples (rows)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BE779EA-F637-465E-9E6E-9EEC9B2553D1}" type="slidenum">
              <a:rPr lang="en-US"/>
              <a:pPr/>
              <a:t>11</a:t>
            </a:fld>
            <a:endParaRPr lang="en-CA"/>
          </a:p>
        </p:txBody>
      </p:sp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Domain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</a:t>
            </a:r>
            <a:r>
              <a:rPr lang="en-US" sz="2000" b="1" smtClean="0">
                <a:ea typeface="ＭＳ Ｐゴシック" pitchFamily="34" charset="-128"/>
              </a:rPr>
              <a:t>domain</a:t>
            </a:r>
            <a:r>
              <a:rPr lang="en-US" sz="2000" smtClean="0">
                <a:ea typeface="ＭＳ Ｐゴシック" pitchFamily="34" charset="-128"/>
              </a:rPr>
              <a:t> has a logical definition: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34" charset="-128"/>
              </a:rPr>
              <a:t>Example: </a:t>
            </a:r>
            <a:r>
              <a:rPr lang="en-US" altLang="en-US" sz="1900" smtClean="0">
                <a:ea typeface="ＭＳ Ｐゴシック" pitchFamily="34" charset="-128"/>
              </a:rPr>
              <a:t>“</a:t>
            </a:r>
            <a:r>
              <a:rPr lang="en-US" sz="1900" smtClean="0">
                <a:ea typeface="ＭＳ Ｐゴシック" pitchFamily="34" charset="-128"/>
              </a:rPr>
              <a:t>USA_phone_numbers</a:t>
            </a:r>
            <a:r>
              <a:rPr lang="en-US" altLang="en-US" sz="1900" smtClean="0">
                <a:ea typeface="ＭＳ Ｐゴシック" pitchFamily="34" charset="-128"/>
              </a:rPr>
              <a:t>”</a:t>
            </a:r>
            <a:r>
              <a:rPr lang="en-US" sz="1900" smtClean="0">
                <a:ea typeface="ＭＳ Ｐゴシック" pitchFamily="34" charset="-128"/>
              </a:rPr>
              <a:t> are the set of 10 digit phone numbers valid in the U.S.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domain also has a data-type or a format defined for it.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34" charset="-128"/>
              </a:rPr>
              <a:t>The USA_phone_numbers may have a format: (ddd)ddd-dddd where each d is a decimal digit.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Dates have various formats such as year, month, date formatted as yyyy-mm-dd, or as dd mm,yyyy etc.</a:t>
            </a:r>
          </a:p>
          <a:p>
            <a:pPr lvl="2" eaLnBrk="1" hangingPunct="1">
              <a:lnSpc>
                <a:spcPct val="90000"/>
              </a:lnSpc>
            </a:pPr>
            <a:endParaRPr lang="en-US" sz="180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The attribute name designates the role played by a domain in a relation: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Used to interpret the meaning of the data elements corresponding to that attribute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34" charset="-128"/>
              </a:rPr>
              <a:t>Example: The domain Date may be used to define two attributes named </a:t>
            </a:r>
            <a:r>
              <a:rPr lang="en-US" altLang="en-US" sz="1900" smtClean="0">
                <a:ea typeface="ＭＳ Ｐゴシック" pitchFamily="34" charset="-128"/>
              </a:rPr>
              <a:t>“</a:t>
            </a:r>
            <a:r>
              <a:rPr lang="en-US" sz="1900" smtClean="0">
                <a:ea typeface="ＭＳ Ｐゴシック" pitchFamily="34" charset="-128"/>
              </a:rPr>
              <a:t>Invoice-date</a:t>
            </a:r>
            <a:r>
              <a:rPr lang="en-US" altLang="en-US" sz="1900" smtClean="0">
                <a:ea typeface="ＭＳ Ｐゴシック" pitchFamily="34" charset="-128"/>
              </a:rPr>
              <a:t>”</a:t>
            </a:r>
            <a:r>
              <a:rPr lang="en-US" sz="1900" smtClean="0">
                <a:ea typeface="ＭＳ Ｐゴシック" pitchFamily="34" charset="-128"/>
              </a:rPr>
              <a:t> and </a:t>
            </a:r>
            <a:r>
              <a:rPr lang="en-US" altLang="en-US" sz="1900" smtClean="0">
                <a:ea typeface="ＭＳ Ｐゴシック" pitchFamily="34" charset="-128"/>
              </a:rPr>
              <a:t>“</a:t>
            </a:r>
            <a:r>
              <a:rPr lang="en-US" sz="1900" smtClean="0">
                <a:ea typeface="ＭＳ Ｐゴシック" pitchFamily="34" charset="-128"/>
              </a:rPr>
              <a:t>Payment-date</a:t>
            </a:r>
            <a:r>
              <a:rPr lang="en-US" altLang="en-US" sz="1900" smtClean="0">
                <a:ea typeface="ＭＳ Ｐゴシック" pitchFamily="34" charset="-128"/>
              </a:rPr>
              <a:t>”</a:t>
            </a:r>
            <a:r>
              <a:rPr lang="en-US" sz="1900" smtClean="0">
                <a:ea typeface="ＭＳ Ｐゴシック" pitchFamily="34" charset="-128"/>
              </a:rPr>
              <a:t> with different meanings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67BF1066-9953-422E-AD93-28C7B017B0EA}" type="slidenum">
              <a:rPr lang="en-US"/>
              <a:pPr/>
              <a:t>12</a:t>
            </a:fld>
            <a:endParaRPr lang="en-CA"/>
          </a:p>
        </p:txBody>
      </p:sp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State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</a:t>
            </a:r>
            <a:r>
              <a:rPr lang="en-US" b="1" smtClean="0">
                <a:ea typeface="ＭＳ Ｐゴシック" pitchFamily="34" charset="-128"/>
              </a:rPr>
              <a:t>relation state</a:t>
            </a:r>
            <a:r>
              <a:rPr lang="en-US" smtClean="0">
                <a:ea typeface="ＭＳ Ｐゴシック" pitchFamily="34" charset="-128"/>
              </a:rPr>
              <a:t> is a subset of the Cartesian product of the domains of its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domain contains the set of all possible values the attribute can take.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Example: attribute Cust-name is defined over the domain of character strings of maximum length 25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dom(Cust-name) is varchar(25)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role these strings play in the CUSTOMER relation is that of the </a:t>
            </a:r>
            <a:r>
              <a:rPr lang="en-US" i="1" smtClean="0">
                <a:ea typeface="ＭＳ Ｐゴシック" pitchFamily="34" charset="-128"/>
              </a:rPr>
              <a:t>name of a customer</a:t>
            </a:r>
            <a:r>
              <a:rPr lang="en-US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885F7F87-6CAB-4904-8AB8-26DD259A3E8F}" type="slidenum">
              <a:rPr lang="en-US"/>
              <a:pPr/>
              <a:t>13</a:t>
            </a:fld>
            <a:endParaRPr lang="en-CA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Summary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Formally,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Given R(A1, A2, .........., An)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 	r(R) </a:t>
            </a:r>
            <a:r>
              <a:rPr lang="en-US" sz="2200" smtClean="0">
                <a:ea typeface="ＭＳ Ｐゴシック" pitchFamily="34" charset="-128"/>
                <a:sym typeface="Symbol" pitchFamily="18" charset="2"/>
              </a:rPr>
              <a:t></a:t>
            </a:r>
            <a:r>
              <a:rPr lang="en-US" sz="2200" smtClean="0">
                <a:ea typeface="ＭＳ Ｐゴシック" pitchFamily="34" charset="-128"/>
              </a:rPr>
              <a:t> dom (A1) X dom (A2) X ....X dom(An)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R(A1, A2, …, An) is the </a:t>
            </a:r>
            <a:r>
              <a:rPr lang="en-US" sz="2400" b="1" smtClean="0">
                <a:ea typeface="ＭＳ Ｐゴシック" pitchFamily="34" charset="-128"/>
              </a:rPr>
              <a:t>schema</a:t>
            </a:r>
            <a:r>
              <a:rPr lang="en-US" sz="2400" smtClean="0">
                <a:ea typeface="ＭＳ Ｐゴシック" pitchFamily="34" charset="-128"/>
              </a:rPr>
              <a:t> of the relation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R is the </a:t>
            </a:r>
            <a:r>
              <a:rPr lang="en-US" sz="2400" b="1" smtClean="0">
                <a:ea typeface="ＭＳ Ｐゴシック" pitchFamily="34" charset="-128"/>
              </a:rPr>
              <a:t>name</a:t>
            </a:r>
            <a:r>
              <a:rPr lang="en-US" sz="2400" smtClean="0">
                <a:ea typeface="ＭＳ Ｐゴシック" pitchFamily="34" charset="-128"/>
              </a:rPr>
              <a:t> of the relation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A1, A2, …, An are the </a:t>
            </a:r>
            <a:r>
              <a:rPr lang="en-US" sz="2400" b="1" smtClean="0">
                <a:ea typeface="ＭＳ Ｐゴシック" pitchFamily="34" charset="-128"/>
              </a:rPr>
              <a:t>attributes</a:t>
            </a:r>
            <a:r>
              <a:rPr lang="en-US" sz="2400" smtClean="0">
                <a:ea typeface="ＭＳ Ｐゴシック" pitchFamily="34" charset="-128"/>
              </a:rPr>
              <a:t> of the relation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r(R):  a specific </a:t>
            </a:r>
            <a:r>
              <a:rPr lang="en-US" sz="2400" b="1" smtClean="0">
                <a:ea typeface="ＭＳ Ｐゴシック" pitchFamily="34" charset="-128"/>
              </a:rPr>
              <a:t>state</a:t>
            </a:r>
            <a:r>
              <a:rPr lang="en-US" sz="2400" smtClean="0">
                <a:ea typeface="ＭＳ Ｐゴシック" pitchFamily="34" charset="-128"/>
              </a:rPr>
              <a:t> (or "value" or </a:t>
            </a:r>
            <a:r>
              <a:rPr lang="en-US" altLang="en-US" sz="2400" smtClean="0">
                <a:ea typeface="ＭＳ Ｐゴシック" pitchFamily="34" charset="-128"/>
              </a:rPr>
              <a:t>“</a:t>
            </a:r>
            <a:r>
              <a:rPr lang="en-US" sz="2400" smtClean="0">
                <a:ea typeface="ＭＳ Ｐゴシック" pitchFamily="34" charset="-128"/>
              </a:rPr>
              <a:t>population</a:t>
            </a:r>
            <a:r>
              <a:rPr lang="en-US" altLang="en-US" sz="2400" smtClean="0">
                <a:ea typeface="ＭＳ Ｐゴシック" pitchFamily="34" charset="-128"/>
              </a:rPr>
              <a:t>”</a:t>
            </a:r>
            <a:r>
              <a:rPr lang="en-US" sz="2400" smtClean="0">
                <a:ea typeface="ＭＳ Ｐゴシック" pitchFamily="34" charset="-128"/>
              </a:rPr>
              <a:t>) of relation R – this is a </a:t>
            </a:r>
            <a:r>
              <a:rPr lang="en-US" sz="2400" i="1" smtClean="0">
                <a:ea typeface="ＭＳ Ｐゴシック" pitchFamily="34" charset="-128"/>
              </a:rPr>
              <a:t>set of tuples</a:t>
            </a:r>
            <a:r>
              <a:rPr lang="en-US" sz="2400" smtClean="0">
                <a:ea typeface="ＭＳ Ｐゴシック" pitchFamily="34" charset="-128"/>
              </a:rPr>
              <a:t> (rows)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r(R) = {t1, t2, …, tn} where each ti is an n-tuple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ti = &lt;v1, v2, …, vn&gt; where each vj </a:t>
            </a:r>
            <a:r>
              <a:rPr lang="en-US" sz="2200" i="1" smtClean="0">
                <a:ea typeface="ＭＳ Ｐゴシック" pitchFamily="34" charset="-128"/>
              </a:rPr>
              <a:t>element-of</a:t>
            </a:r>
            <a:r>
              <a:rPr lang="en-US" sz="2200" smtClean="0">
                <a:ea typeface="ＭＳ Ｐゴシック" pitchFamily="34" charset="-128"/>
              </a:rPr>
              <a:t> dom(Aj)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78F4F17-1037-41CE-98DC-5B4C8D15B481}" type="slidenum">
              <a:rPr lang="en-US"/>
              <a:pPr/>
              <a:t>14</a:t>
            </a:fld>
            <a:endParaRPr lang="en-CA"/>
          </a:p>
        </p:txBody>
      </p:sp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Example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Let R(A1, A2) be a relation schema: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Let dom(A1) = {0,1}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Let  dom(A2) =  {a,b,c}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Then: dom(A1) X dom(A2) is all possible combinations: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200" smtClean="0">
                <a:ea typeface="ＭＳ Ｐゴシック" pitchFamily="34" charset="-128"/>
              </a:rPr>
              <a:t>{&lt;0,a&gt; , &lt;0,b&gt; , &lt;0,c&gt;, &lt;1,a&gt;, &lt;1,b&gt;, &lt;1,c&gt; } 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200" smtClean="0">
              <a:ea typeface="ＭＳ Ｐゴシック" pitchFamily="34" charset="-128"/>
            </a:endParaRP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 relation state r(R) </a:t>
            </a:r>
            <a:r>
              <a:rPr lang="en-US" sz="2400" smtClean="0">
                <a:ea typeface="ＭＳ Ｐゴシック" pitchFamily="34" charset="-128"/>
                <a:sym typeface="Symbol" pitchFamily="18" charset="2"/>
              </a:rPr>
              <a:t></a:t>
            </a:r>
            <a:r>
              <a:rPr lang="en-US" sz="2400" smtClean="0">
                <a:ea typeface="ＭＳ Ｐゴシック" pitchFamily="34" charset="-128"/>
              </a:rPr>
              <a:t> dom(A1) X dom(A2)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For example: r(R) could be {&lt;0,a&gt; , &lt;0,b&gt; , &lt;1,c&gt; }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this is one possible state (or </a:t>
            </a:r>
            <a:r>
              <a:rPr lang="en-US" altLang="en-US" sz="2200" smtClean="0">
                <a:ea typeface="ＭＳ Ｐゴシック" pitchFamily="34" charset="-128"/>
              </a:rPr>
              <a:t>“</a:t>
            </a:r>
            <a:r>
              <a:rPr lang="en-US" sz="2200" smtClean="0">
                <a:ea typeface="ＭＳ Ｐゴシック" pitchFamily="34" charset="-128"/>
              </a:rPr>
              <a:t>population</a:t>
            </a:r>
            <a:r>
              <a:rPr lang="en-US" altLang="en-US" sz="2200" smtClean="0">
                <a:ea typeface="ＭＳ Ｐゴシック" pitchFamily="34" charset="-128"/>
              </a:rPr>
              <a:t>”</a:t>
            </a:r>
            <a:r>
              <a:rPr lang="en-US" sz="2200" smtClean="0">
                <a:ea typeface="ＭＳ Ｐゴシック" pitchFamily="34" charset="-128"/>
              </a:rPr>
              <a:t> or </a:t>
            </a:r>
            <a:r>
              <a:rPr lang="en-US" altLang="en-US" sz="2200" smtClean="0">
                <a:ea typeface="ＭＳ Ｐゴシック" pitchFamily="34" charset="-128"/>
              </a:rPr>
              <a:t>“</a:t>
            </a:r>
            <a:r>
              <a:rPr lang="en-US" sz="2200" smtClean="0">
                <a:ea typeface="ＭＳ Ｐゴシック" pitchFamily="34" charset="-128"/>
              </a:rPr>
              <a:t>extension</a:t>
            </a:r>
            <a:r>
              <a:rPr lang="en-US" altLang="en-US" sz="2200" smtClean="0">
                <a:ea typeface="ＭＳ Ｐゴシック" pitchFamily="34" charset="-128"/>
              </a:rPr>
              <a:t>”</a:t>
            </a:r>
            <a:r>
              <a:rPr lang="en-US" sz="2200" smtClean="0">
                <a:ea typeface="ＭＳ Ｐゴシック" pitchFamily="34" charset="-128"/>
              </a:rPr>
              <a:t>) r of the relation R, defined over A1 and A2.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It has three 2-tuples: &lt;0,a&gt; , &lt;0,b&gt; , &lt;1,c&gt;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48D4D24E-C18B-4A9F-A2BB-C3A9383C5D1C}" type="slidenum">
              <a:rPr lang="en-US"/>
              <a:pPr/>
              <a:t>15</a:t>
            </a:fld>
            <a:endParaRPr lang="en-CA"/>
          </a:p>
        </p:txBody>
      </p:sp>
      <p:sp>
        <p:nvSpPr>
          <p:cNvPr id="44034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Definition Summary</a:t>
            </a:r>
          </a:p>
        </p:txBody>
      </p:sp>
      <p:graphicFrame>
        <p:nvGraphicFramePr>
          <p:cNvPr id="686130" name="Group 50"/>
          <p:cNvGraphicFramePr>
            <a:graphicFrameLocks noGrp="1"/>
          </p:cNvGraphicFramePr>
          <p:nvPr>
            <p:ph type="tbl" idx="4294967295"/>
          </p:nvPr>
        </p:nvGraphicFramePr>
        <p:xfrm>
          <a:off x="609600" y="1600200"/>
          <a:ext cx="8050213" cy="4822825"/>
        </p:xfrm>
        <a:graphic>
          <a:graphicData uri="http://schemas.openxmlformats.org/drawingml/2006/table">
            <a:tbl>
              <a:tblPr/>
              <a:tblGrid>
                <a:gridCol w="3438525"/>
                <a:gridCol w="1111250"/>
                <a:gridCol w="3500438"/>
              </a:tblGrid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" charset="0"/>
                        </a:rPr>
                        <a:t>Informal Terms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" charset="0"/>
                        </a:rPr>
                        <a:t>Formal Terms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" charset="0"/>
                        </a:rPr>
                        <a:t>Table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" charset="0"/>
                        </a:rPr>
                        <a:t>Relation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Column Header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Attribute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All possible Column Values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Domain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Row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Tuple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Table Definition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Schema of a Relation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Populated Table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State of the Relation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2072FCE9-67FD-4673-8C30-DE66252E63C4}" type="slidenum">
              <a:rPr lang="en-US"/>
              <a:pPr/>
              <a:t>16</a:t>
            </a:fld>
            <a:endParaRPr lang="en-CA"/>
          </a:p>
        </p:txBody>
      </p:sp>
      <p:sp>
        <p:nvSpPr>
          <p:cNvPr id="4608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– A relation STUDENT</a:t>
            </a:r>
          </a:p>
        </p:txBody>
      </p:sp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8886825" y="61595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>
              <a:latin typeface="Times New Roman" pitchFamily="18" charset="0"/>
            </a:endParaRPr>
          </a:p>
        </p:txBody>
      </p:sp>
      <p:pic>
        <p:nvPicPr>
          <p:cNvPr id="46084" name="Picture 8" descr="fig05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19325"/>
            <a:ext cx="8589963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760035D7-1773-4AA4-BFE0-7F897F0FD074}" type="slidenum">
              <a:rPr lang="en-US"/>
              <a:pPr/>
              <a:t>17</a:t>
            </a:fld>
            <a:endParaRPr lang="en-CA"/>
          </a:p>
        </p:txBody>
      </p:sp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Characteristics Of Relations</a:t>
            </a:r>
          </a:p>
        </p:txBody>
      </p:sp>
      <p:sp>
        <p:nvSpPr>
          <p:cNvPr id="4813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Ordering of tuples in a relation r(R):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The tuples are </a:t>
            </a:r>
            <a:r>
              <a:rPr lang="en-US" sz="2400" i="1" smtClean="0">
                <a:ea typeface="ＭＳ Ｐゴシック" pitchFamily="34" charset="-128"/>
              </a:rPr>
              <a:t>not considered to be ordered</a:t>
            </a:r>
            <a:r>
              <a:rPr lang="en-US" sz="2400" smtClean="0">
                <a:ea typeface="ＭＳ Ｐゴシック" pitchFamily="34" charset="-128"/>
              </a:rPr>
              <a:t>, even though they appear to be in the tabular form.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Ordering of attributes in a relation schema R (and of values within each tuple):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We will consider the attributes in R(A1, A2, ..., An) and the values in t=&lt;v1, v2, ..., vn&gt; to be ordered 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(However, a more general alternative definition  of relation does not require this ordering. It includes both the name and the value for each of the attributes ).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Example: t= { &lt;name, </a:t>
            </a:r>
            <a:r>
              <a:rPr lang="en-US" altLang="en-US" sz="2000" smtClean="0">
                <a:ea typeface="ＭＳ Ｐゴシック" pitchFamily="34" charset="-128"/>
              </a:rPr>
              <a:t>“</a:t>
            </a:r>
            <a:r>
              <a:rPr lang="en-US" sz="2000" smtClean="0">
                <a:ea typeface="ＭＳ Ｐゴシック" pitchFamily="34" charset="-128"/>
              </a:rPr>
              <a:t>John</a:t>
            </a:r>
            <a:r>
              <a:rPr lang="en-US" altLang="en-US" sz="2000" smtClean="0">
                <a:ea typeface="ＭＳ Ｐゴシック" pitchFamily="34" charset="-128"/>
              </a:rPr>
              <a:t>”</a:t>
            </a:r>
            <a:r>
              <a:rPr lang="en-US" sz="2000" smtClean="0">
                <a:ea typeface="ＭＳ Ｐゴシック" pitchFamily="34" charset="-128"/>
              </a:rPr>
              <a:t> &gt;, &lt;SSN, 123456789&gt; }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This representation may be called as </a:t>
            </a:r>
            <a:r>
              <a:rPr lang="en-US" altLang="en-US" sz="2000" smtClean="0">
                <a:ea typeface="ＭＳ Ｐゴシック" pitchFamily="34" charset="-128"/>
              </a:rPr>
              <a:t>“</a:t>
            </a:r>
            <a:r>
              <a:rPr lang="en-US" sz="2000" smtClean="0">
                <a:ea typeface="ＭＳ Ｐゴシック" pitchFamily="34" charset="-128"/>
              </a:rPr>
              <a:t>self-describing</a:t>
            </a:r>
            <a:r>
              <a:rPr lang="en-US" altLang="en-US" sz="2000" smtClean="0">
                <a:ea typeface="ＭＳ Ｐゴシック" pitchFamily="34" charset="-128"/>
              </a:rPr>
              <a:t>”</a:t>
            </a:r>
            <a:r>
              <a:rPr lang="en-US" sz="2000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4AAEB7B9-9C44-4102-8FD1-B8F6E5435209}" type="slidenum">
              <a:rPr lang="en-US"/>
              <a:pPr/>
              <a:t>18</a:t>
            </a:fld>
            <a:endParaRPr lang="en-CA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Same state as previous Figure (but with different order of tuples)</a:t>
            </a:r>
          </a:p>
        </p:txBody>
      </p:sp>
      <p:pic>
        <p:nvPicPr>
          <p:cNvPr id="50179" name="Picture 5" descr="fig05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444750"/>
            <a:ext cx="8450263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1B0B0A5E-63EA-449E-9DD8-D1C7663D1E1F}" type="slidenum">
              <a:rPr lang="en-US"/>
              <a:pPr/>
              <a:t>19</a:t>
            </a:fld>
            <a:endParaRPr lang="en-CA"/>
          </a:p>
        </p:txBody>
      </p:sp>
      <p:sp>
        <p:nvSpPr>
          <p:cNvPr id="522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Characteristics Of Relations</a:t>
            </a: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Values in a tuple: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All values are considered atomic (indivisible).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Each value in a tuple must be from the domain of the attribute for that column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If tuple t = &lt;v1, v2, …, vn&gt; is a tuple (row) in the relation state r of R(A1, A2, …, An)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Then each </a:t>
            </a:r>
            <a:r>
              <a:rPr lang="en-US" i="1" smtClean="0">
                <a:ea typeface="ＭＳ Ｐゴシック" pitchFamily="34" charset="-128"/>
              </a:rPr>
              <a:t>vi</a:t>
            </a:r>
            <a:r>
              <a:rPr lang="en-US" smtClean="0">
                <a:ea typeface="ＭＳ Ｐゴシック" pitchFamily="34" charset="-128"/>
              </a:rPr>
              <a:t> must be a value from </a:t>
            </a:r>
            <a:r>
              <a:rPr lang="en-US" i="1" smtClean="0">
                <a:ea typeface="ＭＳ Ｐゴシック" pitchFamily="34" charset="-128"/>
              </a:rPr>
              <a:t>dom(Ai)</a:t>
            </a:r>
          </a:p>
          <a:p>
            <a:pPr lvl="2" eaLnBrk="1" hangingPunct="1"/>
            <a:endParaRPr lang="en-US" smtClean="0">
              <a:ea typeface="ＭＳ Ｐゴシック" pitchFamily="34" charset="-128"/>
            </a:endParaRP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special </a:t>
            </a:r>
            <a:r>
              <a:rPr lang="en-US" b="1" smtClean="0">
                <a:ea typeface="ＭＳ Ｐゴシック" pitchFamily="34" charset="-128"/>
              </a:rPr>
              <a:t>null</a:t>
            </a:r>
            <a:r>
              <a:rPr lang="en-US" smtClean="0">
                <a:ea typeface="ＭＳ Ｐゴシック" pitchFamily="34" charset="-128"/>
              </a:rPr>
              <a:t> value is used to represent values that are unknown or not available or inapplicable in certain tuples.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3200" b="1" dirty="0" smtClean="0">
                <a:ea typeface="+mn-ea"/>
                <a:cs typeface="+mn-cs"/>
              </a:rPr>
              <a:t>CHAPTER 5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US" sz="3200" b="1" dirty="0" smtClean="0">
              <a:ea typeface="+mn-ea"/>
              <a:cs typeface="+mn-cs"/>
            </a:endParaRPr>
          </a:p>
          <a:p>
            <a:pPr algn="ctr" eaLnBrk="1" hangingPunct="1">
              <a:buFont typeface="Wingdings" charset="0"/>
              <a:buNone/>
              <a:defRPr/>
            </a:pPr>
            <a:r>
              <a:rPr lang="en-US" sz="3600" dirty="0" smtClean="0"/>
              <a:t>The Relational Data Model and Relational Database Constraints</a:t>
            </a:r>
            <a:endParaRPr lang="en-US" sz="3600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1- </a:t>
            </a:r>
            <a:fld id="{C1ADB60F-2D38-476A-9ECA-2CD5288267EA}" type="slidenum">
              <a:rPr lang="en-US"/>
              <a:pPr/>
              <a:t>2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99C9434-AFBA-4C67-9A2B-3984A2AA0635}" type="slidenum">
              <a:rPr lang="en-US"/>
              <a:pPr/>
              <a:t>20</a:t>
            </a:fld>
            <a:endParaRPr lang="en-CA"/>
          </a:p>
        </p:txBody>
      </p:sp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Characteristics Of Relations</a:t>
            </a:r>
          </a:p>
        </p:txBody>
      </p:sp>
      <p:sp>
        <p:nvSpPr>
          <p:cNvPr id="5427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Notation: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We refer to </a:t>
            </a:r>
            <a:r>
              <a:rPr lang="en-US" b="1" smtClean="0">
                <a:ea typeface="ＭＳ Ｐゴシック" pitchFamily="34" charset="-128"/>
              </a:rPr>
              <a:t>component values</a:t>
            </a:r>
            <a:r>
              <a:rPr lang="en-US" smtClean="0">
                <a:ea typeface="ＭＳ Ｐゴシック" pitchFamily="34" charset="-128"/>
              </a:rPr>
              <a:t> of a tuple t by: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t[Ai] or t.Ai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This is the value vi of attribute Ai for tuple 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Similarly, t[Au, Av, ..., Aw] refers to the subtuple of t containing the values of attributes Au, Av, ..., Aw, respectively in 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CONSTRAINTS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Constraints determine which values are permissible and which are not in the database.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They are of three main types: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1. </a:t>
            </a:r>
            <a:r>
              <a:rPr lang="en-US" sz="2400" b="1" smtClean="0">
                <a:ea typeface="ＭＳ Ｐゴシック" pitchFamily="34" charset="-128"/>
              </a:rPr>
              <a:t>Inherent or Implicit Constraints</a:t>
            </a:r>
            <a:r>
              <a:rPr lang="en-US" sz="2400" smtClean="0">
                <a:ea typeface="ＭＳ Ｐゴシック" pitchFamily="34" charset="-128"/>
              </a:rPr>
              <a:t>: These are based on the data model itself. (E.g., relational model does not allow a list as a value for any attribute)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2. </a:t>
            </a:r>
            <a:r>
              <a:rPr lang="en-US" sz="2400" b="1" smtClean="0">
                <a:ea typeface="ＭＳ Ｐゴシック" pitchFamily="34" charset="-128"/>
              </a:rPr>
              <a:t>Schema-based or Explicit Constraints</a:t>
            </a:r>
            <a:r>
              <a:rPr lang="en-US" sz="2400" smtClean="0">
                <a:ea typeface="ＭＳ Ｐゴシック" pitchFamily="34" charset="-128"/>
              </a:rPr>
              <a:t>: They are expressed in the schema by using the facilities provided by the model. (E.g., max. cardinality ratio constraint in the ER model)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3. </a:t>
            </a:r>
            <a:r>
              <a:rPr lang="en-US" sz="2400" b="1" smtClean="0">
                <a:ea typeface="ＭＳ Ｐゴシック" pitchFamily="34" charset="-128"/>
              </a:rPr>
              <a:t>Application based or semantic constraints</a:t>
            </a:r>
            <a:r>
              <a:rPr lang="en-US" sz="2400" smtClean="0">
                <a:ea typeface="ＭＳ Ｐゴシック" pitchFamily="34" charset="-128"/>
              </a:rPr>
              <a:t>: These are beyond the expressive power of the model and must be specified and enforced by the application programs.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512BFBC-8FE9-4BDD-B63E-4A9474E38C11}" type="slidenum">
              <a:rPr lang="en-US"/>
              <a:pPr/>
              <a:t>21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68746CB8-0FFC-4461-AB7B-5549AE2F7230}" type="slidenum">
              <a:rPr lang="en-US"/>
              <a:pPr/>
              <a:t>22</a:t>
            </a:fld>
            <a:endParaRPr lang="en-CA"/>
          </a:p>
        </p:txBody>
      </p:sp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Relational Integrity Constraints</a:t>
            </a:r>
          </a:p>
        </p:txBody>
      </p:sp>
      <p:sp>
        <p:nvSpPr>
          <p:cNvPr id="573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Constraints are </a:t>
            </a:r>
            <a:r>
              <a:rPr lang="en-US" sz="2400" b="1" smtClean="0">
                <a:ea typeface="ＭＳ Ｐゴシック" pitchFamily="34" charset="-128"/>
              </a:rPr>
              <a:t>conditions</a:t>
            </a:r>
            <a:r>
              <a:rPr lang="en-US" sz="2400" smtClean="0">
                <a:ea typeface="ＭＳ Ｐゴシック" pitchFamily="34" charset="-128"/>
              </a:rPr>
              <a:t> that must hold on </a:t>
            </a:r>
            <a:r>
              <a:rPr lang="en-US" sz="2400" b="1" smtClean="0">
                <a:ea typeface="ＭＳ Ｐゴシック" pitchFamily="34" charset="-128"/>
              </a:rPr>
              <a:t>all</a:t>
            </a:r>
            <a:r>
              <a:rPr lang="en-US" sz="2400" smtClean="0">
                <a:ea typeface="ＭＳ Ｐゴシック" pitchFamily="34" charset="-128"/>
              </a:rPr>
              <a:t>  valid relation states.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There are three </a:t>
            </a:r>
            <a:r>
              <a:rPr lang="en-US" sz="2400" i="1" smtClean="0">
                <a:ea typeface="ＭＳ Ｐゴシック" pitchFamily="34" charset="-128"/>
              </a:rPr>
              <a:t>main types</a:t>
            </a:r>
            <a:r>
              <a:rPr lang="en-US" sz="2400" smtClean="0">
                <a:ea typeface="ＭＳ Ｐゴシック" pitchFamily="34" charset="-128"/>
              </a:rPr>
              <a:t> of (explicit schema-based) constraints that can be expressed in the relational model: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Key</a:t>
            </a:r>
            <a:r>
              <a:rPr lang="en-US" sz="2200" smtClean="0">
                <a:ea typeface="ＭＳ Ｐゴシック" pitchFamily="34" charset="-128"/>
              </a:rPr>
              <a:t> constraints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Entity</a:t>
            </a:r>
            <a:r>
              <a:rPr lang="en-US" sz="2200" smtClean="0">
                <a:ea typeface="ＭＳ Ｐゴシック" pitchFamily="34" charset="-128"/>
              </a:rPr>
              <a:t> </a:t>
            </a:r>
            <a:r>
              <a:rPr lang="en-US" sz="2200" b="1" smtClean="0">
                <a:ea typeface="ＭＳ Ｐゴシック" pitchFamily="34" charset="-128"/>
              </a:rPr>
              <a:t>integrity</a:t>
            </a:r>
            <a:r>
              <a:rPr lang="en-US" sz="2200" smtClean="0">
                <a:ea typeface="ＭＳ Ｐゴシック" pitchFamily="34" charset="-128"/>
              </a:rPr>
              <a:t> constraints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Referential integrity</a:t>
            </a:r>
            <a:r>
              <a:rPr lang="en-US" sz="2200" smtClean="0">
                <a:ea typeface="ＭＳ Ｐゴシック" pitchFamily="34" charset="-128"/>
              </a:rPr>
              <a:t> constraints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Another schema-based constraint is the </a:t>
            </a:r>
            <a:r>
              <a:rPr lang="en-US" sz="2400" b="1" smtClean="0">
                <a:ea typeface="ＭＳ Ｐゴシック" pitchFamily="34" charset="-128"/>
              </a:rPr>
              <a:t>domain</a:t>
            </a:r>
            <a:r>
              <a:rPr lang="en-US" sz="2400" smtClean="0">
                <a:ea typeface="ＭＳ Ｐゴシック" pitchFamily="34" charset="-128"/>
              </a:rPr>
              <a:t> constraint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Every value in a tuple must be from the </a:t>
            </a:r>
            <a:r>
              <a:rPr lang="en-US" sz="2200" i="1" smtClean="0">
                <a:ea typeface="ＭＳ Ｐゴシック" pitchFamily="34" charset="-128"/>
              </a:rPr>
              <a:t>domain of its attribute</a:t>
            </a:r>
            <a:r>
              <a:rPr lang="en-US" sz="2200" smtClean="0">
                <a:ea typeface="ＭＳ Ｐゴシック" pitchFamily="34" charset="-128"/>
              </a:rPr>
              <a:t> (or it could be </a:t>
            </a:r>
            <a:r>
              <a:rPr lang="en-US" sz="2200" b="1" smtClean="0">
                <a:ea typeface="ＭＳ Ｐゴシック" pitchFamily="34" charset="-128"/>
              </a:rPr>
              <a:t>null</a:t>
            </a:r>
            <a:r>
              <a:rPr lang="en-US" sz="2200" smtClean="0">
                <a:ea typeface="ＭＳ Ｐゴシック" pitchFamily="34" charset="-128"/>
              </a:rPr>
              <a:t>, if allowed for that attribute)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F7B2C36E-9F6E-4E50-B658-4256B72325A0}" type="slidenum">
              <a:rPr lang="en-US"/>
              <a:pPr/>
              <a:t>23</a:t>
            </a:fld>
            <a:endParaRPr lang="en-CA"/>
          </a:p>
        </p:txBody>
      </p:sp>
      <p:sp>
        <p:nvSpPr>
          <p:cNvPr id="593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Key Constraints</a:t>
            </a: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Superkey</a:t>
            </a:r>
            <a:r>
              <a:rPr lang="en-US" sz="2400" smtClean="0">
                <a:ea typeface="ＭＳ Ｐゴシック" pitchFamily="34" charset="-128"/>
              </a:rPr>
              <a:t> of R: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Is a set of attributes SK of R with the following condition: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No two tuples in any valid relation state r(R) will have the same value for SK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That is, for any distinct tuples t1 and t2 in r(R), t1[SK] </a:t>
            </a: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</a:t>
            </a:r>
            <a:r>
              <a:rPr lang="en-US" sz="2000" smtClean="0">
                <a:ea typeface="ＭＳ Ｐゴシック" pitchFamily="34" charset="-128"/>
              </a:rPr>
              <a:t> t2[SK]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This condition must hold in </a:t>
            </a:r>
            <a:r>
              <a:rPr lang="en-US" sz="2000" i="1" smtClean="0">
                <a:ea typeface="ＭＳ Ｐゴシック" pitchFamily="34" charset="-128"/>
              </a:rPr>
              <a:t>any valid state</a:t>
            </a:r>
            <a:r>
              <a:rPr lang="en-US" sz="2000" smtClean="0">
                <a:ea typeface="ＭＳ Ｐゴシック" pitchFamily="34" charset="-128"/>
              </a:rPr>
              <a:t> r(R)</a:t>
            </a:r>
          </a:p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Key</a:t>
            </a:r>
            <a:r>
              <a:rPr lang="en-US" sz="2400" smtClean="0">
                <a:ea typeface="ＭＳ Ｐゴシック" pitchFamily="34" charset="-128"/>
              </a:rPr>
              <a:t> of R: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"minimal" superkey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That is, a key is a superkey K such that removal of any attribute from K results in a set of attributes that is not a superkey (does not possess the superkey uniqueness property)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Key is a Superkey but not vice versa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28D9EC0C-D233-4C1C-9B58-62DA07272960}" type="slidenum">
              <a:rPr lang="en-US"/>
              <a:pPr/>
              <a:t>24</a:t>
            </a:fld>
            <a:endParaRPr lang="en-CA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Key Constraints (continued)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 Consider the CAR relation schema: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CAR(State, Reg#, SerialNo, Make, Model, Year)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CAR has two keys: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Key1 = {State, Reg#}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Key2 = {SerialNo}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Both are also superkeys of CAR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{SerialNo, Make} is a superkey but </a:t>
            </a:r>
            <a:r>
              <a:rPr lang="en-US" sz="2200" i="1" smtClean="0">
                <a:ea typeface="ＭＳ Ｐゴシック" pitchFamily="34" charset="-128"/>
              </a:rPr>
              <a:t>not</a:t>
            </a:r>
            <a:r>
              <a:rPr lang="en-US" sz="2200" smtClean="0">
                <a:ea typeface="ＭＳ Ｐゴシック" pitchFamily="34" charset="-128"/>
              </a:rPr>
              <a:t> a key.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general: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Any </a:t>
            </a:r>
            <a:r>
              <a:rPr lang="en-US" sz="2200" i="1" smtClean="0">
                <a:ea typeface="ＭＳ Ｐゴシック" pitchFamily="34" charset="-128"/>
              </a:rPr>
              <a:t>key</a:t>
            </a:r>
            <a:r>
              <a:rPr lang="en-US" sz="2200" smtClean="0">
                <a:ea typeface="ＭＳ Ｐゴシック" pitchFamily="34" charset="-128"/>
              </a:rPr>
              <a:t> is a </a:t>
            </a:r>
            <a:r>
              <a:rPr lang="en-US" sz="2200" i="1" smtClean="0">
                <a:ea typeface="ＭＳ Ｐゴシック" pitchFamily="34" charset="-128"/>
              </a:rPr>
              <a:t>superkey </a:t>
            </a:r>
            <a:r>
              <a:rPr lang="en-US" sz="2200" smtClean="0">
                <a:ea typeface="ＭＳ Ｐゴシック" pitchFamily="34" charset="-128"/>
              </a:rPr>
              <a:t>(but not vice versa)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Any set of attributes that </a:t>
            </a:r>
            <a:r>
              <a:rPr lang="en-US" sz="2200" i="1" smtClean="0">
                <a:ea typeface="ＭＳ Ｐゴシック" pitchFamily="34" charset="-128"/>
              </a:rPr>
              <a:t>includes a key</a:t>
            </a:r>
            <a:r>
              <a:rPr lang="en-US" sz="2200" smtClean="0">
                <a:ea typeface="ＭＳ Ｐゴシック" pitchFamily="34" charset="-128"/>
              </a:rPr>
              <a:t> is a </a:t>
            </a:r>
            <a:r>
              <a:rPr lang="en-US" sz="2200" i="1" smtClean="0">
                <a:ea typeface="ＭＳ Ｐゴシック" pitchFamily="34" charset="-128"/>
              </a:rPr>
              <a:t>superkey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</a:t>
            </a:r>
            <a:r>
              <a:rPr lang="en-US" sz="2200" i="1" smtClean="0">
                <a:ea typeface="ＭＳ Ｐゴシック" pitchFamily="34" charset="-128"/>
              </a:rPr>
              <a:t>minimal</a:t>
            </a:r>
            <a:r>
              <a:rPr lang="en-US" sz="2200" smtClean="0">
                <a:ea typeface="ＭＳ Ｐゴシック" pitchFamily="34" charset="-128"/>
              </a:rPr>
              <a:t> superkey is also a key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78925BD4-6051-4682-A57A-3F9C77985777}" type="slidenum">
              <a:rPr lang="en-US"/>
              <a:pPr/>
              <a:t>25</a:t>
            </a:fld>
            <a:endParaRPr lang="en-CA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Key Constraints (continued)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If a relation has several </a:t>
            </a:r>
            <a:r>
              <a:rPr lang="en-US" sz="2400" b="1" smtClean="0">
                <a:ea typeface="ＭＳ Ｐゴシック" pitchFamily="34" charset="-128"/>
              </a:rPr>
              <a:t>candidate keys</a:t>
            </a:r>
            <a:r>
              <a:rPr lang="en-US" sz="2400" smtClean="0">
                <a:ea typeface="ＭＳ Ｐゴシック" pitchFamily="34" charset="-128"/>
              </a:rPr>
              <a:t>, one is chosen arbitrarily to be the </a:t>
            </a:r>
            <a:r>
              <a:rPr lang="en-US" sz="2400" b="1" smtClean="0">
                <a:ea typeface="ＭＳ Ｐゴシック" pitchFamily="34" charset="-128"/>
              </a:rPr>
              <a:t>primary key</a:t>
            </a:r>
            <a:r>
              <a:rPr lang="en-US" sz="2400" smtClean="0">
                <a:ea typeface="ＭＳ Ｐゴシック" pitchFamily="34" charset="-128"/>
              </a:rPr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The primary key attributes are </a:t>
            </a:r>
            <a:r>
              <a:rPr lang="en-US" sz="2200" u="sng" smtClean="0">
                <a:ea typeface="ＭＳ Ｐゴシック" pitchFamily="34" charset="-128"/>
              </a:rPr>
              <a:t>underlined</a:t>
            </a:r>
            <a:r>
              <a:rPr lang="en-US" sz="2200" smtClean="0"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Example: Consider the CAR relation schema: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CAR(State, Reg#, </a:t>
            </a:r>
            <a:r>
              <a:rPr lang="en-US" sz="2200" u="sng" smtClean="0">
                <a:ea typeface="ＭＳ Ｐゴシック" pitchFamily="34" charset="-128"/>
              </a:rPr>
              <a:t>SerialNo</a:t>
            </a:r>
            <a:r>
              <a:rPr lang="en-US" sz="2200" smtClean="0">
                <a:ea typeface="ＭＳ Ｐゴシック" pitchFamily="34" charset="-128"/>
              </a:rPr>
              <a:t>, Make, Model, Year)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We chose SerialNo as the primary key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The primary key value is used to </a:t>
            </a:r>
            <a:r>
              <a:rPr lang="en-US" sz="2400" i="1" smtClean="0">
                <a:ea typeface="ＭＳ Ｐゴシック" pitchFamily="34" charset="-128"/>
              </a:rPr>
              <a:t>uniquely identify</a:t>
            </a:r>
            <a:r>
              <a:rPr lang="en-US" sz="2400" smtClean="0">
                <a:ea typeface="ＭＳ Ｐゴシック" pitchFamily="34" charset="-128"/>
              </a:rPr>
              <a:t> each tuple in a relation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Provides the tuple identity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Also used to </a:t>
            </a:r>
            <a:r>
              <a:rPr lang="en-US" sz="2400" i="1" smtClean="0">
                <a:ea typeface="ＭＳ Ｐゴシック" pitchFamily="34" charset="-128"/>
              </a:rPr>
              <a:t>reference</a:t>
            </a:r>
            <a:r>
              <a:rPr lang="en-US" sz="2400" smtClean="0">
                <a:ea typeface="ＭＳ Ｐゴシック" pitchFamily="34" charset="-128"/>
              </a:rPr>
              <a:t> the tuple from another tuple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General rule: Choose as primary key the smallest of the candidate keys (in terms of size)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Not always applicable – choice is sometimes subjective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E1EAF6C-2286-4B64-A1C0-AA2DD11179FA}" type="slidenum">
              <a:rPr lang="en-US"/>
              <a:pPr/>
              <a:t>26</a:t>
            </a:fld>
            <a:endParaRPr lang="en-CA"/>
          </a:p>
        </p:txBody>
      </p:sp>
      <p:sp>
        <p:nvSpPr>
          <p:cNvPr id="6553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CAR table with two candidate keys – LicenseNumber chosen as Primary Key</a:t>
            </a:r>
          </a:p>
        </p:txBody>
      </p:sp>
      <p:pic>
        <p:nvPicPr>
          <p:cNvPr id="65539" name="Picture 9" descr="fig05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559050"/>
            <a:ext cx="8413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40B5652-FB80-4C2D-BD1A-DD552DB9C927}" type="slidenum">
              <a:rPr lang="en-US"/>
              <a:pPr/>
              <a:t>27</a:t>
            </a:fld>
            <a:endParaRPr lang="en-CA"/>
          </a:p>
        </p:txBody>
      </p:sp>
      <p:sp>
        <p:nvSpPr>
          <p:cNvPr id="675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Relational Database Schema</a:t>
            </a:r>
          </a:p>
        </p:txBody>
      </p:sp>
      <p:sp>
        <p:nvSpPr>
          <p:cNvPr id="675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Relational Database Schema: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set S of relation schemas that belong to the same database.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 is the name of the whole </a:t>
            </a:r>
            <a:r>
              <a:rPr lang="en-US" b="1" smtClean="0">
                <a:ea typeface="ＭＳ Ｐゴシック" pitchFamily="34" charset="-128"/>
              </a:rPr>
              <a:t>database schema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 = {R1, R2, ..., Rn} and a set IC of integrity constraints.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R1, R2, …, Rn are the names of the individual </a:t>
            </a:r>
            <a:r>
              <a:rPr lang="en-US" b="1" smtClean="0">
                <a:ea typeface="ＭＳ Ｐゴシック" pitchFamily="34" charset="-128"/>
              </a:rPr>
              <a:t>relation schemas</a:t>
            </a:r>
            <a:r>
              <a:rPr lang="en-US" smtClean="0">
                <a:ea typeface="ＭＳ Ｐゴシック" pitchFamily="34" charset="-128"/>
              </a:rPr>
              <a:t> within the database 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Following slide shows a COMPANY database schema with 6 relation schemas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CB85CC2D-75E6-4EDE-B0A0-78C1145DCE55}" type="slidenum">
              <a:rPr lang="en-US"/>
              <a:pPr/>
              <a:t>28</a:t>
            </a:fld>
            <a:endParaRPr lang="en-CA"/>
          </a:p>
        </p:txBody>
      </p:sp>
      <p:pic>
        <p:nvPicPr>
          <p:cNvPr id="69634" name="Picture 5" descr="fig05_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24000"/>
            <a:ext cx="8074025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6" descr="Pink tissue paper"/>
          <p:cNvSpPr txBox="1">
            <a:spLocks noChangeArrowheads="1"/>
          </p:cNvSpPr>
          <p:nvPr/>
        </p:nvSpPr>
        <p:spPr bwMode="auto">
          <a:xfrm>
            <a:off x="381000" y="762000"/>
            <a:ext cx="693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800000"/>
                </a:solidFill>
              </a:rPr>
              <a:t>COMPANY Database Schema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Relational Database State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>
          <a:xfrm>
            <a:off x="261938" y="1563688"/>
            <a:ext cx="8294687" cy="4572000"/>
          </a:xfrm>
        </p:spPr>
        <p:txBody>
          <a:bodyPr/>
          <a:lstStyle/>
          <a:p>
            <a:r>
              <a:rPr lang="en-US" sz="2600" smtClean="0">
                <a:ea typeface="ＭＳ Ｐゴシック" pitchFamily="34" charset="-128"/>
              </a:rPr>
              <a:t>A </a:t>
            </a:r>
            <a:r>
              <a:rPr lang="en-US" sz="2600" b="1" smtClean="0">
                <a:ea typeface="ＭＳ Ｐゴシック" pitchFamily="34" charset="-128"/>
              </a:rPr>
              <a:t>relational database state</a:t>
            </a:r>
            <a:r>
              <a:rPr lang="en-US" sz="2600" smtClean="0">
                <a:ea typeface="ＭＳ Ｐゴシック" pitchFamily="34" charset="-128"/>
              </a:rPr>
              <a:t> DB of </a:t>
            </a:r>
            <a:r>
              <a:rPr lang="en-US" sz="2600" i="1" smtClean="0">
                <a:ea typeface="ＭＳ Ｐゴシック" pitchFamily="34" charset="-128"/>
              </a:rPr>
              <a:t>S</a:t>
            </a:r>
            <a:r>
              <a:rPr lang="en-US" sz="2600" smtClean="0">
                <a:ea typeface="ＭＳ Ｐゴシック" pitchFamily="34" charset="-128"/>
              </a:rPr>
              <a:t> is a set of relation states DB = {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baseline="-25000" smtClean="0">
                <a:ea typeface="ＭＳ Ｐゴシック" pitchFamily="34" charset="-128"/>
              </a:rPr>
              <a:t>1</a:t>
            </a:r>
            <a:r>
              <a:rPr lang="en-US" sz="2600" smtClean="0">
                <a:ea typeface="ＭＳ Ｐゴシック" pitchFamily="34" charset="-128"/>
              </a:rPr>
              <a:t>, 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baseline="-25000" smtClean="0">
                <a:ea typeface="ＭＳ Ｐゴシック" pitchFamily="34" charset="-128"/>
              </a:rPr>
              <a:t>2</a:t>
            </a:r>
            <a:r>
              <a:rPr lang="en-US" sz="2600" smtClean="0">
                <a:ea typeface="ＭＳ Ｐゴシック" pitchFamily="34" charset="-128"/>
              </a:rPr>
              <a:t>, ..., 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i="1" baseline="-25000" smtClean="0">
                <a:ea typeface="ＭＳ Ｐゴシック" pitchFamily="34" charset="-128"/>
              </a:rPr>
              <a:t>m</a:t>
            </a:r>
            <a:r>
              <a:rPr lang="en-US" sz="2600" smtClean="0">
                <a:ea typeface="ＭＳ Ｐゴシック" pitchFamily="34" charset="-128"/>
              </a:rPr>
              <a:t>} such that each 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i="1" baseline="-25000" smtClean="0">
                <a:ea typeface="ＭＳ Ｐゴシック" pitchFamily="34" charset="-128"/>
              </a:rPr>
              <a:t>i</a:t>
            </a:r>
            <a:r>
              <a:rPr lang="en-US" sz="2600" smtClean="0">
                <a:ea typeface="ＭＳ Ｐゴシック" pitchFamily="34" charset="-128"/>
              </a:rPr>
              <a:t> is a state of 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i="1" baseline="-25000" smtClean="0">
                <a:ea typeface="ＭＳ Ｐゴシック" pitchFamily="34" charset="-128"/>
              </a:rPr>
              <a:t>i</a:t>
            </a:r>
            <a:r>
              <a:rPr lang="en-US" sz="2600" smtClean="0">
                <a:ea typeface="ＭＳ Ｐゴシック" pitchFamily="34" charset="-128"/>
              </a:rPr>
              <a:t> and such that the </a:t>
            </a:r>
            <a:r>
              <a:rPr lang="en-US" sz="2600" i="1" smtClean="0">
                <a:ea typeface="ＭＳ Ｐゴシック" pitchFamily="34" charset="-128"/>
              </a:rPr>
              <a:t>r</a:t>
            </a:r>
            <a:r>
              <a:rPr lang="en-US" sz="2600" i="1" baseline="-25000" smtClean="0">
                <a:ea typeface="ＭＳ Ｐゴシック" pitchFamily="34" charset="-128"/>
              </a:rPr>
              <a:t>i</a:t>
            </a:r>
            <a:r>
              <a:rPr lang="en-US" sz="2600" smtClean="0">
                <a:ea typeface="ＭＳ Ｐゴシック" pitchFamily="34" charset="-128"/>
              </a:rPr>
              <a:t> relation states satisfy the integrity constraints specified in IC. </a:t>
            </a:r>
          </a:p>
          <a:p>
            <a:r>
              <a:rPr lang="en-US" sz="2600" smtClean="0">
                <a:ea typeface="ＭＳ Ｐゴシック" pitchFamily="34" charset="-128"/>
              </a:rPr>
              <a:t>A relational database </a:t>
            </a:r>
            <a:r>
              <a:rPr lang="en-US" sz="2600" i="1" smtClean="0">
                <a:ea typeface="ＭＳ Ｐゴシック" pitchFamily="34" charset="-128"/>
              </a:rPr>
              <a:t>state</a:t>
            </a:r>
            <a:r>
              <a:rPr lang="en-US" sz="2600" smtClean="0">
                <a:ea typeface="ＭＳ Ｐゴシック" pitchFamily="34" charset="-128"/>
              </a:rPr>
              <a:t> is sometimes called a relational database </a:t>
            </a:r>
            <a:r>
              <a:rPr lang="en-US" sz="2600" i="1" smtClean="0">
                <a:ea typeface="ＭＳ Ｐゴシック" pitchFamily="34" charset="-128"/>
              </a:rPr>
              <a:t>snapshot</a:t>
            </a:r>
            <a:r>
              <a:rPr lang="en-US" sz="2600" smtClean="0">
                <a:ea typeface="ＭＳ Ｐゴシック" pitchFamily="34" charset="-128"/>
              </a:rPr>
              <a:t> or </a:t>
            </a:r>
            <a:r>
              <a:rPr lang="en-US" sz="2600" i="1" smtClean="0">
                <a:ea typeface="ＭＳ Ｐゴシック" pitchFamily="34" charset="-128"/>
              </a:rPr>
              <a:t>instance</a:t>
            </a:r>
            <a:r>
              <a:rPr lang="en-US" sz="2600" smtClean="0">
                <a:ea typeface="ＭＳ Ｐゴシック" pitchFamily="34" charset="-128"/>
              </a:rPr>
              <a:t>. </a:t>
            </a:r>
          </a:p>
          <a:p>
            <a:r>
              <a:rPr lang="en-US" sz="2600" smtClean="0">
                <a:ea typeface="ＭＳ Ｐゴシック" pitchFamily="34" charset="-128"/>
              </a:rPr>
              <a:t>We will not use the term </a:t>
            </a:r>
            <a:r>
              <a:rPr lang="en-US" sz="2600" i="1" smtClean="0">
                <a:ea typeface="ＭＳ Ｐゴシック" pitchFamily="34" charset="-128"/>
              </a:rPr>
              <a:t>instance</a:t>
            </a:r>
            <a:r>
              <a:rPr lang="en-US" sz="2600" smtClean="0">
                <a:ea typeface="ＭＳ Ｐゴシック" pitchFamily="34" charset="-128"/>
              </a:rPr>
              <a:t> since it also applies to single tuples.</a:t>
            </a:r>
          </a:p>
          <a:p>
            <a:r>
              <a:rPr lang="en-US" sz="2600" smtClean="0">
                <a:ea typeface="ＭＳ Ｐゴシック" pitchFamily="34" charset="-128"/>
              </a:rPr>
              <a:t>A database state that does not meet the constraints is an invalid state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BC089C8-D12C-471B-9558-3D5E666E3F6A}" type="slidenum">
              <a:rPr lang="en-US"/>
              <a:pPr/>
              <a:t>29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34BED8A-842D-4C6E-BF8D-F1E929613DCE}" type="slidenum">
              <a:rPr lang="en-US"/>
              <a:pPr/>
              <a:t>3</a:t>
            </a:fld>
            <a:endParaRPr lang="en-CA"/>
          </a:p>
        </p:txBody>
      </p:sp>
      <p:sp>
        <p:nvSpPr>
          <p:cNvPr id="194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Chapter Outline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Relational Model Concepts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Relational Model Constraints and Relational Database Schemas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Update Operations and Dealing with Constraint Violations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965F663F-A462-4BD3-B5C3-F23A9FEDBAB7}" type="slidenum">
              <a:rPr lang="en-US"/>
              <a:pPr/>
              <a:t>30</a:t>
            </a:fld>
            <a:endParaRPr lang="en-CA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Populated database state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</a:t>
            </a:r>
            <a:r>
              <a:rPr lang="en-US" sz="2400" i="1" smtClean="0">
                <a:ea typeface="ＭＳ Ｐゴシック" pitchFamily="34" charset="-128"/>
              </a:rPr>
              <a:t>relation</a:t>
            </a:r>
            <a:r>
              <a:rPr lang="en-US" sz="2400" smtClean="0">
                <a:ea typeface="ＭＳ Ｐゴシック" pitchFamily="34" charset="-128"/>
              </a:rPr>
              <a:t> will have many tuples in its current relation state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 </a:t>
            </a:r>
            <a:r>
              <a:rPr lang="en-US" sz="2400" i="1" smtClean="0">
                <a:ea typeface="ＭＳ Ｐゴシック" pitchFamily="34" charset="-128"/>
              </a:rPr>
              <a:t>relational database state</a:t>
            </a:r>
            <a:r>
              <a:rPr lang="en-US" sz="2400" smtClean="0">
                <a:ea typeface="ＭＳ Ｐゴシック" pitchFamily="34" charset="-128"/>
              </a:rPr>
              <a:t> is a union of all the individual relation states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Whenever the database is changed, a new state arises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Basic operations for changing the database: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INSERT a new tuple in a 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DELETE an existing tuple from a 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MODIFY an attribute of an existing tuple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Next slide (Fig. 5.6) shows an example state for the COMPANY database schema shown in Fig. 5.5.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6D5F43C1-F26A-4A02-AAEF-F903EF019E20}" type="slidenum">
              <a:rPr lang="en-US"/>
              <a:pPr/>
              <a:t>31</a:t>
            </a:fld>
            <a:endParaRPr lang="en-CA"/>
          </a:p>
        </p:txBody>
      </p:sp>
      <p:pic>
        <p:nvPicPr>
          <p:cNvPr id="73730" name="Picture 9" descr="fig05_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524000"/>
            <a:ext cx="39481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Text Box 10" descr="Pink tissue paper"/>
          <p:cNvSpPr txBox="1">
            <a:spLocks noChangeArrowheads="1"/>
          </p:cNvSpPr>
          <p:nvPr/>
        </p:nvSpPr>
        <p:spPr bwMode="auto">
          <a:xfrm>
            <a:off x="381000" y="838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800000"/>
                </a:solidFill>
              </a:rPr>
              <a:t>Populated database state for COMPANY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96632DAE-4992-49E3-8354-114B58550704}" type="slidenum">
              <a:rPr lang="en-US"/>
              <a:pPr/>
              <a:t>32</a:t>
            </a:fld>
            <a:endParaRPr lang="en-CA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Entity Integrity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Entity Integrity: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The </a:t>
            </a:r>
            <a:r>
              <a:rPr lang="en-US" sz="2400" i="1" smtClean="0">
                <a:ea typeface="ＭＳ Ｐゴシック" pitchFamily="34" charset="-128"/>
              </a:rPr>
              <a:t>primary key attributes</a:t>
            </a:r>
            <a:r>
              <a:rPr lang="en-US" sz="2400" smtClean="0">
                <a:ea typeface="ＭＳ Ｐゴシック" pitchFamily="34" charset="-128"/>
              </a:rPr>
              <a:t> PK of each relation schema R in S cannot have null values in any tuple of r(R).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This is because primary key values are used to </a:t>
            </a:r>
            <a:r>
              <a:rPr lang="en-US" sz="2000" i="1" smtClean="0">
                <a:ea typeface="ＭＳ Ｐゴシック" pitchFamily="34" charset="-128"/>
              </a:rPr>
              <a:t>identify</a:t>
            </a:r>
            <a:r>
              <a:rPr lang="en-US" sz="2000" smtClean="0">
                <a:ea typeface="ＭＳ Ｐゴシック" pitchFamily="34" charset="-128"/>
              </a:rPr>
              <a:t> the individual tuples.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t[PK] </a:t>
            </a: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</a:t>
            </a:r>
            <a:r>
              <a:rPr lang="en-US" sz="2000" smtClean="0">
                <a:ea typeface="ＭＳ Ｐゴシック" pitchFamily="34" charset="-128"/>
              </a:rPr>
              <a:t> null for any tuple t in r(R)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If PK has several attributes, null is not allowed in any of these attributes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Note: Other attributes of R may be constrained  to disallow null values, even though they are not members of the primary key.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CDB3B722-F9D6-4448-9837-1F9890F01620}" type="slidenum">
              <a:rPr lang="en-US"/>
              <a:pPr/>
              <a:t>33</a:t>
            </a:fld>
            <a:endParaRPr lang="en-CA"/>
          </a:p>
        </p:txBody>
      </p:sp>
      <p:sp>
        <p:nvSpPr>
          <p:cNvPr id="778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Referential Integrity</a:t>
            </a:r>
          </a:p>
        </p:txBody>
      </p:sp>
      <p:sp>
        <p:nvSpPr>
          <p:cNvPr id="7782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constraint involving </a:t>
            </a:r>
            <a:r>
              <a:rPr lang="en-US" b="1" smtClean="0">
                <a:ea typeface="ＭＳ Ｐゴシック" pitchFamily="34" charset="-128"/>
              </a:rPr>
              <a:t>two</a:t>
            </a:r>
            <a:r>
              <a:rPr lang="en-US" smtClean="0">
                <a:ea typeface="ＭＳ Ｐゴシック" pitchFamily="34" charset="-128"/>
              </a:rPr>
              <a:t> relations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previous constraints involve a single  relation.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Used to specify a </a:t>
            </a:r>
            <a:r>
              <a:rPr lang="en-US" b="1" smtClean="0">
                <a:ea typeface="ＭＳ Ｐゴシック" pitchFamily="34" charset="-128"/>
              </a:rPr>
              <a:t>relationship</a:t>
            </a:r>
            <a:r>
              <a:rPr lang="en-US" smtClean="0">
                <a:ea typeface="ＭＳ Ｐゴシック" pitchFamily="34" charset="-128"/>
              </a:rPr>
              <a:t> among tuples in two relations: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</a:t>
            </a:r>
            <a:r>
              <a:rPr lang="en-US" b="1" smtClean="0">
                <a:ea typeface="ＭＳ Ｐゴシック" pitchFamily="34" charset="-128"/>
              </a:rPr>
              <a:t>referencing relation </a:t>
            </a:r>
            <a:r>
              <a:rPr lang="en-US" smtClean="0">
                <a:ea typeface="ＭＳ Ｐゴシック" pitchFamily="34" charset="-128"/>
              </a:rPr>
              <a:t>and the </a:t>
            </a:r>
            <a:r>
              <a:rPr lang="en-US" b="1" smtClean="0">
                <a:ea typeface="ＭＳ Ｐゴシック" pitchFamily="34" charset="-128"/>
              </a:rPr>
              <a:t>referenced relation</a:t>
            </a:r>
            <a:r>
              <a:rPr lang="en-US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0DAD4629-F4F0-4956-A6FA-2BF20C9EDBB0}" type="slidenum">
              <a:rPr lang="en-US"/>
              <a:pPr/>
              <a:t>34</a:t>
            </a:fld>
            <a:endParaRPr lang="en-CA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Referential Integrity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Tuples in the </a:t>
            </a:r>
            <a:r>
              <a:rPr lang="en-US" b="1" smtClean="0">
                <a:ea typeface="ＭＳ Ｐゴシック" pitchFamily="34" charset="-128"/>
              </a:rPr>
              <a:t>referencing relation</a:t>
            </a:r>
            <a:r>
              <a:rPr lang="en-US" smtClean="0">
                <a:ea typeface="ＭＳ Ｐゴシック" pitchFamily="34" charset="-128"/>
              </a:rPr>
              <a:t> R1 have attributes FK (called </a:t>
            </a:r>
            <a:r>
              <a:rPr lang="en-US" b="1" smtClean="0">
                <a:ea typeface="ＭＳ Ｐゴシック" pitchFamily="34" charset="-128"/>
              </a:rPr>
              <a:t>foreign key</a:t>
            </a:r>
            <a:r>
              <a:rPr lang="en-US" smtClean="0">
                <a:ea typeface="ＭＳ Ｐゴシック" pitchFamily="34" charset="-128"/>
              </a:rPr>
              <a:t> attributes) that reference the primary key attributes PK of the </a:t>
            </a:r>
            <a:r>
              <a:rPr lang="en-US" b="1" smtClean="0">
                <a:ea typeface="ＭＳ Ｐゴシック" pitchFamily="34" charset="-128"/>
              </a:rPr>
              <a:t>referenced relation</a:t>
            </a:r>
            <a:r>
              <a:rPr lang="en-US" smtClean="0">
                <a:ea typeface="ＭＳ Ｐゴシック" pitchFamily="34" charset="-128"/>
              </a:rPr>
              <a:t> R2.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tuple t1 in R1 is said to </a:t>
            </a:r>
            <a:r>
              <a:rPr lang="en-US" b="1" smtClean="0">
                <a:ea typeface="ＭＳ Ｐゴシック" pitchFamily="34" charset="-128"/>
              </a:rPr>
              <a:t>reference</a:t>
            </a:r>
            <a:r>
              <a:rPr lang="en-US" smtClean="0">
                <a:ea typeface="ＭＳ Ｐゴシック" pitchFamily="34" charset="-128"/>
              </a:rPr>
              <a:t> a tuple t2 in R2 if t1[FK] = t2[PK].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 referential integrity constraint can be displayed in a relational database schema as a directed arc from R1.FK to R2.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637C7D59-A9FD-4194-ACD1-1C53D4A3308A}" type="slidenum">
              <a:rPr lang="en-US"/>
              <a:pPr/>
              <a:t>35</a:t>
            </a:fld>
            <a:endParaRPr lang="en-CA"/>
          </a:p>
        </p:txBody>
      </p:sp>
      <p:sp>
        <p:nvSpPr>
          <p:cNvPr id="819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Referential Integrity (or foreign key)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Constraint</a:t>
            </a:r>
          </a:p>
        </p:txBody>
      </p:sp>
      <p:sp>
        <p:nvSpPr>
          <p:cNvPr id="8192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Statement of the constraint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value in the foreign key column (or columns) FK of the the </a:t>
            </a:r>
            <a:r>
              <a:rPr lang="en-US" b="1" smtClean="0">
                <a:ea typeface="ＭＳ Ｐゴシック" pitchFamily="34" charset="-128"/>
              </a:rPr>
              <a:t>referencing relation</a:t>
            </a:r>
            <a:r>
              <a:rPr lang="en-US" smtClean="0">
                <a:ea typeface="ＭＳ Ｐゴシック" pitchFamily="34" charset="-128"/>
              </a:rPr>
              <a:t> R1 can be </a:t>
            </a:r>
            <a:r>
              <a:rPr lang="en-US" b="1" smtClean="0">
                <a:ea typeface="ＭＳ Ｐゴシック" pitchFamily="34" charset="-128"/>
              </a:rPr>
              <a:t>either</a:t>
            </a:r>
            <a:r>
              <a:rPr lang="en-US" smtClean="0">
                <a:ea typeface="ＭＳ Ｐゴシック" pitchFamily="34" charset="-128"/>
              </a:rPr>
              <a:t>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(1) a value of an existing primary key value of a corresponding primary key PK in the </a:t>
            </a:r>
            <a:r>
              <a:rPr lang="en-US" b="1" smtClean="0">
                <a:ea typeface="ＭＳ Ｐゴシック" pitchFamily="34" charset="-128"/>
              </a:rPr>
              <a:t>referenced relation</a:t>
            </a:r>
            <a:r>
              <a:rPr lang="en-US" smtClean="0">
                <a:ea typeface="ＭＳ Ｐゴシック" pitchFamily="34" charset="-128"/>
              </a:rPr>
              <a:t> R2, </a:t>
            </a:r>
            <a:r>
              <a:rPr lang="en-US" u="sng" smtClean="0">
                <a:ea typeface="ＭＳ Ｐゴシック" pitchFamily="34" charset="-128"/>
              </a:rPr>
              <a:t>or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(2) a </a:t>
            </a:r>
            <a:r>
              <a:rPr lang="en-US" b="1" smtClean="0">
                <a:ea typeface="ＭＳ Ｐゴシック" pitchFamily="34" charset="-128"/>
              </a:rPr>
              <a:t>null</a:t>
            </a:r>
            <a:r>
              <a:rPr lang="en-US" smtClean="0">
                <a:ea typeface="ＭＳ Ｐゴシック" pitchFamily="34" charset="-128"/>
              </a:rPr>
              <a:t>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case (2), the FK in R1 should </a:t>
            </a:r>
            <a:r>
              <a:rPr lang="en-US" b="1" smtClean="0">
                <a:ea typeface="ＭＳ Ｐゴシック" pitchFamily="34" charset="-128"/>
              </a:rPr>
              <a:t>not</a:t>
            </a:r>
            <a:r>
              <a:rPr lang="en-US" smtClean="0">
                <a:ea typeface="ＭＳ Ｐゴシック" pitchFamily="34" charset="-128"/>
              </a:rPr>
              <a:t> be a part of its own primary key.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2CC496F2-C923-464A-9DA2-6F29B6B49046}" type="slidenum">
              <a:rPr lang="en-US"/>
              <a:pPr/>
              <a:t>36</a:t>
            </a:fld>
            <a:endParaRPr lang="en-CA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Displaying a relational database schema and its constraints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Each relation schema can be displayed as a row of attribute names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The name of the relation is written above the attribute names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The primary key attribute (or attributes) will be underlined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 foreign key (referential integrity) constraints is displayed as a directed arc (arrow) from the foreign key attributes to the referenced table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Can also point the the primary key of the referenced relation for clarity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Next slide shows the COMPANY </a:t>
            </a:r>
            <a:r>
              <a:rPr lang="en-US" sz="2400" b="1" smtClean="0">
                <a:ea typeface="ＭＳ Ｐゴシック" pitchFamily="34" charset="-128"/>
              </a:rPr>
              <a:t>relational schema diagram with referential integrity constraints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3AC9A0CB-5D75-4FC7-995E-B77554F74622}" type="slidenum">
              <a:rPr lang="en-US"/>
              <a:pPr/>
              <a:t>37</a:t>
            </a:fld>
            <a:endParaRPr lang="en-CA"/>
          </a:p>
        </p:txBody>
      </p:sp>
      <p:pic>
        <p:nvPicPr>
          <p:cNvPr id="86018" name="Picture 5" descr="fig05_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592263"/>
            <a:ext cx="6477000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Text Box 6" descr="Pink tissue paper"/>
          <p:cNvSpPr txBox="1">
            <a:spLocks noChangeArrowheads="1"/>
          </p:cNvSpPr>
          <p:nvPr/>
        </p:nvSpPr>
        <p:spPr bwMode="auto">
          <a:xfrm>
            <a:off x="457200" y="7620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800000"/>
                </a:solidFill>
              </a:rPr>
              <a:t>Referential Integrity Constraints for COMPANY database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DB8F131-E327-43D9-91C4-5E0651937983}" type="slidenum">
              <a:rPr lang="en-US"/>
              <a:pPr/>
              <a:t>38</a:t>
            </a:fld>
            <a:endParaRPr lang="en-CA"/>
          </a:p>
        </p:txBody>
      </p:sp>
      <p:sp>
        <p:nvSpPr>
          <p:cNvPr id="880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Types of Constraints</a:t>
            </a:r>
          </a:p>
        </p:txBody>
      </p:sp>
      <p:sp>
        <p:nvSpPr>
          <p:cNvPr id="8806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9713" y="1447800"/>
            <a:ext cx="8294687" cy="4724400"/>
          </a:xfrm>
        </p:spPr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Semantic Integrity Constraints: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based on application semantics and cannot be expressed by the model per se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Example: </a:t>
            </a:r>
            <a:r>
              <a:rPr lang="en-US" altLang="en-US" sz="2400" smtClean="0">
                <a:ea typeface="ＭＳ Ｐゴシック" pitchFamily="34" charset="-128"/>
              </a:rPr>
              <a:t>“</a:t>
            </a:r>
            <a:r>
              <a:rPr lang="en-US" sz="2400" smtClean="0">
                <a:ea typeface="ＭＳ Ｐゴシック" pitchFamily="34" charset="-128"/>
              </a:rPr>
              <a:t>the max. no. of hours per employee for all projects he or she works on is 56 hrs per week</a:t>
            </a:r>
            <a:r>
              <a:rPr lang="en-US" altLang="en-US" sz="2400" smtClean="0">
                <a:ea typeface="ＭＳ Ｐゴシック" pitchFamily="34" charset="-128"/>
              </a:rPr>
              <a:t>”</a:t>
            </a:r>
            <a:endParaRPr lang="en-US" sz="2400" smtClean="0">
              <a:ea typeface="ＭＳ Ｐゴシック" pitchFamily="34" charset="-128"/>
            </a:endParaRP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</a:t>
            </a:r>
            <a:r>
              <a:rPr lang="en-US" sz="2400" b="1" smtClean="0">
                <a:ea typeface="ＭＳ Ｐゴシック" pitchFamily="34" charset="-128"/>
              </a:rPr>
              <a:t>constraint specification</a:t>
            </a:r>
            <a:r>
              <a:rPr lang="en-US" sz="2400" smtClean="0">
                <a:ea typeface="ＭＳ Ｐゴシック" pitchFamily="34" charset="-128"/>
              </a:rPr>
              <a:t> language may have to be used to express these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SQL-99 allows </a:t>
            </a:r>
            <a:r>
              <a:rPr lang="en-US" sz="2400" b="1" smtClean="0">
                <a:ea typeface="ＭＳ Ｐゴシック" pitchFamily="34" charset="-128"/>
              </a:rPr>
              <a:t>CREATE TRIGGER </a:t>
            </a:r>
            <a:r>
              <a:rPr lang="en-US" sz="2400" smtClean="0">
                <a:ea typeface="ＭＳ Ｐゴシック" pitchFamily="34" charset="-128"/>
              </a:rPr>
              <a:t>and </a:t>
            </a:r>
            <a:r>
              <a:rPr lang="en-US" sz="2400" b="1" smtClean="0">
                <a:ea typeface="ＭＳ Ｐゴシック" pitchFamily="34" charset="-128"/>
              </a:rPr>
              <a:t>CREATE</a:t>
            </a:r>
            <a:r>
              <a:rPr lang="en-US" sz="2400" smtClean="0">
                <a:ea typeface="ＭＳ Ｐゴシック" pitchFamily="34" charset="-128"/>
              </a:rPr>
              <a:t> </a:t>
            </a:r>
            <a:r>
              <a:rPr lang="en-US" sz="2400" b="1" smtClean="0">
                <a:ea typeface="ＭＳ Ｐゴシック" pitchFamily="34" charset="-128"/>
              </a:rPr>
              <a:t>ASSERTION</a:t>
            </a:r>
            <a:r>
              <a:rPr lang="en-US" sz="2400" smtClean="0">
                <a:ea typeface="ＭＳ Ｐゴシック" pitchFamily="34" charset="-128"/>
              </a:rPr>
              <a:t> to express some of these semantic constraints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Keys, Permissibility of Null values, Candidate Keys (Unique in SQL), Foreign Keys, Referential Integrity etc. are expressed by the </a:t>
            </a:r>
            <a:r>
              <a:rPr lang="en-US" sz="2400" b="1" smtClean="0">
                <a:ea typeface="ＭＳ Ｐゴシック" pitchFamily="34" charset="-128"/>
              </a:rPr>
              <a:t>CREATE TABLE </a:t>
            </a:r>
            <a:r>
              <a:rPr lang="en-US" sz="2400" smtClean="0">
                <a:ea typeface="ＭＳ Ｐゴシック" pitchFamily="34" charset="-128"/>
              </a:rPr>
              <a:t>statement in SQL</a:t>
            </a:r>
            <a:r>
              <a:rPr lang="en-US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2DDAA5C-A438-4F16-9063-644FF5773B04}" type="slidenum">
              <a:rPr lang="en-US"/>
              <a:pPr/>
              <a:t>39</a:t>
            </a:fld>
            <a:endParaRPr lang="en-CA"/>
          </a:p>
        </p:txBody>
      </p:sp>
      <p:sp>
        <p:nvSpPr>
          <p:cNvPr id="90114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Update Operations on Relations</a:t>
            </a:r>
          </a:p>
        </p:txBody>
      </p:sp>
      <p:sp>
        <p:nvSpPr>
          <p:cNvPr id="90115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INSERT a tuple.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DELETE a tuple.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MODIFY a tuple.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Integrity constraints should not be violated by the update operations.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Several update operations may have to be grouped together.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Updates may </a:t>
            </a:r>
            <a:r>
              <a:rPr lang="en-US" b="1" smtClean="0">
                <a:ea typeface="ＭＳ Ｐゴシック" pitchFamily="34" charset="-128"/>
              </a:rPr>
              <a:t>propagate</a:t>
            </a:r>
            <a:r>
              <a:rPr lang="en-US" smtClean="0">
                <a:ea typeface="ＭＳ Ｐゴシック" pitchFamily="34" charset="-128"/>
              </a:rPr>
              <a:t>  to cause other updates automatically. This may be necessary to maintain integrity constraints.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8348A906-ADBE-407E-806B-5FC888ABCB57}" type="slidenum">
              <a:rPr lang="en-US"/>
              <a:pPr/>
              <a:t>4</a:t>
            </a:fld>
            <a:endParaRPr lang="en-CA"/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Relational Model Concepts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The relational Model of Data is based on the concept of a </a:t>
            </a:r>
            <a:r>
              <a:rPr lang="en-US" sz="2400" i="1" smtClean="0">
                <a:ea typeface="ＭＳ Ｐゴシック" pitchFamily="34" charset="-128"/>
              </a:rPr>
              <a:t>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The strength of the relational approach to data management comes from the formal foundation provided by the theory of relations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We review the essentials of the </a:t>
            </a:r>
            <a:r>
              <a:rPr lang="en-US" sz="2400" i="1" smtClean="0">
                <a:ea typeface="ＭＳ Ｐゴシック" pitchFamily="34" charset="-128"/>
              </a:rPr>
              <a:t>formal relational model</a:t>
            </a:r>
            <a:r>
              <a:rPr lang="en-US" sz="2400" smtClean="0">
                <a:ea typeface="ＭＳ Ｐゴシック" pitchFamily="34" charset="-128"/>
              </a:rPr>
              <a:t> in this chapter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</a:t>
            </a:r>
            <a:r>
              <a:rPr lang="en-US" sz="2400" i="1" smtClean="0">
                <a:ea typeface="ＭＳ Ｐゴシック" pitchFamily="34" charset="-128"/>
              </a:rPr>
              <a:t>practice</a:t>
            </a:r>
            <a:r>
              <a:rPr lang="en-US" sz="2400" smtClean="0">
                <a:ea typeface="ＭＳ Ｐゴシック" pitchFamily="34" charset="-128"/>
              </a:rPr>
              <a:t>, there is a </a:t>
            </a:r>
            <a:r>
              <a:rPr lang="en-US" sz="2400" i="1" smtClean="0">
                <a:ea typeface="ＭＳ Ｐゴシック" pitchFamily="34" charset="-128"/>
              </a:rPr>
              <a:t>standard model</a:t>
            </a:r>
            <a:r>
              <a:rPr lang="en-US" sz="2400" smtClean="0">
                <a:ea typeface="ＭＳ Ｐゴシック" pitchFamily="34" charset="-128"/>
              </a:rPr>
              <a:t> based on SQL – this is described in Chapters 6 and 7 as a language</a:t>
            </a:r>
          </a:p>
          <a:p>
            <a:pPr eaLnBrk="1" hangingPunct="1"/>
            <a:r>
              <a:rPr lang="en-US" sz="2400" u="sng" smtClean="0">
                <a:ea typeface="ＭＳ Ｐゴシック" pitchFamily="34" charset="-128"/>
              </a:rPr>
              <a:t>Note:</a:t>
            </a:r>
            <a:r>
              <a:rPr lang="en-US" sz="2400" smtClean="0">
                <a:ea typeface="ＭＳ Ｐゴシック" pitchFamily="34" charset="-128"/>
              </a:rPr>
              <a:t> There are several important differences between the </a:t>
            </a:r>
            <a:r>
              <a:rPr lang="en-US" sz="2400" i="1" smtClean="0">
                <a:ea typeface="ＭＳ Ｐゴシック" pitchFamily="34" charset="-128"/>
              </a:rPr>
              <a:t>formal</a:t>
            </a:r>
            <a:r>
              <a:rPr lang="en-US" sz="2400" smtClean="0">
                <a:ea typeface="ＭＳ Ｐゴシック" pitchFamily="34" charset="-128"/>
              </a:rPr>
              <a:t> model and the </a:t>
            </a:r>
            <a:r>
              <a:rPr lang="en-US" sz="2400" i="1" smtClean="0">
                <a:ea typeface="ＭＳ Ｐゴシック" pitchFamily="34" charset="-128"/>
              </a:rPr>
              <a:t>practical</a:t>
            </a:r>
            <a:r>
              <a:rPr lang="en-US" sz="2400" smtClean="0">
                <a:ea typeface="ＭＳ Ｐゴシック" pitchFamily="34" charset="-128"/>
              </a:rPr>
              <a:t> model, as we shall see</a:t>
            </a:r>
          </a:p>
          <a:p>
            <a:pPr eaLnBrk="1" hangingPunct="1"/>
            <a:endParaRPr lang="en-US" sz="24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1D5776E1-33AA-48A9-A3AC-A4E42B3E2003}" type="slidenum">
              <a:rPr lang="en-US"/>
              <a:pPr/>
              <a:t>40</a:t>
            </a:fld>
            <a:endParaRPr lang="en-CA"/>
          </a:p>
        </p:txBody>
      </p:sp>
      <p:sp>
        <p:nvSpPr>
          <p:cNvPr id="921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Update Operations on Relations</a:t>
            </a:r>
          </a:p>
        </p:txBody>
      </p:sp>
      <p:sp>
        <p:nvSpPr>
          <p:cNvPr id="921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 case of integrity violation, several actions can be taken: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Cancel the operation that causes the violation (RESTRICT or REJECT option)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Perform the operation but inform the user of the violation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Trigger additional updates so the violation is corrected (CASCADE option, SET NULL option)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Execute a user-specified error-correction routine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0B6FC3C7-AC24-4AD4-ABE6-9ABB858B1C26}" type="slidenum">
              <a:rPr lang="en-US"/>
              <a:pPr/>
              <a:t>41</a:t>
            </a:fld>
            <a:endParaRPr lang="en-CA"/>
          </a:p>
        </p:txBody>
      </p:sp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Possible violations for each operation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INSERT may violate any of the constraints: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Domain constraint: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if one of the attribute values provided for the new tuple is not of the specified attribute domain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Key constraint: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if the value of a key attribute in the new tuple already exists in another tuple in the 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Referential integrity: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if a foreign key value in the new tuple references a primary key value that does not exist in the referenced 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Entity integrity: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if the primary key value is null in the new tuple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79945628-0370-46F6-8F02-5251CE5F5B3C}" type="slidenum">
              <a:rPr lang="en-US"/>
              <a:pPr/>
              <a:t>42</a:t>
            </a:fld>
            <a:endParaRPr lang="en-CA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Possible violations for each operation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DELETE may violate only referential integrity: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If the primary key value of the tuple being deleted is referenced from other tuples in the database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Can be remedied by several actions: RESTRICT, CASCADE, SET NULL (see Chapter 6 for more details)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RESTRICT option: reject the deletion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CASCADE option: propagate the new primary key value into the foreign keys of the referencing tuples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SET NULL option: set the foreign keys of the referencing tuples to NULL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One of the above options must be specified during database design for each foreign key constraint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B876D98-37ED-423B-AEF8-9B0E70BC6F94}" type="slidenum">
              <a:rPr lang="en-US"/>
              <a:pPr/>
              <a:t>43</a:t>
            </a:fld>
            <a:endParaRPr lang="en-CA"/>
          </a:p>
        </p:txBody>
      </p:sp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Possible violations for each operation</a:t>
            </a: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UPDATE may violate domain constraint and NOT NULL constraint on an attribute being modified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Any of the other constraints may also be violated, depending on the attribute being updated: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Updating the primary key (PK):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Similar to a DELETE followed by an INSERT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Need to specify similar options to DELETE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Updating a foreign key (FK):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May violate referential integrity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Updating an ordinary attribute (neither PK nor FK):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Can only violate domain constraints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A0BBE230-8A0C-4859-ADD5-30F4B1EDFFC0}" type="slidenum">
              <a:rPr lang="en-US"/>
              <a:pPr/>
              <a:t>44</a:t>
            </a:fld>
            <a:endParaRPr lang="en-CA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Summary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Presented Relational Model Concepts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Definitions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Characteristics of relations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Discussed Relational Model Constraints and Relational Database Schemas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Domain constraints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Key constraints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Entity integrity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Referential integrity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Described the Relational Update Operations and Dealing with Constraint Violations</a:t>
            </a:r>
          </a:p>
          <a:p>
            <a:pPr eaLnBrk="1" hangingPunct="1"/>
            <a:endParaRPr lang="en-US" sz="24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615F576-525D-4CA3-B5F1-3A7B311FC8A1}" type="slidenum">
              <a:rPr lang="en-US"/>
              <a:pPr/>
              <a:t>45</a:t>
            </a:fld>
            <a:endParaRPr lang="en-CA"/>
          </a:p>
        </p:txBody>
      </p:sp>
      <p:sp>
        <p:nvSpPr>
          <p:cNvPr id="993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In-Class Exercise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228600" y="1606550"/>
            <a:ext cx="8534400" cy="421640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(Taken from Exercise 5.15)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Consider the following relations for a database that keeps track of student enrollment in courses and the books adopted for each course: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STUDENT(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SSN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Name, Major, Bdate)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COURSE(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Course#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Cname, Dept)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ENROLL(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SSN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Course#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Quarter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Grade)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BOOK_ADOPTION(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Course#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Quarter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Book_ISBN)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TEXT(</a:t>
            </a:r>
            <a:r>
              <a:rPr lang="en-US" sz="2000" u="sng">
                <a:solidFill>
                  <a:schemeClr val="tx2"/>
                </a:solidFill>
                <a:latin typeface="Times New Roman" pitchFamily="18" charset="0"/>
              </a:rPr>
              <a:t>Book_ISBN</a:t>
            </a: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, Book_Title, Publisher, Author)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Draw a relational schema diagram specifying the foreign keys for this schema.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B952031-FF45-4CD0-B9B7-F7D08ED449D3}" type="slidenum">
              <a:rPr lang="en-US"/>
              <a:pPr/>
              <a:t>5</a:t>
            </a:fld>
            <a:endParaRPr lang="en-CA"/>
          </a:p>
        </p:txBody>
      </p:sp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Relational Model Concepts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Relation is a mathematical concept based on the ideas of sets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model was first proposed by Dr. E.F. Codd of IBM Research in 1970 in the following paper: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"A Relational Model for Large Shared Data Banks," Communications of the ACM, June 1970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above paper caused a major revolution in the field of database management and earned Dr. Codd the coveted ACM Turing Award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160020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4A544CDA-2A0D-44AB-9046-F14665F62690}" type="slidenum">
              <a:rPr lang="en-US"/>
              <a:pPr/>
              <a:t>6</a:t>
            </a:fld>
            <a:endParaRPr lang="en-CA"/>
          </a:p>
        </p:txBody>
      </p:sp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Informal Definitions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300" smtClean="0">
                <a:ea typeface="ＭＳ Ｐゴシック" pitchFamily="34" charset="-128"/>
              </a:rPr>
              <a:t>Informally, a </a:t>
            </a:r>
            <a:r>
              <a:rPr lang="en-US" sz="2300" b="1" smtClean="0">
                <a:ea typeface="ＭＳ Ｐゴシック" pitchFamily="34" charset="-128"/>
              </a:rPr>
              <a:t>relation</a:t>
            </a:r>
            <a:r>
              <a:rPr lang="en-US" sz="2300" smtClean="0">
                <a:ea typeface="ＭＳ Ｐゴシック" pitchFamily="34" charset="-128"/>
              </a:rPr>
              <a:t> looks like a </a:t>
            </a:r>
            <a:r>
              <a:rPr lang="en-US" sz="2300" b="1" smtClean="0">
                <a:ea typeface="ＭＳ Ｐゴシック" pitchFamily="34" charset="-128"/>
              </a:rPr>
              <a:t>table</a:t>
            </a:r>
            <a:r>
              <a:rPr lang="en-US" sz="2300" smtClean="0">
                <a:ea typeface="ＭＳ Ｐゴシック" pitchFamily="34" charset="-128"/>
              </a:rPr>
              <a:t> of values.</a:t>
            </a:r>
          </a:p>
          <a:p>
            <a:pPr eaLnBrk="1" hangingPunct="1">
              <a:lnSpc>
                <a:spcPct val="80000"/>
              </a:lnSpc>
            </a:pPr>
            <a:endParaRPr lang="en-US" sz="23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300" smtClean="0">
                <a:ea typeface="ＭＳ Ｐゴシック" pitchFamily="34" charset="-128"/>
              </a:rPr>
              <a:t>A relation typically contains a </a:t>
            </a:r>
            <a:r>
              <a:rPr lang="en-US" sz="2300" b="1" smtClean="0">
                <a:ea typeface="ＭＳ Ｐゴシック" pitchFamily="34" charset="-128"/>
              </a:rPr>
              <a:t>set of rows</a:t>
            </a:r>
            <a:r>
              <a:rPr lang="en-US" sz="2300" smtClean="0"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23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300" smtClean="0">
                <a:ea typeface="ＭＳ Ｐゴシック" pitchFamily="34" charset="-128"/>
              </a:rPr>
              <a:t>The data elements in each </a:t>
            </a:r>
            <a:r>
              <a:rPr lang="en-US" sz="2300" b="1" smtClean="0">
                <a:ea typeface="ＭＳ Ｐゴシック" pitchFamily="34" charset="-128"/>
              </a:rPr>
              <a:t>row</a:t>
            </a:r>
            <a:r>
              <a:rPr lang="en-US" sz="2300" smtClean="0">
                <a:ea typeface="ＭＳ Ｐゴシック" pitchFamily="34" charset="-128"/>
              </a:rPr>
              <a:t> represent certain facts </a:t>
            </a:r>
            <a:br>
              <a:rPr lang="en-US" sz="2300" smtClean="0">
                <a:ea typeface="ＭＳ Ｐゴシック" pitchFamily="34" charset="-128"/>
              </a:rPr>
            </a:br>
            <a:r>
              <a:rPr lang="en-US" sz="2300" smtClean="0">
                <a:ea typeface="ＭＳ Ｐゴシック" pitchFamily="34" charset="-128"/>
              </a:rPr>
              <a:t>that correspond to a real-world </a:t>
            </a:r>
            <a:r>
              <a:rPr lang="en-US" sz="2300" b="1" smtClean="0">
                <a:ea typeface="ＭＳ Ｐゴシック" pitchFamily="34" charset="-128"/>
              </a:rPr>
              <a:t>entity</a:t>
            </a:r>
            <a:r>
              <a:rPr lang="en-US" sz="2300" smtClean="0">
                <a:ea typeface="ＭＳ Ｐゴシック" pitchFamily="34" charset="-128"/>
              </a:rPr>
              <a:t> or </a:t>
            </a:r>
            <a:r>
              <a:rPr lang="en-US" sz="2300" b="1" smtClean="0">
                <a:ea typeface="ＭＳ Ｐゴシック" pitchFamily="34" charset="-128"/>
              </a:rPr>
              <a:t>relationship</a:t>
            </a:r>
            <a:endParaRPr lang="en-US" sz="2300" smtClean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300" smtClean="0">
                <a:ea typeface="ＭＳ Ｐゴシック" pitchFamily="34" charset="-128"/>
              </a:rPr>
              <a:t>In the formal model, rows are called </a:t>
            </a:r>
            <a:r>
              <a:rPr lang="en-US" sz="2100" b="1" smtClean="0">
                <a:ea typeface="ＭＳ Ｐゴシック" pitchFamily="34" charset="-128"/>
              </a:rPr>
              <a:t>tuples</a:t>
            </a:r>
          </a:p>
          <a:p>
            <a:pPr lvl="1" eaLnBrk="1" hangingPunct="1">
              <a:lnSpc>
                <a:spcPct val="80000"/>
              </a:lnSpc>
            </a:pPr>
            <a:endParaRPr lang="en-US" sz="21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300" smtClean="0">
                <a:ea typeface="ＭＳ Ｐゴシック" pitchFamily="34" charset="-128"/>
              </a:rPr>
              <a:t>Each </a:t>
            </a:r>
            <a:r>
              <a:rPr lang="en-US" sz="2300" b="1" smtClean="0">
                <a:ea typeface="ＭＳ Ｐゴシック" pitchFamily="34" charset="-128"/>
              </a:rPr>
              <a:t>column</a:t>
            </a:r>
            <a:r>
              <a:rPr lang="en-US" sz="2300" smtClean="0">
                <a:ea typeface="ＭＳ Ｐゴシック" pitchFamily="34" charset="-128"/>
              </a:rPr>
              <a:t> has a column header that gives an indication of the meaning of the data items in that column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In the formal model, the column header is called an </a:t>
            </a:r>
            <a:br>
              <a:rPr lang="en-US" sz="2100" smtClean="0">
                <a:ea typeface="ＭＳ Ｐゴシック" pitchFamily="34" charset="-128"/>
              </a:rPr>
            </a:br>
            <a:r>
              <a:rPr lang="en-US" sz="2100" b="1" smtClean="0">
                <a:ea typeface="ＭＳ Ｐゴシック" pitchFamily="34" charset="-128"/>
              </a:rPr>
              <a:t>attribute name</a:t>
            </a:r>
            <a:r>
              <a:rPr lang="en-US" sz="2100" smtClean="0">
                <a:ea typeface="ＭＳ Ｐゴシック" pitchFamily="34" charset="-128"/>
              </a:rPr>
              <a:t> (or just </a:t>
            </a:r>
            <a:r>
              <a:rPr lang="en-US" sz="2100" b="1" smtClean="0">
                <a:ea typeface="ＭＳ Ｐゴシック" pitchFamily="34" charset="-128"/>
              </a:rPr>
              <a:t>attribute</a:t>
            </a:r>
            <a:r>
              <a:rPr lang="en-US" sz="2100" smtClean="0"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2365548-6B96-47F5-8F40-50980E293A79}" type="slidenum">
              <a:rPr lang="en-US"/>
              <a:pPr/>
              <a:t>7</a:t>
            </a:fld>
            <a:endParaRPr lang="en-CA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of a Relation</a:t>
            </a: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8886825" y="61595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>
              <a:latin typeface="Times New Roman" pitchFamily="18" charset="0"/>
            </a:endParaRPr>
          </a:p>
        </p:txBody>
      </p:sp>
      <p:pic>
        <p:nvPicPr>
          <p:cNvPr id="27652" name="Picture 6" descr="fig05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95525"/>
            <a:ext cx="848995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E4FEE9A6-0295-4779-8302-DBD3108458CF}" type="slidenum">
              <a:rPr lang="en-US"/>
              <a:pPr/>
              <a:t>8</a:t>
            </a:fld>
            <a:endParaRPr lang="en-CA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Informal Definitions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Key of a Relation:</a:t>
            </a:r>
          </a:p>
          <a:p>
            <a:pPr lvl="1" eaLnBrk="1" hangingPunct="1"/>
            <a:r>
              <a:rPr lang="en-US" sz="2500" smtClean="0">
                <a:ea typeface="ＭＳ Ｐゴシック" pitchFamily="34" charset="-128"/>
              </a:rPr>
              <a:t>Each row has a value of a data item (or set of items) that uniquely identifies that row in the table</a:t>
            </a:r>
          </a:p>
          <a:p>
            <a:pPr lvl="2" eaLnBrk="1" hangingPunct="1"/>
            <a:r>
              <a:rPr lang="en-US" sz="2300" smtClean="0">
                <a:ea typeface="ＭＳ Ｐゴシック" pitchFamily="34" charset="-128"/>
              </a:rPr>
              <a:t>Called the </a:t>
            </a:r>
            <a:r>
              <a:rPr lang="en-US" sz="2300" i="1" smtClean="0">
                <a:ea typeface="ＭＳ Ｐゴシック" pitchFamily="34" charset="-128"/>
              </a:rPr>
              <a:t>key</a:t>
            </a:r>
          </a:p>
          <a:p>
            <a:pPr lvl="1" eaLnBrk="1" hangingPunct="1"/>
            <a:r>
              <a:rPr lang="en-US" sz="2500" smtClean="0">
                <a:ea typeface="ＭＳ Ｐゴシック" pitchFamily="34" charset="-128"/>
              </a:rPr>
              <a:t>In the STUDENT table, SSN is the key</a:t>
            </a:r>
          </a:p>
          <a:p>
            <a:pPr lvl="1" eaLnBrk="1" hangingPunct="1"/>
            <a:endParaRPr lang="en-US" sz="2500" smtClean="0">
              <a:ea typeface="ＭＳ Ｐゴシック" pitchFamily="34" charset="-128"/>
            </a:endParaRPr>
          </a:p>
          <a:p>
            <a:pPr lvl="1" eaLnBrk="1" hangingPunct="1"/>
            <a:r>
              <a:rPr lang="en-US" sz="2500" smtClean="0">
                <a:ea typeface="ＭＳ Ｐゴシック" pitchFamily="34" charset="-128"/>
              </a:rPr>
              <a:t>Sometimes row-ids or sequential numbers are assigned as keys to identify the rows in a table</a:t>
            </a:r>
          </a:p>
          <a:p>
            <a:pPr lvl="2" eaLnBrk="1" hangingPunct="1"/>
            <a:r>
              <a:rPr lang="en-US" sz="2300" smtClean="0">
                <a:ea typeface="ＭＳ Ｐゴシック" pitchFamily="34" charset="-128"/>
              </a:rPr>
              <a:t>Called </a:t>
            </a:r>
            <a:r>
              <a:rPr lang="en-US" sz="2300" i="1" smtClean="0">
                <a:ea typeface="ＭＳ Ｐゴシック" pitchFamily="34" charset="-128"/>
              </a:rPr>
              <a:t>artificial key</a:t>
            </a:r>
            <a:r>
              <a:rPr lang="en-US" sz="2300" smtClean="0">
                <a:ea typeface="ＭＳ Ｐゴシック" pitchFamily="34" charset="-128"/>
              </a:rPr>
              <a:t> or </a:t>
            </a:r>
            <a:r>
              <a:rPr lang="en-US" sz="2300" i="1" smtClean="0">
                <a:ea typeface="ＭＳ Ｐゴシック" pitchFamily="34" charset="-128"/>
              </a:rPr>
              <a:t>surrogate key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5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5- </a:t>
            </a:r>
            <a:fld id="{C6A92530-0C6B-4852-82F0-E80599455A87}" type="slidenum">
              <a:rPr lang="en-US"/>
              <a:pPr/>
              <a:t>9</a:t>
            </a:fld>
            <a:endParaRPr lang="en-CA"/>
          </a:p>
        </p:txBody>
      </p:sp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- Schema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The </a:t>
            </a:r>
            <a:r>
              <a:rPr lang="en-US" sz="2400" b="1" smtClean="0">
                <a:ea typeface="ＭＳ Ｐゴシック" pitchFamily="34" charset="-128"/>
              </a:rPr>
              <a:t>Schema</a:t>
            </a:r>
            <a:r>
              <a:rPr lang="en-US" sz="2400" smtClean="0">
                <a:ea typeface="ＭＳ Ｐゴシック" pitchFamily="34" charset="-128"/>
              </a:rPr>
              <a:t> (or description) of a Relation: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Denoted by R(A1, A2, .....An)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R is the </a:t>
            </a:r>
            <a:r>
              <a:rPr lang="en-US" sz="2200" b="1" smtClean="0">
                <a:ea typeface="ＭＳ Ｐゴシック" pitchFamily="34" charset="-128"/>
              </a:rPr>
              <a:t>name</a:t>
            </a:r>
            <a:r>
              <a:rPr lang="en-US" sz="2200" smtClean="0">
                <a:ea typeface="ＭＳ Ｐゴシック" pitchFamily="34" charset="-128"/>
              </a:rPr>
              <a:t> of the relation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The </a:t>
            </a:r>
            <a:r>
              <a:rPr lang="en-US" sz="2200" b="1" smtClean="0">
                <a:ea typeface="ＭＳ Ｐゴシック" pitchFamily="34" charset="-128"/>
              </a:rPr>
              <a:t>attributes</a:t>
            </a:r>
            <a:r>
              <a:rPr lang="en-US" sz="2200" smtClean="0">
                <a:ea typeface="ＭＳ Ｐゴシック" pitchFamily="34" charset="-128"/>
              </a:rPr>
              <a:t> of the relation are A1, A2, ..., An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	CUSTOMER (Cust-id, Cust-name, Address, Phone#)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CUSTOMER is the relation name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Defined over the four attributes: Cust-id, Cust-name, Address, Phone#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attribute has a </a:t>
            </a:r>
            <a:r>
              <a:rPr lang="en-US" sz="2400" b="1" smtClean="0">
                <a:ea typeface="ＭＳ Ｐゴシック" pitchFamily="34" charset="-128"/>
              </a:rPr>
              <a:t>domain</a:t>
            </a:r>
            <a:r>
              <a:rPr lang="en-US" sz="2400" smtClean="0">
                <a:ea typeface="ＭＳ Ｐゴシック" pitchFamily="34" charset="-128"/>
              </a:rPr>
              <a:t> or a set of valid values.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For example, the domain of Cust-id is 6 digit numbers.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1577</TotalTime>
  <Words>3088</Words>
  <Application>Microsoft Macintosh PowerPoint</Application>
  <PresentationFormat>Letter Paper (8.5x11 in)</PresentationFormat>
  <Paragraphs>388</Paragraphs>
  <Slides>45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ＭＳ Ｐゴシック</vt:lpstr>
      <vt:lpstr>Wingdings</vt:lpstr>
      <vt:lpstr>Tahoma</vt:lpstr>
      <vt:lpstr>Times New Roman</vt:lpstr>
      <vt:lpstr>Symbol</vt:lpstr>
      <vt:lpstr>Blends</vt:lpstr>
      <vt:lpstr>Slide 1</vt:lpstr>
      <vt:lpstr> </vt:lpstr>
      <vt:lpstr>Chapter Outline</vt:lpstr>
      <vt:lpstr>Relational Model Concepts</vt:lpstr>
      <vt:lpstr>Relational Model Concepts</vt:lpstr>
      <vt:lpstr>Informal Definitions</vt:lpstr>
      <vt:lpstr>Example of a Relation</vt:lpstr>
      <vt:lpstr>Informal Definitions</vt:lpstr>
      <vt:lpstr>Formal Definitions - Schema</vt:lpstr>
      <vt:lpstr>Formal Definitions - Tuple</vt:lpstr>
      <vt:lpstr>Formal Definitions - Domain</vt:lpstr>
      <vt:lpstr>Formal Definitions - State</vt:lpstr>
      <vt:lpstr>Formal Definitions - Summary</vt:lpstr>
      <vt:lpstr>Formal Definitions - Example</vt:lpstr>
      <vt:lpstr>Definition Summary</vt:lpstr>
      <vt:lpstr>Example – A relation STUDENT</vt:lpstr>
      <vt:lpstr>Characteristics Of Relations</vt:lpstr>
      <vt:lpstr>Same state as previous Figure (but with different order of tuples)</vt:lpstr>
      <vt:lpstr>Characteristics Of Relations</vt:lpstr>
      <vt:lpstr>Characteristics Of Relations</vt:lpstr>
      <vt:lpstr>CONSTRAINTS</vt:lpstr>
      <vt:lpstr>Relational Integrity Constraints</vt:lpstr>
      <vt:lpstr>Key Constraints</vt:lpstr>
      <vt:lpstr>Key Constraints (continued)</vt:lpstr>
      <vt:lpstr>Key Constraints (continued)</vt:lpstr>
      <vt:lpstr>CAR table with two candidate keys – LicenseNumber chosen as Primary Key</vt:lpstr>
      <vt:lpstr>Relational Database Schema</vt:lpstr>
      <vt:lpstr>Slide 28</vt:lpstr>
      <vt:lpstr>Relational Database State</vt:lpstr>
      <vt:lpstr>Populated database state</vt:lpstr>
      <vt:lpstr>Slide 31</vt:lpstr>
      <vt:lpstr>Entity Integrity</vt:lpstr>
      <vt:lpstr>Referential Integrity</vt:lpstr>
      <vt:lpstr>Referential Integrity</vt:lpstr>
      <vt:lpstr>Referential Integrity (or foreign key)  Constraint</vt:lpstr>
      <vt:lpstr>Displaying a relational database schema and its constraints</vt:lpstr>
      <vt:lpstr>Slide 37</vt:lpstr>
      <vt:lpstr>Other Types of Constraints</vt:lpstr>
      <vt:lpstr>Update Operations on Relations</vt:lpstr>
      <vt:lpstr>Update Operations on Relations</vt:lpstr>
      <vt:lpstr>Possible violations for each operation</vt:lpstr>
      <vt:lpstr>Possible violations for each operation</vt:lpstr>
      <vt:lpstr>Possible violations for each operation</vt:lpstr>
      <vt:lpstr>Summary</vt:lpstr>
      <vt:lpstr>In-Class Exercise</vt:lpstr>
    </vt:vector>
  </TitlesOfParts>
  <Company>©2007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subject>The Relational Data Model and Relational Database Constraints</dc:subject>
  <dc:creator>Elmasri/Navathe</dc:creator>
  <cp:lastModifiedBy>HP</cp:lastModifiedBy>
  <cp:revision>68</cp:revision>
  <cp:lastPrinted>2015-08-18T02:47:48Z</cp:lastPrinted>
  <dcterms:created xsi:type="dcterms:W3CDTF">2005-02-25T19:46:41Z</dcterms:created>
  <dcterms:modified xsi:type="dcterms:W3CDTF">2021-06-02T05:48:34Z</dcterms:modified>
</cp:coreProperties>
</file>