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4"/>
  </p:notesMasterIdLst>
  <p:handoutMasterIdLst>
    <p:handoutMasterId r:id="rId65"/>
  </p:handoutMasterIdLst>
  <p:sldIdLst>
    <p:sldId id="394" r:id="rId2"/>
    <p:sldId id="395" r:id="rId3"/>
    <p:sldId id="325" r:id="rId4"/>
    <p:sldId id="363" r:id="rId5"/>
    <p:sldId id="373" r:id="rId6"/>
    <p:sldId id="388" r:id="rId7"/>
    <p:sldId id="326" r:id="rId8"/>
    <p:sldId id="327" r:id="rId9"/>
    <p:sldId id="328" r:id="rId10"/>
    <p:sldId id="329" r:id="rId11"/>
    <p:sldId id="330" r:id="rId12"/>
    <p:sldId id="364" r:id="rId13"/>
    <p:sldId id="331" r:id="rId14"/>
    <p:sldId id="362" r:id="rId15"/>
    <p:sldId id="377" r:id="rId16"/>
    <p:sldId id="390" r:id="rId17"/>
    <p:sldId id="391" r:id="rId18"/>
    <p:sldId id="375" r:id="rId19"/>
    <p:sldId id="389" r:id="rId20"/>
    <p:sldId id="376" r:id="rId21"/>
    <p:sldId id="378" r:id="rId22"/>
    <p:sldId id="379" r:id="rId23"/>
    <p:sldId id="380" r:id="rId24"/>
    <p:sldId id="335" r:id="rId25"/>
    <p:sldId id="336" r:id="rId26"/>
    <p:sldId id="337" r:id="rId27"/>
    <p:sldId id="381" r:id="rId28"/>
    <p:sldId id="382" r:id="rId29"/>
    <p:sldId id="384" r:id="rId30"/>
    <p:sldId id="383" r:id="rId31"/>
    <p:sldId id="338" r:id="rId32"/>
    <p:sldId id="342" r:id="rId33"/>
    <p:sldId id="343" r:id="rId34"/>
    <p:sldId id="344" r:id="rId35"/>
    <p:sldId id="340" r:id="rId36"/>
    <p:sldId id="345" r:id="rId37"/>
    <p:sldId id="346" r:id="rId38"/>
    <p:sldId id="347" r:id="rId39"/>
    <p:sldId id="385" r:id="rId40"/>
    <p:sldId id="348" r:id="rId41"/>
    <p:sldId id="349" r:id="rId42"/>
    <p:sldId id="350" r:id="rId43"/>
    <p:sldId id="351" r:id="rId44"/>
    <p:sldId id="352" r:id="rId45"/>
    <p:sldId id="353" r:id="rId46"/>
    <p:sldId id="365" r:id="rId47"/>
    <p:sldId id="386" r:id="rId48"/>
    <p:sldId id="366" r:id="rId49"/>
    <p:sldId id="387" r:id="rId50"/>
    <p:sldId id="367" r:id="rId51"/>
    <p:sldId id="354" r:id="rId52"/>
    <p:sldId id="370" r:id="rId53"/>
    <p:sldId id="372" r:id="rId54"/>
    <p:sldId id="371" r:id="rId55"/>
    <p:sldId id="368" r:id="rId56"/>
    <p:sldId id="369" r:id="rId57"/>
    <p:sldId id="392" r:id="rId58"/>
    <p:sldId id="396" r:id="rId59"/>
    <p:sldId id="361" r:id="rId60"/>
    <p:sldId id="355" r:id="rId61"/>
    <p:sldId id="357" r:id="rId62"/>
    <p:sldId id="360" r:id="rId63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228"/>
    <a:srgbClr val="6E792B"/>
    <a:srgbClr val="76822E"/>
    <a:srgbClr val="4F571F"/>
    <a:srgbClr val="6F6A07"/>
    <a:srgbClr val="827C08"/>
    <a:srgbClr val="A29B0A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4" d="100"/>
          <a:sy n="64" d="100"/>
        </p:scale>
        <p:origin x="-1482" y="-102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5EFF650A-8FF0-42F7-AA90-85C6D619E274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4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E5EDBB19-620C-4B2D-A0F6-05498B8DECB7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47DB84-C4D7-4F76-81F0-729579BD4D62}" type="slidenum">
              <a:rPr lang="en-CA"/>
              <a:pPr/>
              <a:t>1</a:t>
            </a:fld>
            <a:endParaRPr lang="en-CA"/>
          </a:p>
        </p:txBody>
      </p:sp>
      <p:sp>
        <p:nvSpPr>
          <p:cNvPr id="1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119894-0732-41B4-B890-6A2D4C0F4853}" type="slidenum">
              <a:rPr lang="en-CA"/>
              <a:pPr/>
              <a:t>14</a:t>
            </a:fld>
            <a:endParaRPr lang="en-CA"/>
          </a:p>
        </p:txBody>
      </p:sp>
      <p:sp>
        <p:nvSpPr>
          <p:cNvPr id="3891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B6714F-1FCA-4287-B057-21DDF4C67E4C}" type="slidenum">
              <a:rPr lang="en-CA"/>
              <a:pPr/>
              <a:t>24</a:t>
            </a:fld>
            <a:endParaRPr lang="en-CA"/>
          </a:p>
        </p:txBody>
      </p:sp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6783D5-D497-4603-B2DB-265C23B87EFA}" type="slidenum">
              <a:rPr lang="en-CA"/>
              <a:pPr/>
              <a:t>25</a:t>
            </a:fld>
            <a:endParaRPr lang="en-CA"/>
          </a:p>
        </p:txBody>
      </p:sp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81A21A-C88C-4D49-B504-3D34B88C06EC}" type="slidenum">
              <a:rPr lang="en-CA"/>
              <a:pPr/>
              <a:t>26</a:t>
            </a:fld>
            <a:endParaRPr lang="en-CA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FCB9D5-2135-493C-B0B3-2138BEE57D2E}" type="slidenum">
              <a:rPr lang="en-CA"/>
              <a:pPr/>
              <a:t>30</a:t>
            </a:fld>
            <a:endParaRPr lang="en-CA"/>
          </a:p>
        </p:txBody>
      </p:sp>
      <p:sp>
        <p:nvSpPr>
          <p:cNvPr id="59394" name="Rectangle 2050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95E762-2DB5-482D-9481-AD4A75B89DAA}" type="slidenum">
              <a:rPr lang="en-CA"/>
              <a:pPr/>
              <a:t>31</a:t>
            </a:fld>
            <a:endParaRPr lang="en-CA"/>
          </a:p>
        </p:txBody>
      </p:sp>
      <p:sp>
        <p:nvSpPr>
          <p:cNvPr id="61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3292EA-3F82-4C6A-AB5D-4B4888218657}" type="slidenum">
              <a:rPr lang="en-CA"/>
              <a:pPr/>
              <a:t>32</a:t>
            </a:fld>
            <a:endParaRPr lang="en-CA"/>
          </a:p>
        </p:txBody>
      </p:sp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F853DA-12C8-44F8-841C-57026BCCAA93}" type="slidenum">
              <a:rPr lang="en-CA"/>
              <a:pPr/>
              <a:t>33</a:t>
            </a:fld>
            <a:endParaRPr lang="en-CA"/>
          </a:p>
        </p:txBody>
      </p:sp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31EDA1-C2FA-439D-ACAB-ADDDB53FF2DB}" type="slidenum">
              <a:rPr lang="en-CA"/>
              <a:pPr/>
              <a:t>34</a:t>
            </a:fld>
            <a:endParaRPr lang="en-CA"/>
          </a:p>
        </p:txBody>
      </p:sp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A6B0FE-6224-42F7-A6D5-B0E9DA597339}" type="slidenum">
              <a:rPr lang="en-CA"/>
              <a:pPr/>
              <a:t>35</a:t>
            </a:fld>
            <a:endParaRPr lang="en-CA"/>
          </a:p>
        </p:txBody>
      </p:sp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131BCA-C7CE-4262-92DD-71532D8E4153}" type="slidenum">
              <a:rPr lang="en-CA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CAC231-4F30-46EA-A7F6-A36918D952A3}" type="slidenum">
              <a:rPr lang="en-CA"/>
              <a:pPr/>
              <a:t>36</a:t>
            </a:fld>
            <a:endParaRPr lang="en-CA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3A3DF6-4E56-41BF-B6BB-778BB647A643}" type="slidenum">
              <a:rPr lang="en-CA"/>
              <a:pPr/>
              <a:t>37</a:t>
            </a:fld>
            <a:endParaRPr lang="en-CA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523562-E539-4370-AE75-B8589D84141D}" type="slidenum">
              <a:rPr lang="en-CA"/>
              <a:pPr/>
              <a:t>38</a:t>
            </a:fld>
            <a:endParaRPr lang="en-CA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F33556-C498-47F2-8597-E4D5816FC39A}" type="slidenum">
              <a:rPr lang="en-CA"/>
              <a:pPr/>
              <a:t>39</a:t>
            </a:fld>
            <a:endParaRPr lang="en-CA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7EF630-E051-4F92-8026-E6FA69792C4A}" type="slidenum">
              <a:rPr lang="en-CA"/>
              <a:pPr/>
              <a:t>40</a:t>
            </a:fld>
            <a:endParaRPr lang="en-CA"/>
          </a:p>
        </p:txBody>
      </p:sp>
      <p:sp>
        <p:nvSpPr>
          <p:cNvPr id="7987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90640C-FB84-4D4A-BC76-E6C32A1E478C}" type="slidenum">
              <a:rPr lang="en-CA"/>
              <a:pPr/>
              <a:t>41</a:t>
            </a:fld>
            <a:endParaRPr lang="en-CA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51C318-9C39-47E5-97CE-4EF7E1859935}" type="slidenum">
              <a:rPr lang="en-CA"/>
              <a:pPr/>
              <a:t>42</a:t>
            </a:fld>
            <a:endParaRPr lang="en-CA"/>
          </a:p>
        </p:txBody>
      </p:sp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D47DE1-CE81-4453-BD7B-0D591F765646}" type="slidenum">
              <a:rPr lang="en-CA"/>
              <a:pPr/>
              <a:t>43</a:t>
            </a:fld>
            <a:endParaRPr lang="en-CA"/>
          </a:p>
        </p:txBody>
      </p:sp>
      <p:sp>
        <p:nvSpPr>
          <p:cNvPr id="860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8BB265-32CD-46E9-95E9-793AE8474DAA}" type="slidenum">
              <a:rPr lang="en-CA"/>
              <a:pPr/>
              <a:t>44</a:t>
            </a:fld>
            <a:endParaRPr lang="en-CA"/>
          </a:p>
        </p:txBody>
      </p:sp>
      <p:sp>
        <p:nvSpPr>
          <p:cNvPr id="88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50865F-D8AE-4A39-97DF-3656492EFC2F}" type="slidenum">
              <a:rPr lang="en-CA"/>
              <a:pPr/>
              <a:t>45</a:t>
            </a:fld>
            <a:endParaRPr lang="en-CA"/>
          </a:p>
        </p:txBody>
      </p:sp>
      <p:sp>
        <p:nvSpPr>
          <p:cNvPr id="901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38D2C-FF1C-4821-AF71-58941C3C1B3C}" type="slidenum">
              <a:rPr lang="en-CA"/>
              <a:pPr/>
              <a:t>3</a:t>
            </a:fld>
            <a:endParaRPr lang="en-CA"/>
          </a:p>
        </p:txBody>
      </p:sp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279793-55F8-4C9E-A3B2-BA23BDEAF50A}" type="slidenum">
              <a:rPr lang="en-CA"/>
              <a:pPr/>
              <a:t>51</a:t>
            </a:fld>
            <a:endParaRPr lang="en-CA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9FD838-1F57-434A-9BA3-97274ED505B1}" type="slidenum">
              <a:rPr lang="en-CA"/>
              <a:pPr/>
              <a:t>59</a:t>
            </a:fld>
            <a:endParaRPr lang="en-CA"/>
          </a:p>
        </p:txBody>
      </p:sp>
      <p:sp>
        <p:nvSpPr>
          <p:cNvPr id="106498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E34608-1601-4651-823A-F7DE995FD25D}" type="slidenum">
              <a:rPr lang="en-CA"/>
              <a:pPr/>
              <a:t>60</a:t>
            </a:fld>
            <a:endParaRPr lang="en-CA"/>
          </a:p>
        </p:txBody>
      </p:sp>
      <p:sp>
        <p:nvSpPr>
          <p:cNvPr id="10854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91C180-1579-45A7-BFAB-5D6C122D9B34}" type="slidenum">
              <a:rPr lang="en-CA"/>
              <a:pPr/>
              <a:t>61</a:t>
            </a:fld>
            <a:endParaRPr lang="en-CA"/>
          </a:p>
        </p:txBody>
      </p:sp>
      <p:sp>
        <p:nvSpPr>
          <p:cNvPr id="11059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72A4CE-41B0-4116-A2D8-BAFFECA2033D}" type="slidenum">
              <a:rPr lang="en-CA"/>
              <a:pPr/>
              <a:t>62</a:t>
            </a:fld>
            <a:endParaRPr lang="en-CA"/>
          </a:p>
        </p:txBody>
      </p:sp>
      <p:sp>
        <p:nvSpPr>
          <p:cNvPr id="11264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76BFF0-9E43-4BF3-BD71-65257856F0A8}" type="slidenum">
              <a:rPr lang="en-CA"/>
              <a:pPr/>
              <a:t>7</a:t>
            </a:fld>
            <a:endParaRPr lang="en-CA"/>
          </a:p>
        </p:txBody>
      </p:sp>
      <p:sp>
        <p:nvSpPr>
          <p:cNvPr id="25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B8406F-E183-465E-8280-60D1E1FDF43C}" type="slidenum">
              <a:rPr lang="en-CA"/>
              <a:pPr/>
              <a:t>8</a:t>
            </a:fld>
            <a:endParaRPr lang="en-CA"/>
          </a:p>
        </p:txBody>
      </p:sp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F68515-E9BE-46C9-BE80-2A32BD0802D7}" type="slidenum">
              <a:rPr lang="en-CA"/>
              <a:pPr/>
              <a:t>9</a:t>
            </a:fld>
            <a:endParaRPr lang="en-CA"/>
          </a:p>
        </p:txBody>
      </p:sp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089BAA-7A78-47B1-BD1F-9B0A0194B43A}" type="slidenum">
              <a:rPr lang="en-CA"/>
              <a:pPr/>
              <a:t>10</a:t>
            </a:fld>
            <a:endParaRPr lang="en-CA"/>
          </a:p>
        </p:txBody>
      </p:sp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2B7B7F-5E80-4534-B2BA-BDB67E06130D}" type="slidenum">
              <a:rPr lang="en-CA"/>
              <a:pPr/>
              <a:t>11</a:t>
            </a:fld>
            <a:endParaRPr lang="en-CA"/>
          </a:p>
        </p:txBody>
      </p:sp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7C57E3-4659-4319-834E-055C357A27EC}" type="slidenum">
              <a:rPr lang="en-CA"/>
              <a:pPr/>
              <a:t>13</a:t>
            </a:fld>
            <a:endParaRPr lang="en-CA"/>
          </a:p>
        </p:txBody>
      </p:sp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+mn-ea"/>
            </a:endParaRPr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/>
            </a:lvl1pPr>
          </a:lstStyle>
          <a:p>
            <a:r>
              <a:rPr lang="en-US"/>
              <a:t>Copyright © 2016 Ramez Elmasri and Shamkant B. Navathe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3- </a:t>
            </a:r>
            <a:fld id="{1707D78B-27DC-4490-9671-7C1C0458AB34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3- </a:t>
            </a:r>
            <a:fld id="{9C474CC0-6AD4-47FB-A32D-7419072E3251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3- </a:t>
            </a:r>
            <a:fld id="{B1D12ABD-616B-4883-91E6-C352E94B7AD6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3- </a:t>
            </a:r>
            <a:fld id="{96E1EF1C-C2A5-4AF2-9F52-2AF70FACE9DC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3- </a:t>
            </a:r>
            <a:fld id="{A0974E62-55F7-4ED1-A401-06C83B8EDE1B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3- </a:t>
            </a:r>
            <a:fld id="{BD29725F-F00A-40B9-BDFA-305E47E3EB03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3- </a:t>
            </a:r>
            <a:fld id="{E0DE89AA-4D20-4672-AA60-F287F01ED41B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3- </a:t>
            </a:r>
            <a:fld id="{E31BF329-6E74-4E20-AA5A-1520E282A57E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3- </a:t>
            </a:r>
            <a:fld id="{0201D44B-5936-4B2D-99A7-3FEC2F9147F2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3- </a:t>
            </a:r>
            <a:fld id="{2778183D-AA2E-440C-8CCF-B3C95DC64C40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US" altLang="en-US" sz="3200" smtClean="0">
                <a:latin typeface="Tahoma" panose="020B0604030504040204" pitchFamily="34" charset="0"/>
                <a:ea typeface="+mn-ea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smtClean="0">
                  <a:latin typeface="Tahoma" panose="020B0604030504040204" pitchFamily="34" charset="0"/>
                  <a:ea typeface="+mn-ea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smtClean="0">
                  <a:latin typeface="Tahoma" panose="020B0604030504040204" pitchFamily="34" charset="0"/>
                  <a:ea typeface="+mn-ea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3200" smtClean="0">
              <a:latin typeface="Tahoma" panose="020B0604030504040204" pitchFamily="34" charset="0"/>
              <a:ea typeface="+mn-ea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990033"/>
                </a:solidFill>
              </a:defRPr>
            </a:lvl1pPr>
          </a:lstStyle>
          <a:p>
            <a:r>
              <a:rPr lang="en-US"/>
              <a:t>Slide 3- </a:t>
            </a:r>
            <a:fld id="{F7D6A430-ED24-4F11-AEA2-C33D0CA2658D}" type="slidenum">
              <a:rPr lang="en-US"/>
              <a:pPr/>
              <a:t>‹#›</a:t>
            </a:fld>
            <a:endParaRPr lang="en-CA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en-US" sz="900"/>
              <a:t>Copyright © 2016 Ramez Elmasr and Shamkant B. Navathei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600">
          <a:solidFill>
            <a:srgbClr val="800000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000">
          <a:solidFill>
            <a:srgbClr val="800000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8135AB2D-309D-4340-8D07-2A95BD611CE5}" type="slidenum">
              <a:rPr lang="en-US"/>
              <a:pPr/>
              <a:t>10</a:t>
            </a:fld>
            <a:endParaRPr lang="en-CA"/>
          </a:p>
        </p:txBody>
      </p:sp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Types of Attributes (1)</a:t>
            </a:r>
          </a:p>
        </p:txBody>
      </p:sp>
      <p:sp>
        <p:nvSpPr>
          <p:cNvPr id="3072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Simple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>
                <a:ea typeface="ＭＳ Ｐゴシック" pitchFamily="34" charset="-128"/>
              </a:rPr>
              <a:t>Each entity has a single atomic value for the attribute. For example, SSN or Sex.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Composite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>
                <a:ea typeface="ＭＳ Ｐゴシック" pitchFamily="34" charset="-128"/>
              </a:rPr>
              <a:t>The attribute may be composed of several components. For example: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 smtClean="0">
                <a:ea typeface="ＭＳ Ｐゴシック" pitchFamily="34" charset="-128"/>
              </a:rPr>
              <a:t>Address(Apt#, House#, Street, City, State, ZipCode, Country), or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 smtClean="0">
                <a:ea typeface="ＭＳ Ｐゴシック" pitchFamily="34" charset="-128"/>
              </a:rPr>
              <a:t>Name(FirstName, MiddleName, LastName).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Composition may form a hierarchy where some components are themselves composite.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Multi-valued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>
                <a:ea typeface="ＭＳ Ｐゴシック" pitchFamily="34" charset="-128"/>
              </a:rPr>
              <a:t>An entity may have multiple values for that attribute. For example, Color of a CAR or PreviousDegrees of a STUDENT.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Denoted as {Color} or {PreviousDegrees}.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275832E2-7538-4701-A94D-874F3111D0E5}" type="slidenum">
              <a:rPr lang="en-US"/>
              <a:pPr/>
              <a:t>11</a:t>
            </a:fld>
            <a:endParaRPr lang="en-CA"/>
          </a:p>
        </p:txBody>
      </p:sp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Types of Attributes (2)</a:t>
            </a:r>
          </a:p>
        </p:txBody>
      </p:sp>
      <p:sp>
        <p:nvSpPr>
          <p:cNvPr id="3277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In general, composite and multi-valued attributes may be nested arbitrarily to any number of levels, although this is rare.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For example, PreviousDegrees of a STUDENT is a composite multi-valued attribute denoted by {PreviousDegrees (College, Year, Degree, Field)}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Multiple PreviousDegrees values can exist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Each has four subcomponent attributes: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College, Year, Degree, Field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3C8305B3-D57C-4BE1-B18B-37529DA4F2FC}" type="slidenum">
              <a:rPr lang="en-US"/>
              <a:pPr/>
              <a:t>12</a:t>
            </a:fld>
            <a:endParaRPr lang="en-CA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Example of a composite attribute</a:t>
            </a:r>
          </a:p>
        </p:txBody>
      </p:sp>
      <p:pic>
        <p:nvPicPr>
          <p:cNvPr id="34819" name="Picture 4" descr="fig03_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338" y="2362200"/>
            <a:ext cx="8061325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5F6279E2-694E-44D1-A608-993E9C58FE1F}" type="slidenum">
              <a:rPr lang="en-US"/>
              <a:pPr/>
              <a:t>13</a:t>
            </a:fld>
            <a:endParaRPr lang="en-CA"/>
          </a:p>
        </p:txBody>
      </p:sp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Entity Types and Key Attributes (1)</a:t>
            </a:r>
          </a:p>
        </p:txBody>
      </p:sp>
      <p:sp>
        <p:nvSpPr>
          <p:cNvPr id="3584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Entities with the same basic attributes are grouped or typed into an entity type. </a:t>
            </a:r>
          </a:p>
          <a:p>
            <a:pPr lvl="1" eaLnBrk="1" hangingPunct="1"/>
            <a:r>
              <a:rPr lang="en-US" sz="3000" smtClean="0">
                <a:ea typeface="ＭＳ Ｐゴシック" pitchFamily="34" charset="-128"/>
              </a:rPr>
              <a:t>For example, the entity type EMPLOYEE and PROJECT.</a:t>
            </a:r>
          </a:p>
          <a:p>
            <a:pPr eaLnBrk="1" hangingPunct="1"/>
            <a:r>
              <a:rPr lang="en-US" sz="3200" smtClean="0">
                <a:ea typeface="ＭＳ Ｐゴシック" pitchFamily="34" charset="-128"/>
              </a:rPr>
              <a:t>An attribute of an entity type for which each entity must have a unique value is called a key attribute of the entity type. </a:t>
            </a:r>
          </a:p>
          <a:p>
            <a:pPr lvl="1" eaLnBrk="1" hangingPunct="1"/>
            <a:r>
              <a:rPr lang="en-US" sz="3000" smtClean="0">
                <a:ea typeface="ＭＳ Ｐゴシック" pitchFamily="34" charset="-128"/>
              </a:rPr>
              <a:t>For example, SSN of EMPLOYEE.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101339C7-9A10-4F77-BAEF-48C16D353B94}" type="slidenum">
              <a:rPr lang="en-US"/>
              <a:pPr/>
              <a:t>14</a:t>
            </a:fld>
            <a:endParaRPr lang="en-CA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Entity Types and Key Attributes (2)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 key attribute may be composite. </a:t>
            </a:r>
          </a:p>
          <a:p>
            <a:pPr lvl="1" eaLnBrk="1" hangingPunct="1"/>
            <a:r>
              <a:rPr lang="en-US" sz="2800" smtClean="0">
                <a:ea typeface="ＭＳ Ｐゴシック" pitchFamily="34" charset="-128"/>
              </a:rPr>
              <a:t>VehicleTagNumber is a key of the CAR entity type with components (Number, State).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An entity type may have more than one key. </a:t>
            </a:r>
          </a:p>
          <a:p>
            <a:pPr lvl="1" eaLnBrk="1" hangingPunct="1"/>
            <a:r>
              <a:rPr lang="en-US" sz="2800" smtClean="0">
                <a:ea typeface="ＭＳ Ｐゴシック" pitchFamily="34" charset="-128"/>
              </a:rPr>
              <a:t>The CAR entity type may have two keys: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VehicleIdentificationNumber (popularly called VIN)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VehicleTagNumber (Number, State), aka license plate number.</a:t>
            </a:r>
          </a:p>
          <a:p>
            <a:pPr eaLnBrk="1" hangingPunct="1"/>
            <a:r>
              <a:rPr lang="en-US" u="sng" smtClean="0">
                <a:ea typeface="ＭＳ Ｐゴシック" pitchFamily="34" charset="-128"/>
              </a:rPr>
              <a:t>Each key </a:t>
            </a:r>
            <a:r>
              <a:rPr lang="en-US" smtClean="0">
                <a:ea typeface="ＭＳ Ｐゴシック" pitchFamily="34" charset="-128"/>
              </a:rPr>
              <a:t>is </a:t>
            </a:r>
            <a:r>
              <a:rPr lang="en-US" u="sng" smtClean="0">
                <a:ea typeface="ＭＳ Ｐゴシック" pitchFamily="34" charset="-128"/>
              </a:rPr>
              <a:t>underlined </a:t>
            </a:r>
            <a:r>
              <a:rPr lang="en-US" smtClean="0">
                <a:ea typeface="ＭＳ Ｐゴシック" pitchFamily="34" charset="-128"/>
              </a:rPr>
              <a:t>(Note: this is different from the relational schema where only one </a:t>
            </a:r>
            <a:r>
              <a:rPr lang="en-US" altLang="en-US" smtClean="0">
                <a:ea typeface="ＭＳ Ｐゴシック" pitchFamily="34" charset="-128"/>
              </a:rPr>
              <a:t>“</a:t>
            </a:r>
            <a:r>
              <a:rPr lang="en-US" smtClean="0">
                <a:ea typeface="ＭＳ Ｐゴシック" pitchFamily="34" charset="-128"/>
              </a:rPr>
              <a:t>primary key is underlined).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8BB894EB-3BFC-4FA8-B974-A65E77EEFA6A}" type="slidenum">
              <a:rPr lang="en-US"/>
              <a:pPr/>
              <a:t>15</a:t>
            </a:fld>
            <a:endParaRPr lang="en-CA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Entity Set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8991600" cy="4724400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Each entity type will have a collection of entities stored in the database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Called the </a:t>
            </a:r>
            <a:r>
              <a:rPr lang="en-US" b="1" smtClean="0">
                <a:ea typeface="ＭＳ Ｐゴシック" pitchFamily="34" charset="-128"/>
              </a:rPr>
              <a:t>entity set </a:t>
            </a:r>
            <a:r>
              <a:rPr lang="en-US" smtClean="0">
                <a:ea typeface="ＭＳ Ｐゴシック" pitchFamily="34" charset="-128"/>
              </a:rPr>
              <a:t>or sometimes </a:t>
            </a:r>
            <a:r>
              <a:rPr lang="en-US" b="1" smtClean="0">
                <a:ea typeface="ＭＳ Ｐゴシック" pitchFamily="34" charset="-128"/>
              </a:rPr>
              <a:t>entity collection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Previous slide shows three CAR entity instances in the entity set for CAR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Same name (CAR) used to refer to both the entity type and the entity set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However, entity type and entity set may be given different names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Entity set is the current </a:t>
            </a:r>
            <a:r>
              <a:rPr lang="en-US" i="1" smtClean="0">
                <a:ea typeface="ＭＳ Ｐゴシック" pitchFamily="34" charset="-128"/>
              </a:rPr>
              <a:t>state</a:t>
            </a:r>
            <a:r>
              <a:rPr lang="en-US" smtClean="0">
                <a:ea typeface="ＭＳ Ｐゴシック" pitchFamily="34" charset="-128"/>
              </a:rPr>
              <a:t> of the entities of that type that are stored in the database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Value Sets (Domains) of Attributes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Each simple attribute is associated with a value set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E.g., Lastname has a value which is a character string of upto 15 characters, say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Date has a value consisting of MM-DD-YYYY where each letter is an integer</a:t>
            </a:r>
          </a:p>
          <a:p>
            <a:r>
              <a:rPr lang="en-US" smtClean="0">
                <a:ea typeface="ＭＳ Ｐゴシック" pitchFamily="34" charset="-128"/>
              </a:rPr>
              <a:t>A </a:t>
            </a:r>
            <a:r>
              <a:rPr lang="en-US" b="1" smtClean="0">
                <a:ea typeface="ＭＳ Ｐゴシック" pitchFamily="34" charset="-128"/>
              </a:rPr>
              <a:t>value set </a:t>
            </a:r>
            <a:r>
              <a:rPr lang="en-US" smtClean="0">
                <a:ea typeface="ＭＳ Ｐゴシック" pitchFamily="34" charset="-128"/>
              </a:rPr>
              <a:t>specifies the set of values associated with an attribute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D8125A97-6D1A-4923-896B-A492528D33C9}" type="slidenum">
              <a:rPr lang="en-US"/>
              <a:pPr/>
              <a:t>16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Attributes and Value Sets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Value sets are similar to data types in most programming languages – e.g., integer, character (n), real, bit </a:t>
            </a:r>
          </a:p>
          <a:p>
            <a:r>
              <a:rPr lang="en-US" smtClean="0">
                <a:ea typeface="ＭＳ Ｐゴシック" pitchFamily="34" charset="-128"/>
              </a:rPr>
              <a:t>Mathematically, an attribute A for an entity type E whose value set is V is defined as a function </a:t>
            </a:r>
          </a:p>
          <a:p>
            <a:pPr>
              <a:buFont typeface="Wingdings" pitchFamily="2" charset="2"/>
              <a:buNone/>
            </a:pPr>
            <a:r>
              <a:rPr lang="en-US" smtClean="0">
                <a:ea typeface="ＭＳ Ｐゴシック" pitchFamily="34" charset="-128"/>
              </a:rPr>
              <a:t>                        A : E -&gt; P(V)</a:t>
            </a:r>
          </a:p>
          <a:p>
            <a:pPr>
              <a:buFont typeface="Wingdings" pitchFamily="2" charset="2"/>
              <a:buNone/>
            </a:pPr>
            <a:r>
              <a:rPr lang="en-US" smtClean="0">
                <a:ea typeface="ＭＳ Ｐゴシック" pitchFamily="34" charset="-128"/>
              </a:rPr>
              <a:t>Where P(V) indicates a power set (which means all possible subsets) of V. The above definition covers simple and multivalued attributes.</a:t>
            </a:r>
          </a:p>
          <a:p>
            <a:r>
              <a:rPr lang="en-US" smtClean="0">
                <a:ea typeface="ＭＳ Ｐゴシック" pitchFamily="34" charset="-128"/>
              </a:rPr>
              <a:t>We refer to the value of attribute A for entity e as A(e). 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3F170229-FF82-47F6-9F90-A6A6B19957E1}" type="slidenum">
              <a:rPr lang="en-US"/>
              <a:pPr/>
              <a:t>17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CE993C0A-AD28-4496-A586-37312DD87A72}" type="slidenum">
              <a:rPr lang="en-US"/>
              <a:pPr/>
              <a:t>18</a:t>
            </a:fld>
            <a:endParaRPr lang="en-CA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Displaying an Entity type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In ER diagrams, an entity type is displayed in a rectangular box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Attributes are displayed in ovals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Each attribute is connected to its entity type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Components of a composite attribute are connected to the oval representing the composite attribute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Each key attribute is underlined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Multivalued attributes displayed in double ovals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See the full ER notation in advance on the next slide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FA641C74-C21C-4843-B370-3512E85A3651}" type="slidenum">
              <a:rPr lang="en-US"/>
              <a:pPr/>
              <a:t>19</a:t>
            </a:fld>
            <a:endParaRPr lang="en-CA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NOTATION for ER diagrams</a:t>
            </a:r>
          </a:p>
        </p:txBody>
      </p:sp>
      <p:pic>
        <p:nvPicPr>
          <p:cNvPr id="44035" name="Picture 4" descr="fig03_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0163" y="1600200"/>
            <a:ext cx="3754437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ea typeface="+mn-ea"/>
              <a:cs typeface="+mn-cs"/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en-US" sz="3200" b="1" dirty="0" smtClean="0">
                <a:ea typeface="+mn-ea"/>
                <a:cs typeface="+mn-cs"/>
              </a:rPr>
              <a:t>CHAPTER </a:t>
            </a:r>
            <a:r>
              <a:rPr lang="en-US" sz="3200" b="1" dirty="0">
                <a:ea typeface="+mn-ea"/>
                <a:cs typeface="+mn-cs"/>
              </a:rPr>
              <a:t>3</a:t>
            </a:r>
            <a:endParaRPr lang="en-US" sz="3200" b="1" dirty="0" smtClean="0">
              <a:ea typeface="+mn-ea"/>
              <a:cs typeface="+mn-cs"/>
            </a:endParaRPr>
          </a:p>
          <a:p>
            <a:pPr marL="0" indent="0" algn="ctr">
              <a:buFont typeface="Wingdings" pitchFamily="2" charset="2"/>
              <a:buNone/>
              <a:defRPr/>
            </a:pPr>
            <a:endParaRPr lang="en-US" sz="3200" b="1" dirty="0" smtClean="0">
              <a:ea typeface="+mn-ea"/>
              <a:cs typeface="+mn-cs"/>
            </a:endParaRPr>
          </a:p>
          <a:p>
            <a:pPr algn="ctr" eaLnBrk="1" hangingPunct="1">
              <a:buFont typeface="Wingdings" charset="0"/>
              <a:buNone/>
              <a:defRPr/>
            </a:pPr>
            <a:r>
              <a:rPr lang="en-US" sz="3600" dirty="0" smtClean="0"/>
              <a:t>Data Modeling Using the </a:t>
            </a:r>
            <a:br>
              <a:rPr lang="en-US" sz="3600" dirty="0" smtClean="0"/>
            </a:br>
            <a:r>
              <a:rPr lang="en-US" sz="3600" dirty="0" smtClean="0"/>
              <a:t>Entity-Relationship (ER) Model</a:t>
            </a:r>
            <a:endParaRPr lang="en-US" sz="3600" dirty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1- </a:t>
            </a:r>
            <a:fld id="{5C2ABA1B-F3F8-412A-9A35-13C96482E288}" type="slidenum">
              <a:rPr lang="en-US"/>
              <a:pPr/>
              <a:t>2</a:t>
            </a:fld>
            <a:endParaRPr lang="en-CA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7C7BFC8B-7E99-4249-AD91-341C88345526}" type="slidenum">
              <a:rPr lang="en-US"/>
              <a:pPr/>
              <a:t>20</a:t>
            </a:fld>
            <a:endParaRPr lang="en-CA"/>
          </a:p>
        </p:txBody>
      </p:sp>
      <p:sp>
        <p:nvSpPr>
          <p:cNvPr id="450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Entity Type CAR with two keys and a corresponding Entity Set</a:t>
            </a:r>
          </a:p>
        </p:txBody>
      </p:sp>
      <p:pic>
        <p:nvPicPr>
          <p:cNvPr id="45059" name="Picture 1028" descr="fig03_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701040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335F2D75-39AE-4EA7-A644-26EC06B27271}" type="slidenum">
              <a:rPr lang="en-US"/>
              <a:pPr/>
              <a:t>21</a:t>
            </a:fld>
            <a:endParaRPr lang="en-CA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Initial Conceptual Design of Entity Types for the </a:t>
            </a:r>
            <a:r>
              <a:rPr lang="en-US" sz="2000" smtClean="0">
                <a:ea typeface="ＭＳ Ｐゴシック" pitchFamily="34" charset="-128"/>
              </a:rPr>
              <a:t>COMPANY </a:t>
            </a:r>
            <a:r>
              <a:rPr lang="en-US" sz="3200" smtClean="0">
                <a:ea typeface="ＭＳ Ｐゴシック" pitchFamily="34" charset="-128"/>
              </a:rPr>
              <a:t>Database Schema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Based on the requirements, we can identify four initial entity types in the COMPANY database: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DEPARTMENT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PROJECT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EMPLOYEE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DEPENDENT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Their initial conceptual design is shown on the following slide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The initial attributes shown are derived from the requirements description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E41D3CB7-9C11-4940-9684-21E97747A64C}" type="slidenum">
              <a:rPr lang="en-US"/>
              <a:pPr/>
              <a:t>22</a:t>
            </a:fld>
            <a:endParaRPr lang="en-CA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Initial Design of Entity Types:</a:t>
            </a:r>
            <a:br>
              <a:rPr lang="en-US" smtClean="0">
                <a:ea typeface="ＭＳ Ｐゴシック" pitchFamily="34" charset="-128"/>
              </a:rPr>
            </a:br>
            <a:r>
              <a:rPr lang="en-US" sz="2400" smtClean="0">
                <a:ea typeface="ＭＳ Ｐゴシック" pitchFamily="34" charset="-128"/>
              </a:rPr>
              <a:t>EMPLOYEE, DEPARTMENT, PROJECT, DEPENDENT</a:t>
            </a:r>
          </a:p>
        </p:txBody>
      </p:sp>
      <p:pic>
        <p:nvPicPr>
          <p:cNvPr id="47107" name="Picture 4" descr="fig03_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600200"/>
            <a:ext cx="4859338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0EF19AEC-A154-42D6-9A97-C20ED3FC4FD8}" type="slidenum">
              <a:rPr lang="en-US"/>
              <a:pPr/>
              <a:t>23</a:t>
            </a:fld>
            <a:endParaRPr lang="en-CA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Refining the initial design by introducing </a:t>
            </a:r>
            <a:r>
              <a:rPr lang="en-US" sz="3200" b="1" smtClean="0">
                <a:ea typeface="ＭＳ Ｐゴシック" pitchFamily="34" charset="-128"/>
              </a:rPr>
              <a:t>relationships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The initial design is typically not complete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Some aspects in the requirements will be represented as </a:t>
            </a:r>
            <a:r>
              <a:rPr lang="en-US" b="1" smtClean="0">
                <a:ea typeface="ＭＳ Ｐゴシック" pitchFamily="34" charset="-128"/>
              </a:rPr>
              <a:t>relationships</a:t>
            </a:r>
            <a:endParaRPr lang="en-US" smtClean="0">
              <a:ea typeface="ＭＳ Ｐゴシック" pitchFamily="34" charset="-128"/>
            </a:endParaRP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ER model has three main concepts: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Entities (and their entity types and entity sets)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Attributes (simple, composite, multivalued)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Relationships (and their relationship types and relationship sets)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We introduce relationship concepts next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F63706E4-5B32-40BE-BD72-AEEDBB7D2F5F}" type="slidenum">
              <a:rPr lang="en-US"/>
              <a:pPr/>
              <a:t>24</a:t>
            </a:fld>
            <a:endParaRPr lang="en-CA"/>
          </a:p>
        </p:txBody>
      </p:sp>
      <p:sp>
        <p:nvSpPr>
          <p:cNvPr id="491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Relationships and Relationship Types (1)</a:t>
            </a:r>
          </a:p>
        </p:txBody>
      </p:sp>
      <p:sp>
        <p:nvSpPr>
          <p:cNvPr id="4915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A </a:t>
            </a:r>
            <a:r>
              <a:rPr lang="en-US" sz="2400" b="1" smtClean="0">
                <a:ea typeface="ＭＳ Ｐゴシック" pitchFamily="34" charset="-128"/>
              </a:rPr>
              <a:t>relationship</a:t>
            </a:r>
            <a:r>
              <a:rPr lang="en-US" sz="2400" smtClean="0">
                <a:ea typeface="ＭＳ Ｐゴシック" pitchFamily="34" charset="-128"/>
              </a:rPr>
              <a:t> relates two or more distinct entities with a specific meaning.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>
                <a:ea typeface="ＭＳ Ｐゴシック" pitchFamily="34" charset="-128"/>
              </a:rPr>
              <a:t>For example, EMPLOYEE John Smith </a:t>
            </a:r>
            <a:r>
              <a:rPr lang="en-US" sz="2100" i="1" smtClean="0">
                <a:ea typeface="ＭＳ Ｐゴシック" pitchFamily="34" charset="-128"/>
              </a:rPr>
              <a:t>works on</a:t>
            </a:r>
            <a:r>
              <a:rPr lang="en-US" sz="2100" smtClean="0">
                <a:ea typeface="ＭＳ Ｐゴシック" pitchFamily="34" charset="-128"/>
              </a:rPr>
              <a:t> the ProductX PROJECT, or EMPLOYEE Franklin Wong </a:t>
            </a:r>
            <a:r>
              <a:rPr lang="en-US" sz="2100" i="1" smtClean="0">
                <a:ea typeface="ＭＳ Ｐゴシック" pitchFamily="34" charset="-128"/>
              </a:rPr>
              <a:t>manages</a:t>
            </a:r>
            <a:r>
              <a:rPr lang="en-US" sz="2100" smtClean="0">
                <a:ea typeface="ＭＳ Ｐゴシック" pitchFamily="34" charset="-128"/>
              </a:rPr>
              <a:t> the Research DEPARTMENT.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Relationships of the same type are grouped or typed into a </a:t>
            </a:r>
            <a:r>
              <a:rPr lang="en-US" sz="2400" b="1" smtClean="0">
                <a:ea typeface="ＭＳ Ｐゴシック" pitchFamily="34" charset="-128"/>
              </a:rPr>
              <a:t>relationship type</a:t>
            </a:r>
            <a:r>
              <a:rPr lang="en-US" sz="2400" smtClean="0">
                <a:ea typeface="ＭＳ Ｐゴシック" pitchFamily="34" charset="-128"/>
              </a:rPr>
              <a:t>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>
                <a:ea typeface="ＭＳ Ｐゴシック" pitchFamily="34" charset="-128"/>
              </a:rPr>
              <a:t>For example, the WORKS_ON relationship type in which EMPLOYEEs and PROJECTs participate, or the MANAGES relationship type in which EMPLOYEEs and DEPARTMENTs participate.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The degree of a relationship type is the number of participating entity types.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100" smtClean="0">
                <a:ea typeface="ＭＳ Ｐゴシック" pitchFamily="34" charset="-128"/>
              </a:rPr>
              <a:t>Both MANAGES and WORKS_ON are </a:t>
            </a:r>
            <a:r>
              <a:rPr lang="en-US" sz="2100" i="1" smtClean="0">
                <a:ea typeface="ＭＳ Ｐゴシック" pitchFamily="34" charset="-128"/>
              </a:rPr>
              <a:t>binary</a:t>
            </a:r>
            <a:r>
              <a:rPr lang="en-US" sz="2100" smtClean="0">
                <a:ea typeface="ＭＳ Ｐゴシック" pitchFamily="34" charset="-128"/>
              </a:rPr>
              <a:t> relationships.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B6624FD0-7BD2-4066-8943-4FE893450B98}" type="slidenum">
              <a:rPr lang="en-US"/>
              <a:pPr/>
              <a:t>25</a:t>
            </a:fld>
            <a:endParaRPr lang="en-CA"/>
          </a:p>
        </p:txBody>
      </p:sp>
      <p:sp>
        <p:nvSpPr>
          <p:cNvPr id="51202" name="Rectangle 15"/>
          <p:cNvSpPr>
            <a:spLocks noGrp="1" noChangeArrowheads="1"/>
          </p:cNvSpPr>
          <p:nvPr>
            <p:ph type="title"/>
          </p:nvPr>
        </p:nvSpPr>
        <p:spPr>
          <a:xfrm>
            <a:off x="152400" y="290513"/>
            <a:ext cx="8763000" cy="776287"/>
          </a:xfrm>
          <a:noFill/>
        </p:spPr>
        <p:txBody>
          <a:bodyPr/>
          <a:lstStyle/>
          <a:p>
            <a:pPr eaLnBrk="1" hangingPunct="1"/>
            <a:r>
              <a:rPr lang="en-US" sz="2800" smtClean="0">
                <a:ea typeface="ＭＳ Ｐゴシック" pitchFamily="34" charset="-128"/>
              </a:rPr>
              <a:t>Relationship instances of the WORKS_FOR N:1 relationship between EMPLOYEE and DEPARTMENT</a:t>
            </a:r>
          </a:p>
        </p:txBody>
      </p:sp>
      <p:pic>
        <p:nvPicPr>
          <p:cNvPr id="51203" name="Picture 31" descr="fig03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08138"/>
            <a:ext cx="7924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06B25A3C-DA8A-4141-B40C-2E4CC324F447}" type="slidenum">
              <a:rPr lang="en-US"/>
              <a:pPr/>
              <a:t>26</a:t>
            </a:fld>
            <a:endParaRPr lang="en-CA"/>
          </a:p>
        </p:txBody>
      </p:sp>
      <p:sp>
        <p:nvSpPr>
          <p:cNvPr id="53250" name="Rectangle 20"/>
          <p:cNvSpPr>
            <a:spLocks noGrp="1" noChangeArrowheads="1"/>
          </p:cNvSpPr>
          <p:nvPr>
            <p:ph type="title"/>
          </p:nvPr>
        </p:nvSpPr>
        <p:spPr>
          <a:xfrm>
            <a:off x="296863" y="85725"/>
            <a:ext cx="8496300" cy="1143000"/>
          </a:xfrm>
          <a:noFill/>
        </p:spPr>
        <p:txBody>
          <a:bodyPr/>
          <a:lstStyle/>
          <a:p>
            <a:pPr eaLnBrk="1" hangingPunct="1"/>
            <a:r>
              <a:rPr lang="en-US" sz="2800" smtClean="0">
                <a:ea typeface="ＭＳ Ｐゴシック" pitchFamily="34" charset="-128"/>
              </a:rPr>
              <a:t>Relationship instances of the M:N  WORKS_ON relationship between EMPLOYEE and PROJECT</a:t>
            </a:r>
          </a:p>
        </p:txBody>
      </p:sp>
      <p:sp>
        <p:nvSpPr>
          <p:cNvPr id="53251" name="Text Box 21"/>
          <p:cNvSpPr txBox="1">
            <a:spLocks noChangeArrowheads="1"/>
          </p:cNvSpPr>
          <p:nvPr/>
        </p:nvSpPr>
        <p:spPr bwMode="auto">
          <a:xfrm>
            <a:off x="685800" y="1822450"/>
            <a:ext cx="8099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solidFill>
                <a:schemeClr val="bg2"/>
              </a:solidFill>
              <a:latin typeface="Times New Roman" pitchFamily="18" charset="0"/>
            </a:endParaRPr>
          </a:p>
        </p:txBody>
      </p:sp>
      <p:pic>
        <p:nvPicPr>
          <p:cNvPr id="53252" name="Picture 38" descr="fig03_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1113" y="1644650"/>
            <a:ext cx="6948487" cy="478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FF3118A5-83DC-48EA-AD06-38FC38BF963D}" type="slidenum">
              <a:rPr lang="en-US"/>
              <a:pPr/>
              <a:t>27</a:t>
            </a:fld>
            <a:endParaRPr lang="en-CA"/>
          </a:p>
        </p:txBody>
      </p:sp>
      <p:sp>
        <p:nvSpPr>
          <p:cNvPr id="55298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Relationship type vs. relationship set (1)</a:t>
            </a:r>
          </a:p>
        </p:txBody>
      </p:sp>
      <p:sp>
        <p:nvSpPr>
          <p:cNvPr id="55299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Relationship Type: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Is the schema description of a relationship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Identifies the relationship name and the participating entity types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Also identifies certain relationship constraints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Relationship Set: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 current set of relationship instances represented in the database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 current </a:t>
            </a:r>
            <a:r>
              <a:rPr lang="en-US" i="1" smtClean="0">
                <a:ea typeface="ＭＳ Ｐゴシック" pitchFamily="34" charset="-128"/>
              </a:rPr>
              <a:t>state</a:t>
            </a:r>
            <a:r>
              <a:rPr lang="en-US" smtClean="0">
                <a:ea typeface="ＭＳ Ｐゴシック" pitchFamily="34" charset="-128"/>
              </a:rPr>
              <a:t> of a relationship type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F9988224-5F57-45EE-B5D4-42B0BF0221F2}" type="slidenum">
              <a:rPr lang="en-US"/>
              <a:pPr/>
              <a:t>28</a:t>
            </a:fld>
            <a:endParaRPr lang="en-CA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Relationship type vs. relationship set (2)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Previous figures displayed the relationship sets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Each instance in the set relates individual participating entities – one from each participating entity type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In ER diagrams, we represent the </a:t>
            </a:r>
            <a:r>
              <a:rPr lang="en-US" sz="2400" i="1" smtClean="0">
                <a:ea typeface="ＭＳ Ｐゴシック" pitchFamily="34" charset="-128"/>
              </a:rPr>
              <a:t>relationship type </a:t>
            </a:r>
            <a:r>
              <a:rPr lang="en-US" sz="2400" smtClean="0">
                <a:ea typeface="ＭＳ Ｐゴシック" pitchFamily="34" charset="-128"/>
              </a:rPr>
              <a:t>as follows:</a:t>
            </a:r>
          </a:p>
          <a:p>
            <a:pPr lvl="1" eaLnBrk="1" hangingPunct="1"/>
            <a:r>
              <a:rPr lang="en-US" sz="2400" smtClean="0">
                <a:ea typeface="ＭＳ Ｐゴシック" pitchFamily="34" charset="-128"/>
              </a:rPr>
              <a:t>Diamond-shaped box is used to display a relationship type</a:t>
            </a:r>
          </a:p>
          <a:p>
            <a:pPr lvl="1" eaLnBrk="1" hangingPunct="1"/>
            <a:r>
              <a:rPr lang="en-US" sz="2400" smtClean="0">
                <a:ea typeface="ＭＳ Ｐゴシック" pitchFamily="34" charset="-128"/>
              </a:rPr>
              <a:t>Connected to the participating entity types via straight lines</a:t>
            </a:r>
          </a:p>
          <a:p>
            <a:pPr lvl="1" eaLnBrk="1" hangingPunct="1"/>
            <a:r>
              <a:rPr lang="en-US" sz="2400" smtClean="0">
                <a:ea typeface="ＭＳ Ｐゴシック" pitchFamily="34" charset="-128"/>
              </a:rPr>
              <a:t>Note that the relationship type is not shown with an arrow. The name should be typically be readable from left to right and top to bottom.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4D1DF07A-85CA-44C9-BA48-1A3EBA04A996}" type="slidenum">
              <a:rPr lang="en-US"/>
              <a:pPr/>
              <a:t>29</a:t>
            </a:fld>
            <a:endParaRPr lang="en-CA"/>
          </a:p>
        </p:txBody>
      </p:sp>
      <p:sp>
        <p:nvSpPr>
          <p:cNvPr id="57346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Refining the COMPANY database schema by introducing relationships</a:t>
            </a:r>
          </a:p>
        </p:txBody>
      </p:sp>
      <p:sp>
        <p:nvSpPr>
          <p:cNvPr id="57347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By examining the requirements, six relationship types are identified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All are </a:t>
            </a:r>
            <a:r>
              <a:rPr lang="en-US" sz="2400" i="1" smtClean="0">
                <a:ea typeface="ＭＳ Ｐゴシック" pitchFamily="34" charset="-128"/>
              </a:rPr>
              <a:t>binary</a:t>
            </a:r>
            <a:r>
              <a:rPr lang="en-US" sz="2400" smtClean="0">
                <a:ea typeface="ＭＳ Ｐゴシック" pitchFamily="34" charset="-128"/>
              </a:rPr>
              <a:t> relationships( degree 2)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Listed below with their participating entity types: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WORKS_FOR (between EMPLOYEE, DEPARTMENT)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MANAGES (also between EMPLOYEE, DEPARTMENT)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CONTROLS (between DEPARTMENT, PROJECT)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WORKS_ON (between EMPLOYEE, PROJECT)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SUPERVISION (between EMPLOYEE (as subordinate), EMPLOYEE (as supervisor))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DEPENDENTS_OF (between EMPLOYEE, DEPENDENT)</a:t>
            </a:r>
          </a:p>
          <a:p>
            <a:pPr lvl="1" eaLnBrk="1" hangingPunct="1"/>
            <a:endParaRPr lang="en-US" sz="220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236B709B-5A6A-41B2-A001-A610697593C3}" type="slidenum">
              <a:rPr lang="en-US"/>
              <a:pPr/>
              <a:t>3</a:t>
            </a:fld>
            <a:endParaRPr lang="en-CA"/>
          </a:p>
        </p:txBody>
      </p:sp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Chapter Outline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Overview of Database Design Process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Example Database Application (COMPANY)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ER Model Concepts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Entities and Attributes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Entity Types, Value Sets, and Key Attributes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Relationships and Relationship Types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Weak Entity Types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Roles and Attributes in Relationship Types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ER Diagrams - Notation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ER Diagram for COMPANY Schema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Alternative Notations – UML class diagrams, others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Relationships of Higher Degree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084B6E6F-33D6-4D0C-BB31-76E30786886C}" type="slidenum">
              <a:rPr lang="en-US"/>
              <a:pPr/>
              <a:t>30</a:t>
            </a:fld>
            <a:endParaRPr lang="en-CA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22300" y="215900"/>
            <a:ext cx="7940675" cy="768350"/>
          </a:xfrm>
          <a:noFill/>
        </p:spPr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ER DIAGRAM – Relationship Types are:</a:t>
            </a:r>
            <a:br>
              <a:rPr lang="en-US" sz="3200" smtClean="0">
                <a:ea typeface="ＭＳ Ｐゴシック" pitchFamily="34" charset="-128"/>
              </a:rPr>
            </a:br>
            <a:r>
              <a:rPr lang="en-US" sz="1400" b="1" smtClean="0">
                <a:ea typeface="ＭＳ Ｐゴシック" pitchFamily="34" charset="-128"/>
              </a:rPr>
              <a:t>WORKS_FOR, MANAGES, WORKS_ON, CONTROLS, SUPERVISION, DEPENDENTS_OF</a:t>
            </a:r>
          </a:p>
        </p:txBody>
      </p:sp>
      <p:pic>
        <p:nvPicPr>
          <p:cNvPr id="58371" name="Picture 4" descr="fig03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565275"/>
            <a:ext cx="5181600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2161AE78-89C6-473F-AFD0-E8447DD421D3}" type="slidenum">
              <a:rPr lang="en-US"/>
              <a:pPr/>
              <a:t>31</a:t>
            </a:fld>
            <a:endParaRPr lang="en-CA"/>
          </a:p>
        </p:txBody>
      </p:sp>
      <p:sp>
        <p:nvSpPr>
          <p:cNvPr id="604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Discussion on Relationship Types</a:t>
            </a:r>
          </a:p>
        </p:txBody>
      </p:sp>
      <p:sp>
        <p:nvSpPr>
          <p:cNvPr id="6041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In the refined design, some attributes from the initial entity types are refined into relationships: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Manager of DEPARTMENT -&gt; MANAGES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Works_on of EMPLOYEE -&gt; WORKS_ON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Department of EMPLOYEE -&gt; WORKS_FOR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etc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In general, more than one relationship type can exist between the same participating entity types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MANAGES and WORKS_FOR are distinct relationship types between EMPLOYEE and DEPARTMENT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Different meanings and different relationship instances.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9A34F836-D280-45D6-8F2A-08580B67992A}" type="slidenum">
              <a:rPr lang="en-US"/>
              <a:pPr/>
              <a:t>32</a:t>
            </a:fld>
            <a:endParaRPr lang="en-CA"/>
          </a:p>
        </p:txBody>
      </p:sp>
      <p:sp>
        <p:nvSpPr>
          <p:cNvPr id="62466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Constraints on Relationships</a:t>
            </a:r>
          </a:p>
        </p:txBody>
      </p:sp>
      <p:sp>
        <p:nvSpPr>
          <p:cNvPr id="62467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Constraints on Relationship Types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(Also known as ratio constraints)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Cardinality Ratio (specifies </a:t>
            </a:r>
            <a:r>
              <a:rPr lang="en-US" sz="2200" i="1" smtClean="0">
                <a:ea typeface="ＭＳ Ｐゴシック" pitchFamily="34" charset="-128"/>
              </a:rPr>
              <a:t>maximum</a:t>
            </a:r>
            <a:r>
              <a:rPr lang="en-US" sz="2200" smtClean="0">
                <a:ea typeface="ＭＳ Ｐゴシック" pitchFamily="34" charset="-128"/>
              </a:rPr>
              <a:t> participation) 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One-to-one (1:1)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One-to-many (1:N) or Many-to-one (N:1)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Many-to-many (M:N)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Existence Dependency Constraint (specifies </a:t>
            </a:r>
            <a:r>
              <a:rPr lang="en-US" sz="2200" i="1" smtClean="0">
                <a:ea typeface="ＭＳ Ｐゴシック" pitchFamily="34" charset="-128"/>
              </a:rPr>
              <a:t>minimum</a:t>
            </a:r>
            <a:r>
              <a:rPr lang="en-US" sz="2200" smtClean="0">
                <a:ea typeface="ＭＳ Ｐゴシック" pitchFamily="34" charset="-128"/>
              </a:rPr>
              <a:t> participation) (also called participation constraint)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zero (optional participation, not existence-dependent)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one or more (mandatory participation, existence-dependent)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F2D834D1-E0F6-4518-A340-8DEA1C5F1EE4}" type="slidenum">
              <a:rPr lang="en-US"/>
              <a:pPr/>
              <a:t>33</a:t>
            </a:fld>
            <a:endParaRPr lang="en-CA"/>
          </a:p>
        </p:txBody>
      </p:sp>
      <p:sp>
        <p:nvSpPr>
          <p:cNvPr id="64514" name="Rectangle 1039"/>
          <p:cNvSpPr>
            <a:spLocks noGrp="1" noChangeArrowheads="1"/>
          </p:cNvSpPr>
          <p:nvPr>
            <p:ph type="title"/>
          </p:nvPr>
        </p:nvSpPr>
        <p:spPr>
          <a:xfrm>
            <a:off x="228600" y="325438"/>
            <a:ext cx="8418513" cy="533400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Many-to-one (N:1) Relationship</a:t>
            </a:r>
          </a:p>
        </p:txBody>
      </p:sp>
      <p:pic>
        <p:nvPicPr>
          <p:cNvPr id="64515" name="Picture 1054" descr="fig03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692275"/>
            <a:ext cx="7772400" cy="46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C2ADE2F8-798A-48C7-A4AB-24EFBD40BBC7}" type="slidenum">
              <a:rPr lang="en-US"/>
              <a:pPr/>
              <a:t>34</a:t>
            </a:fld>
            <a:endParaRPr lang="en-CA"/>
          </a:p>
        </p:txBody>
      </p:sp>
      <p:sp>
        <p:nvSpPr>
          <p:cNvPr id="66562" name="Rectangle 1044"/>
          <p:cNvSpPr>
            <a:spLocks noGrp="1" noChangeArrowheads="1"/>
          </p:cNvSpPr>
          <p:nvPr>
            <p:ph type="title"/>
          </p:nvPr>
        </p:nvSpPr>
        <p:spPr>
          <a:xfrm>
            <a:off x="296863" y="85725"/>
            <a:ext cx="8496300" cy="1143000"/>
          </a:xfrm>
          <a:noFill/>
        </p:spPr>
        <p:txBody>
          <a:bodyPr/>
          <a:lstStyle/>
          <a:p>
            <a:pPr eaLnBrk="1" hangingPunct="1"/>
            <a:r>
              <a:rPr lang="en-US" sz="4000" smtClean="0">
                <a:ea typeface="ＭＳ Ｐゴシック" pitchFamily="34" charset="-128"/>
              </a:rPr>
              <a:t>Many-to-many (M:N) Relationship</a:t>
            </a:r>
          </a:p>
        </p:txBody>
      </p:sp>
      <p:pic>
        <p:nvPicPr>
          <p:cNvPr id="66563" name="Picture 1062" descr="fig03_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676400"/>
            <a:ext cx="6781800" cy="466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12EAFA67-034C-477B-BBE9-7B8AC6D962A1}" type="slidenum">
              <a:rPr lang="en-US"/>
              <a:pPr/>
              <a:t>35</a:t>
            </a:fld>
            <a:endParaRPr lang="en-CA"/>
          </a:p>
        </p:txBody>
      </p:sp>
      <p:sp>
        <p:nvSpPr>
          <p:cNvPr id="68610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Recursive Relationship Type</a:t>
            </a:r>
          </a:p>
        </p:txBody>
      </p:sp>
      <p:sp>
        <p:nvSpPr>
          <p:cNvPr id="68611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A relationship type between the same participating entity type in </a:t>
            </a:r>
            <a:r>
              <a:rPr lang="en-US" sz="2400" b="1" smtClean="0">
                <a:ea typeface="ＭＳ Ｐゴシック" pitchFamily="34" charset="-128"/>
              </a:rPr>
              <a:t>distinct roles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Also called a</a:t>
            </a:r>
            <a:r>
              <a:rPr lang="en-US" sz="2400" b="1" smtClean="0">
                <a:ea typeface="ＭＳ Ｐゴシック" pitchFamily="34" charset="-128"/>
              </a:rPr>
              <a:t> self-referencing </a:t>
            </a:r>
            <a:r>
              <a:rPr lang="en-US" sz="2400" smtClean="0">
                <a:ea typeface="ＭＳ Ｐゴシック" pitchFamily="34" charset="-128"/>
              </a:rPr>
              <a:t>relationship type.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Example: the SUPERVISION relationship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EMPLOYEE participates twice in two distinct roles: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supervisor (or boss) role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supervisee (or subordinate) role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Each relationship instance relates two distinct EMPLOYEE entities: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One employee in </a:t>
            </a:r>
            <a:r>
              <a:rPr lang="en-US" sz="2200" i="1" smtClean="0">
                <a:ea typeface="ＭＳ Ｐゴシック" pitchFamily="34" charset="-128"/>
              </a:rPr>
              <a:t>supervisor</a:t>
            </a:r>
            <a:r>
              <a:rPr lang="en-US" sz="2200" smtClean="0">
                <a:ea typeface="ＭＳ Ｐゴシック" pitchFamily="34" charset="-128"/>
              </a:rPr>
              <a:t> role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One employee in </a:t>
            </a:r>
            <a:r>
              <a:rPr lang="en-US" sz="2200" i="1" smtClean="0">
                <a:ea typeface="ＭＳ Ｐゴシック" pitchFamily="34" charset="-128"/>
              </a:rPr>
              <a:t>supervisee</a:t>
            </a:r>
            <a:r>
              <a:rPr lang="en-US" sz="2200" smtClean="0">
                <a:ea typeface="ＭＳ Ｐゴシック" pitchFamily="34" charset="-128"/>
              </a:rPr>
              <a:t> role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6719AFE2-0103-4AC7-8713-F2105647987E}" type="slidenum">
              <a:rPr lang="en-US"/>
              <a:pPr/>
              <a:t>36</a:t>
            </a:fld>
            <a:endParaRPr lang="en-CA"/>
          </a:p>
        </p:txBody>
      </p:sp>
      <p:sp>
        <p:nvSpPr>
          <p:cNvPr id="70658" name="Rectangle 1028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4000" smtClean="0">
                <a:ea typeface="ＭＳ Ｐゴシック" pitchFamily="34" charset="-128"/>
              </a:rPr>
              <a:t>Displaying a recursive relationship</a:t>
            </a:r>
          </a:p>
        </p:txBody>
      </p:sp>
      <p:sp>
        <p:nvSpPr>
          <p:cNvPr id="70659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>
                <a:ea typeface="ＭＳ Ｐゴシック" pitchFamily="34" charset="-128"/>
              </a:rPr>
              <a:t>In a recursive relationship type.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800" smtClean="0">
                <a:ea typeface="ＭＳ Ｐゴシック" pitchFamily="34" charset="-128"/>
              </a:rPr>
              <a:t>Both participations are same entity type in different roles.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800" smtClean="0">
                <a:ea typeface="ＭＳ Ｐゴシック" pitchFamily="34" charset="-128"/>
              </a:rPr>
              <a:t>For example, SUPERVISION relationships between EMPLOYEE (in role of supervisor or boss) and (another) EMPLOYEE (in role of subordinate or worker).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>
                <a:ea typeface="ＭＳ Ｐゴシック" pitchFamily="34" charset="-128"/>
              </a:rPr>
              <a:t>In following figure, first role participation labeled with 1 and second role participation labeled with 2.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>
                <a:ea typeface="ＭＳ Ｐゴシック" pitchFamily="34" charset="-128"/>
              </a:rPr>
              <a:t>In ER diagram, need to display role names to distinguish participations.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1EDD9B65-1C56-444A-A682-0F3CDEBD5B7D}" type="slidenum">
              <a:rPr lang="en-US"/>
              <a:pPr/>
              <a:t>37</a:t>
            </a:fld>
            <a:endParaRPr lang="en-CA"/>
          </a:p>
        </p:txBody>
      </p:sp>
      <p:sp>
        <p:nvSpPr>
          <p:cNvPr id="72706" name="Rectangle 1037"/>
          <p:cNvSpPr>
            <a:spLocks noGrp="1" noChangeArrowheads="1"/>
          </p:cNvSpPr>
          <p:nvPr>
            <p:ph type="title"/>
          </p:nvPr>
        </p:nvSpPr>
        <p:spPr>
          <a:xfrm>
            <a:off x="474663" y="-76200"/>
            <a:ext cx="8364537" cy="1052513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 Recursive Relationship Supervision`</a:t>
            </a:r>
          </a:p>
        </p:txBody>
      </p:sp>
      <p:pic>
        <p:nvPicPr>
          <p:cNvPr id="72707" name="Picture 1074" descr="fig03_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3" y="1752600"/>
            <a:ext cx="7754937" cy="457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0D64F155-A275-499F-85DF-6DC2718F914C}" type="slidenum">
              <a:rPr lang="en-US"/>
              <a:pPr/>
              <a:t>38</a:t>
            </a:fld>
            <a:endParaRPr lang="en-CA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22300" y="215900"/>
            <a:ext cx="7940675" cy="768350"/>
          </a:xfrm>
          <a:noFill/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sz="2800" b="1" smtClean="0">
                <a:ea typeface="ＭＳ Ｐゴシック" pitchFamily="34" charset="-128"/>
              </a:rPr>
              <a:t>Recursive Relationship Type is: </a:t>
            </a:r>
            <a:r>
              <a:rPr lang="en-US" sz="2400" b="1" smtClean="0">
                <a:ea typeface="ＭＳ Ｐゴシック" pitchFamily="34" charset="-128"/>
              </a:rPr>
              <a:t>SUPERVISION</a:t>
            </a:r>
            <a:br>
              <a:rPr lang="en-US" sz="2400" b="1" smtClean="0">
                <a:ea typeface="ＭＳ Ｐゴシック" pitchFamily="34" charset="-128"/>
              </a:rPr>
            </a:br>
            <a:r>
              <a:rPr lang="en-US" sz="2800" b="1" smtClean="0">
                <a:ea typeface="ＭＳ Ｐゴシック" pitchFamily="34" charset="-128"/>
              </a:rPr>
              <a:t>(participation role names are shown)</a:t>
            </a:r>
            <a:endParaRPr lang="en-US" sz="2400" b="1" smtClean="0">
              <a:ea typeface="ＭＳ Ｐゴシック" pitchFamily="34" charset="-128"/>
            </a:endParaRPr>
          </a:p>
        </p:txBody>
      </p:sp>
      <p:pic>
        <p:nvPicPr>
          <p:cNvPr id="74755" name="Picture 4" descr="fig03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524000"/>
            <a:ext cx="5156200" cy="497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FAC35D3C-A8E7-4EE0-8E43-D069A6BDD87F}" type="slidenum">
              <a:rPr lang="en-US"/>
              <a:pPr/>
              <a:t>39</a:t>
            </a:fld>
            <a:endParaRPr lang="en-CA"/>
          </a:p>
        </p:txBody>
      </p:sp>
      <p:sp>
        <p:nvSpPr>
          <p:cNvPr id="76802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Weak Entity Types</a:t>
            </a:r>
          </a:p>
        </p:txBody>
      </p:sp>
      <p:sp>
        <p:nvSpPr>
          <p:cNvPr id="76803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An entity that does not have a key attribute and that is identification-dependent on another entity type.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A weak entity must participate in an identifying relationship type with an owner or identifying entity type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Entities are identified by the combination of: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A partial key of the weak entity type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The particular entity they are related to in the identifying relationship  type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smtClean="0">
                <a:ea typeface="ＭＳ Ｐゴシック" pitchFamily="34" charset="-128"/>
              </a:rPr>
              <a:t>Example: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A DEPENDENT entity is identified by the dependent</a:t>
            </a:r>
            <a:r>
              <a:rPr lang="en-US" altLang="en-US" sz="2000" smtClean="0">
                <a:ea typeface="ＭＳ Ｐゴシック" pitchFamily="34" charset="-128"/>
              </a:rPr>
              <a:t>’</a:t>
            </a:r>
            <a:r>
              <a:rPr lang="en-US" sz="2000" smtClean="0">
                <a:ea typeface="ＭＳ Ｐゴシック" pitchFamily="34" charset="-128"/>
              </a:rPr>
              <a:t>s first name, </a:t>
            </a:r>
            <a:r>
              <a:rPr lang="en-US" sz="2000" i="1" smtClean="0">
                <a:ea typeface="ＭＳ Ｐゴシック" pitchFamily="34" charset="-128"/>
              </a:rPr>
              <a:t>and</a:t>
            </a:r>
            <a:r>
              <a:rPr lang="en-US" sz="2000" smtClean="0">
                <a:ea typeface="ＭＳ Ｐゴシック" pitchFamily="34" charset="-128"/>
              </a:rPr>
              <a:t> the specific EMPLOYEE with whom the dependent is related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Name of DEPENDENT is the </a:t>
            </a:r>
            <a:r>
              <a:rPr lang="en-US" sz="2000" i="1" smtClean="0">
                <a:ea typeface="ＭＳ Ｐゴシック" pitchFamily="34" charset="-128"/>
              </a:rPr>
              <a:t>partial key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DEPENDENT is a </a:t>
            </a:r>
            <a:r>
              <a:rPr lang="en-US" sz="2000" i="1" smtClean="0">
                <a:ea typeface="ＭＳ Ｐゴシック" pitchFamily="34" charset="-128"/>
              </a:rPr>
              <a:t>weak entity type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EMPLOYEE is its identifying entity type via the identifying relationship type DEPENDENT_OF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0C0F5C55-24C9-40B0-B5A1-71ACC493685C}" type="slidenum">
              <a:rPr lang="en-US"/>
              <a:pPr/>
              <a:t>4</a:t>
            </a:fld>
            <a:endParaRPr lang="en-CA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Overview of Database Design Process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Two main activities: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Database design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Applications design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Focus in this chapter on </a:t>
            </a:r>
            <a:r>
              <a:rPr lang="en-US" u="sng" smtClean="0">
                <a:ea typeface="ＭＳ Ｐゴシック" pitchFamily="34" charset="-128"/>
              </a:rPr>
              <a:t>conceptual database design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To design the conceptual schema for a database application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Applications design focuses on the programs and interfaces that access the database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Generally considered part of software engineering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5F4AB59A-D288-4BCA-B8A5-A9105302234B}" type="slidenum">
              <a:rPr lang="en-US"/>
              <a:pPr/>
              <a:t>40</a:t>
            </a:fld>
            <a:endParaRPr lang="en-CA"/>
          </a:p>
        </p:txBody>
      </p:sp>
      <p:sp>
        <p:nvSpPr>
          <p:cNvPr id="788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Attributes of Relationship types</a:t>
            </a:r>
          </a:p>
        </p:txBody>
      </p:sp>
      <p:sp>
        <p:nvSpPr>
          <p:cNvPr id="7885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 relationship type can have attributes: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For example, HoursPerWeek of WORKS_ON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Its value for each relationship instance describes the number of hours per week that an EMPLOYEE works on a PROJECT.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 value of HoursPerWeek depends on a particular (employee, project) combination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Most relationship attributes are used with M:N relationships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In 1:N relationships, they can be transferred to the entity type on the N-side of the relationship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5EA79596-1FB3-404C-A25F-07AFE5AD135B}" type="slidenum">
              <a:rPr lang="en-US"/>
              <a:pPr/>
              <a:t>41</a:t>
            </a:fld>
            <a:endParaRPr lang="en-CA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Example Attribute of a Relationship Type: </a:t>
            </a:r>
            <a:br>
              <a:rPr lang="en-US" smtClean="0">
                <a:ea typeface="ＭＳ Ｐゴシック" pitchFamily="34" charset="-128"/>
              </a:rPr>
            </a:br>
            <a:r>
              <a:rPr lang="en-US" smtClean="0">
                <a:ea typeface="ＭＳ Ｐゴシック" pitchFamily="34" charset="-128"/>
              </a:rPr>
              <a:t>Hours of WORKS_ON</a:t>
            </a:r>
          </a:p>
        </p:txBody>
      </p:sp>
      <p:pic>
        <p:nvPicPr>
          <p:cNvPr id="80899" name="Picture 4" descr="fig03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579563"/>
            <a:ext cx="508000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C2BFECA6-9875-4504-A8A5-94FD552DC0B3}" type="slidenum">
              <a:rPr lang="en-US"/>
              <a:pPr/>
              <a:t>42</a:t>
            </a:fld>
            <a:endParaRPr lang="en-CA"/>
          </a:p>
        </p:txBody>
      </p:sp>
      <p:sp>
        <p:nvSpPr>
          <p:cNvPr id="829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Notation for Constraints on Relationships</a:t>
            </a:r>
          </a:p>
        </p:txBody>
      </p:sp>
      <p:sp>
        <p:nvSpPr>
          <p:cNvPr id="8294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Cardinality ratio (of a binary relationship): 1:1, 1:N, N:1, or M:N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Shown by placing appropriate numbers on the relationship edges.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Participation constraint (on each participating entity type): total (called existence dependency) or partial.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Total shown by double line, partial by single line.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NOTE: These are easy to specify for Binary Relationship Types.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03B73707-D93C-4CA6-B87F-F0B3B386D545}" type="slidenum">
              <a:rPr lang="en-US"/>
              <a:pPr/>
              <a:t>43</a:t>
            </a:fld>
            <a:endParaRPr lang="en-CA"/>
          </a:p>
        </p:txBody>
      </p:sp>
      <p:sp>
        <p:nvSpPr>
          <p:cNvPr id="849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Alternative (min, max) notation for relationship structural constraints:</a:t>
            </a:r>
          </a:p>
        </p:txBody>
      </p:sp>
      <p:sp>
        <p:nvSpPr>
          <p:cNvPr id="8499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Specified on each participation of an entity type E in a relationship type R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Specifies that each entity e in E participates in at least </a:t>
            </a:r>
            <a:r>
              <a:rPr lang="en-US" sz="2000" i="1" smtClean="0">
                <a:ea typeface="ＭＳ Ｐゴシック" pitchFamily="34" charset="-128"/>
              </a:rPr>
              <a:t>min</a:t>
            </a:r>
            <a:r>
              <a:rPr lang="en-US" sz="2000" smtClean="0">
                <a:ea typeface="ＭＳ Ｐゴシック" pitchFamily="34" charset="-128"/>
              </a:rPr>
              <a:t> and at most </a:t>
            </a:r>
            <a:r>
              <a:rPr lang="en-US" sz="2000" i="1" smtClean="0">
                <a:ea typeface="ＭＳ Ｐゴシック" pitchFamily="34" charset="-128"/>
              </a:rPr>
              <a:t>max</a:t>
            </a:r>
            <a:r>
              <a:rPr lang="en-US" sz="2000" smtClean="0">
                <a:ea typeface="ＭＳ Ｐゴシック" pitchFamily="34" charset="-128"/>
              </a:rPr>
              <a:t> relationship instances in R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Default(no constraint): min</a:t>
            </a:r>
            <a:r>
              <a:rPr lang="en-US" sz="2000" smtClean="0">
                <a:ea typeface="ＭＳ Ｐゴシック" pitchFamily="34" charset="-128"/>
                <a:sym typeface="Symbol" pitchFamily="18" charset="2"/>
              </a:rPr>
              <a:t>=0, max=n (signifying no limit)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  <a:sym typeface="Symbol" pitchFamily="18" charset="2"/>
              </a:rPr>
              <a:t>Must have minmax, min0, max 1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  <a:sym typeface="Symbol" pitchFamily="18" charset="2"/>
              </a:rPr>
              <a:t>Derived from the knowledge of mini-world constraints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  <a:sym typeface="Symbol" pitchFamily="18" charset="2"/>
              </a:rPr>
              <a:t>Examples: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  <a:sym typeface="Symbol" pitchFamily="18" charset="2"/>
              </a:rPr>
              <a:t>A department has exactly one manager and an employee can manage at most one department.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>
                <a:ea typeface="ＭＳ Ｐゴシック" pitchFamily="34" charset="-128"/>
                <a:sym typeface="Symbol" pitchFamily="18" charset="2"/>
              </a:rPr>
              <a:t>Specify (0,1) for participation of EMPLOYEE in MANAGES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>
                <a:ea typeface="ＭＳ Ｐゴシック" pitchFamily="34" charset="-128"/>
                <a:sym typeface="Symbol" pitchFamily="18" charset="2"/>
              </a:rPr>
              <a:t>Specify (1,1) for participation of DEPARTMENT in MANAGES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  <a:sym typeface="Symbol" pitchFamily="18" charset="2"/>
              </a:rPr>
              <a:t>An employee can work for exactly one department but a department can have any number of employees.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>
                <a:ea typeface="ＭＳ Ｐゴシック" pitchFamily="34" charset="-128"/>
                <a:sym typeface="Symbol" pitchFamily="18" charset="2"/>
              </a:rPr>
              <a:t>Specify (1,1) for participation of EMPLOYEE in WORKS_FOR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>
                <a:ea typeface="ＭＳ Ｐゴシック" pitchFamily="34" charset="-128"/>
                <a:sym typeface="Symbol" pitchFamily="18" charset="2"/>
              </a:rPr>
              <a:t>Specify (0,n) for participation of DEPARTMENT in WORKS_FOR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C2CC147A-B261-464C-803F-4AF0E9C4BADD}" type="slidenum">
              <a:rPr lang="en-US"/>
              <a:pPr/>
              <a:t>44</a:t>
            </a:fld>
            <a:endParaRPr lang="en-CA"/>
          </a:p>
        </p:txBody>
      </p:sp>
      <p:sp>
        <p:nvSpPr>
          <p:cNvPr id="87042" name="Rectangle 2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The (min,max) notation for relationship constraints</a:t>
            </a:r>
          </a:p>
        </p:txBody>
      </p:sp>
      <p:pic>
        <p:nvPicPr>
          <p:cNvPr id="87043" name="Picture 27" descr="Slide3-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013" y="2209800"/>
            <a:ext cx="7773987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4" name="Text Box 28" descr="Pink tissue paper"/>
          <p:cNvSpPr txBox="1">
            <a:spLocks noChangeArrowheads="1"/>
          </p:cNvSpPr>
          <p:nvPr/>
        </p:nvSpPr>
        <p:spPr bwMode="auto">
          <a:xfrm>
            <a:off x="1295400" y="5410200"/>
            <a:ext cx="647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/>
              <a:t>Read the min,max numbers next to the entity type and looking </a:t>
            </a:r>
            <a:r>
              <a:rPr lang="en-US" b="1"/>
              <a:t>away from </a:t>
            </a:r>
            <a:r>
              <a:rPr lang="en-US"/>
              <a:t>the entity type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12F738D6-120A-45DD-B3E4-32DEEA8D2BAE}" type="slidenum">
              <a:rPr lang="en-US"/>
              <a:pPr/>
              <a:t>45</a:t>
            </a:fld>
            <a:endParaRPr lang="en-CA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842962"/>
          </a:xfrm>
          <a:noFill/>
        </p:spPr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COMPANY ER Schema Diagram using (min, max) notation</a:t>
            </a:r>
          </a:p>
        </p:txBody>
      </p:sp>
      <p:pic>
        <p:nvPicPr>
          <p:cNvPr id="89091" name="Picture 4" descr="fig03_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3113" y="1600200"/>
            <a:ext cx="4586287" cy="486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72D87929-95EC-4CA5-A923-F699233CD4AF}" type="slidenum">
              <a:rPr lang="en-US"/>
              <a:pPr/>
              <a:t>46</a:t>
            </a:fld>
            <a:endParaRPr lang="en-CA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Alternative diagrammatic notation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ER diagrams is one popular example for displaying database schemas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Many other notations exist in the literature and in various database design and modeling tools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Appendix A illustrates some of the alternative notations that have been used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UML class diagrams is representative of another way of displaying ER concepts that is used in several commercial design tools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27A635A6-D917-47B3-B56C-C6E3C0184245}" type="slidenum">
              <a:rPr lang="en-US"/>
              <a:pPr/>
              <a:t>47</a:t>
            </a:fld>
            <a:endParaRPr lang="en-CA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Summary of notation for ER diagrams</a:t>
            </a:r>
          </a:p>
        </p:txBody>
      </p:sp>
      <p:pic>
        <p:nvPicPr>
          <p:cNvPr id="92163" name="Picture 4" descr="fig03_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0163" y="1600200"/>
            <a:ext cx="3754437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679B76A6-4CA8-416F-8B20-2502E55A6521}" type="slidenum">
              <a:rPr lang="en-US"/>
              <a:pPr/>
              <a:t>48</a:t>
            </a:fld>
            <a:endParaRPr lang="en-CA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UML class diagrams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Represent classes (similar to entity types) as large rounded boxes with three sections: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Top section includes entity type (class) name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Second section includes attributes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Third section includes class operations (operations are not in basic ER model)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Relationships (called associations) represented as lines connecting the classes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Other UML terminology also differs from ER terminology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Used in database design and object-oriented software design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UML has many other types of diagrams for software design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en-US" sz="240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95C1C9C1-C86C-41A0-A596-96B30FE18D06}" type="slidenum">
              <a:rPr lang="en-US"/>
              <a:pPr/>
              <a:t>49</a:t>
            </a:fld>
            <a:endParaRPr lang="en-CA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UML class diagram for COMPANY database schema</a:t>
            </a:r>
          </a:p>
        </p:txBody>
      </p:sp>
      <p:pic>
        <p:nvPicPr>
          <p:cNvPr id="94211" name="Picture 4" descr="fig03_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9988" y="1600200"/>
            <a:ext cx="6854825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53594BD6-2BE1-4B2F-92C1-158593BD2ED0}" type="slidenum">
              <a:rPr lang="en-US"/>
              <a:pPr/>
              <a:t>5</a:t>
            </a:fld>
            <a:endParaRPr lang="en-CA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Overview of Database Design Process</a:t>
            </a:r>
          </a:p>
        </p:txBody>
      </p:sp>
      <p:pic>
        <p:nvPicPr>
          <p:cNvPr id="22531" name="Picture 4" descr="fig03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524000"/>
            <a:ext cx="5272088" cy="506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192784C1-BD17-41FF-8D56-9D8F3F4C33E0}" type="slidenum">
              <a:rPr lang="en-US"/>
              <a:pPr/>
              <a:t>50</a:t>
            </a:fld>
            <a:endParaRPr lang="en-CA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Other alternative diagrammatic notations</a:t>
            </a:r>
          </a:p>
        </p:txBody>
      </p:sp>
      <p:pic>
        <p:nvPicPr>
          <p:cNvPr id="95235" name="Picture 4" descr="figA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6625" y="1524000"/>
            <a:ext cx="40417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2BC3C75E-B8A4-4919-8BCC-0EA3A1D85410}" type="slidenum">
              <a:rPr lang="en-US"/>
              <a:pPr/>
              <a:t>51</a:t>
            </a:fld>
            <a:endParaRPr lang="en-CA"/>
          </a:p>
        </p:txBody>
      </p:sp>
      <p:sp>
        <p:nvSpPr>
          <p:cNvPr id="962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Relationships of Higher Degree</a:t>
            </a:r>
          </a:p>
        </p:txBody>
      </p:sp>
      <p:sp>
        <p:nvSpPr>
          <p:cNvPr id="9625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Relationship types of degree 2 are called binary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Relationship types of degree 3 are called ternary and of degree n are called n-ary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In general, an n-ary relationship is not equivalent to n binary relationships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Constraints are harder to specify for higher-degree relationships (n &gt; 2) than for binary relationships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A2BA5C84-A722-466E-AC92-D560F3216CF7}" type="slidenum">
              <a:rPr lang="en-US"/>
              <a:pPr/>
              <a:t>52</a:t>
            </a:fld>
            <a:endParaRPr lang="en-CA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Discussion of n-ary relationships (n &gt; 2)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In general, 3 binary relationships can represent different information than a single ternary relationship (see Figure 3.17a and b on next slide)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If needed, the binary and n-ary relationships can all be included in the schema design (see Figure 3.17a and b, where all relationships convey different meanings)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In some cases, a ternary relationship can be represented as a weak entity if the data model allows a weak entity type to have multiple identifying relationships (and hence multiple owner entity types) (see Figure 3.17c)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8C1F8947-C102-45C9-9102-54F31E80F22B}" type="slidenum">
              <a:rPr lang="en-US"/>
              <a:pPr/>
              <a:t>53</a:t>
            </a:fld>
            <a:endParaRPr lang="en-CA"/>
          </a:p>
        </p:txBody>
      </p:sp>
      <p:sp>
        <p:nvSpPr>
          <p:cNvPr id="993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Example of a ternary relationship</a:t>
            </a:r>
          </a:p>
        </p:txBody>
      </p:sp>
      <p:pic>
        <p:nvPicPr>
          <p:cNvPr id="99331" name="Picture 1029" descr="fig03_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524000"/>
            <a:ext cx="41957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EBE9E2A0-F719-4620-BCFA-CF2B6FD5E082}" type="slidenum">
              <a:rPr lang="en-US"/>
              <a:pPr/>
              <a:t>54</a:t>
            </a:fld>
            <a:endParaRPr lang="en-CA"/>
          </a:p>
        </p:txBody>
      </p:sp>
      <p:sp>
        <p:nvSpPr>
          <p:cNvPr id="1003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Discussion of n-ary relationships (n &gt; 2)</a:t>
            </a:r>
          </a:p>
        </p:txBody>
      </p:sp>
      <p:sp>
        <p:nvSpPr>
          <p:cNvPr id="10035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If a particular binary relationship can be derived from a higher-degree relationship at all times, then it is redundant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For example, the TAUGHT_DURING binary relationship in Figure 3.18 (see next slide) can be derived from the ternary relationship OFFERS (based on the meaning of the relationships)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67D7BC6B-0B05-4179-8B53-FCA487996EB1}" type="slidenum">
              <a:rPr lang="en-US"/>
              <a:pPr/>
              <a:t>55</a:t>
            </a:fld>
            <a:endParaRPr lang="en-CA"/>
          </a:p>
        </p:txBody>
      </p:sp>
      <p:sp>
        <p:nvSpPr>
          <p:cNvPr id="1013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Another example of a ternary relationship</a:t>
            </a:r>
          </a:p>
        </p:txBody>
      </p:sp>
      <p:pic>
        <p:nvPicPr>
          <p:cNvPr id="101379" name="Picture 1029" descr="fig03_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913" y="1905000"/>
            <a:ext cx="798988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A655311F-52BA-432B-8C46-697AA376E767}" type="slidenum">
              <a:rPr lang="en-US"/>
              <a:pPr/>
              <a:t>56</a:t>
            </a:fld>
            <a:endParaRPr lang="en-CA"/>
          </a:p>
        </p:txBody>
      </p:sp>
      <p:sp>
        <p:nvSpPr>
          <p:cNvPr id="1024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Displaying constraints on higher-degree relationships</a:t>
            </a:r>
          </a:p>
        </p:txBody>
      </p:sp>
      <p:sp>
        <p:nvSpPr>
          <p:cNvPr id="10240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The (min, max) constraints can be displayed on the edges – however, they do not fully describe the constraints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Displaying a 1, M, or N indicates additional constraints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An M or N indicates no constraint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 1 indicates that an entity can participate in at most one relationship instance </a:t>
            </a:r>
            <a:r>
              <a:rPr lang="en-US" sz="2200" i="1" smtClean="0">
                <a:ea typeface="ＭＳ Ｐゴシック" pitchFamily="34" charset="-128"/>
              </a:rPr>
              <a:t>that has a particular combination of the other participating entities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In general, both (min, max) and 1, M, or N are needed to describe fully the constraints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Overall, the constraint specification is difficult and possibly ambiguous when we consider relationships of a degree higher than two.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Another Example: A UNIVERSITY Database</a:t>
            </a:r>
          </a:p>
        </p:txBody>
      </p:sp>
      <p:sp>
        <p:nvSpPr>
          <p:cNvPr id="1034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To keep track of the enrollments in classes and student grades, another database is to be designed.</a:t>
            </a:r>
          </a:p>
          <a:p>
            <a:r>
              <a:rPr lang="en-US" smtClean="0">
                <a:ea typeface="ＭＳ Ｐゴシック" pitchFamily="34" charset="-128"/>
              </a:rPr>
              <a:t>It keeps track of the COLLEGEs, DEPARTMENTs within each college, the COURSEs offered by departments, and SECTIONs of courses, INSTRUCTORs who teach the sections etc.</a:t>
            </a:r>
          </a:p>
          <a:p>
            <a:r>
              <a:rPr lang="en-US" smtClean="0">
                <a:ea typeface="ＭＳ Ｐゴシック" pitchFamily="34" charset="-128"/>
              </a:rPr>
              <a:t>These entity types and the relationships among these entity types are shown on the next slide in Figure 3.20.</a:t>
            </a:r>
          </a:p>
        </p:txBody>
      </p:sp>
      <p:sp>
        <p:nvSpPr>
          <p:cNvPr id="10342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99631AC6-E194-4E6E-B69E-007EF5B5086D}" type="slidenum">
              <a:rPr lang="en-US"/>
              <a:pPr/>
              <a:t>57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alibri Light" pitchFamily="34" charset="0"/>
                <a:ea typeface="ＭＳ Ｐゴシック" pitchFamily="34" charset="-128"/>
              </a:rPr>
              <a:t>UNIVERSITY database conceptual schema</a:t>
            </a: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Slide 3- </a:t>
            </a:r>
            <a:fld id="{F61CDCD9-CD3B-4C08-B952-C474FEE5D4AC}" type="slidenum">
              <a:rPr lang="en-US"/>
              <a:pPr/>
              <a:t>58</a:t>
            </a:fld>
            <a:endParaRPr lang="en-CA"/>
          </a:p>
        </p:txBody>
      </p:sp>
      <p:sp>
        <p:nvSpPr>
          <p:cNvPr id="104451" name="Footer Placeholder 1"/>
          <p:cNvSpPr>
            <a:spLocks noGrp="1"/>
          </p:cNvSpPr>
          <p:nvPr>
            <p:ph type="ftr" sz="quarter" idx="4294967295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900">
                <a:solidFill>
                  <a:srgbClr val="898989"/>
                </a:solidFill>
              </a:rPr>
              <a:t>©2016 Ramez Elmasri and Shamkant B. Navathe</a:t>
            </a:r>
          </a:p>
        </p:txBody>
      </p:sp>
      <p:pic>
        <p:nvPicPr>
          <p:cNvPr id="104452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6588" y="1690688"/>
            <a:ext cx="7888287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3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063" y="1243013"/>
            <a:ext cx="78898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4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5038" y="1690688"/>
            <a:ext cx="4733925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826A2030-8942-4C4F-9188-A3A49DE9FB05}" type="slidenum">
              <a:rPr lang="en-US"/>
              <a:pPr/>
              <a:t>59</a:t>
            </a:fld>
            <a:endParaRPr lang="en-CA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Chapter Summary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ER Model Concepts: Entities, attributes, relationships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Constraints in the ER model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Using ER in step-by-step mode conceptual schema design for the COMPANY database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ER Diagrams - Notation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Alternative Notations – UML class diagrams, others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Binary Relationship types and those of higher degree.</a:t>
            </a: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Methodologies for Conceptual Design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Entity Relationship (ER) Diagrams (This Chapter)</a:t>
            </a:r>
          </a:p>
          <a:p>
            <a:r>
              <a:rPr lang="en-US" smtClean="0">
                <a:ea typeface="ＭＳ Ｐゴシック" pitchFamily="34" charset="-128"/>
              </a:rPr>
              <a:t>Enhanced Entity Relationship (EER) Diagrams (Chapter 4)</a:t>
            </a:r>
          </a:p>
          <a:p>
            <a:r>
              <a:rPr lang="en-US" smtClean="0">
                <a:ea typeface="ＭＳ Ｐゴシック" pitchFamily="34" charset="-128"/>
              </a:rPr>
              <a:t>Use of Design Tools in industry for designing and documenting large scale designs</a:t>
            </a:r>
          </a:p>
          <a:p>
            <a:r>
              <a:rPr lang="en-US" smtClean="0">
                <a:ea typeface="ＭＳ Ｐゴシック" pitchFamily="34" charset="-128"/>
              </a:rPr>
              <a:t>The UML (Unified Modeling Language) Class Diagrams are popular in industry to document conceptual database designs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E7B04EA2-BC16-4741-B979-DBFC152BC530}" type="slidenum">
              <a:rPr lang="en-US"/>
              <a:pPr/>
              <a:t>6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33B3B13C-1EFF-41CA-9B34-34630E8EAD4D}" type="slidenum">
              <a:rPr lang="en-US"/>
              <a:pPr/>
              <a:t>60</a:t>
            </a:fld>
            <a:endParaRPr lang="en-CA"/>
          </a:p>
        </p:txBody>
      </p:sp>
      <p:sp>
        <p:nvSpPr>
          <p:cNvPr id="1075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 Modeling Tools (Additional Material )</a:t>
            </a:r>
          </a:p>
        </p:txBody>
      </p:sp>
      <p:sp>
        <p:nvSpPr>
          <p:cNvPr id="10752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A number of popular tools that cover conceptual modeling and mapping into relational schema design.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Examples: ERWin, S- Designer (Enterprise Application Suite), ER- Studio,  etc.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POSITIVES: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Serves as documentation of application requirements, easy user interface - mostly graphics editor support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NEGATIVES: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Most tools lack a proper distinct notation for relationships with relationship attributes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Mostly represent a relational design in a diagrammatic form rather than a conceptual ER-based design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BE45DF4B-ABE4-4028-8A21-EAA0C4B93576}" type="slidenum">
              <a:rPr lang="en-US"/>
              <a:pPr/>
              <a:t>61</a:t>
            </a:fld>
            <a:endParaRPr lang="en-CA"/>
          </a:p>
        </p:txBody>
      </p:sp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914400" y="396875"/>
            <a:ext cx="72882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en-US" sz="3200">
                <a:solidFill>
                  <a:srgbClr val="800000"/>
                </a:solidFill>
              </a:rPr>
              <a:t>Some of the Automated Database Design Tools </a:t>
            </a:r>
            <a:r>
              <a:rPr lang="en-US" sz="2000">
                <a:solidFill>
                  <a:srgbClr val="800000"/>
                </a:solidFill>
              </a:rPr>
              <a:t>(Note: Not all may be on the market now)</a:t>
            </a:r>
          </a:p>
        </p:txBody>
      </p:sp>
      <p:graphicFrame>
        <p:nvGraphicFramePr>
          <p:cNvPr id="884809" name="Group 73"/>
          <p:cNvGraphicFramePr>
            <a:graphicFrameLocks noGrp="1"/>
          </p:cNvGraphicFramePr>
          <p:nvPr/>
        </p:nvGraphicFramePr>
        <p:xfrm>
          <a:off x="228600" y="1447800"/>
          <a:ext cx="8664575" cy="5045075"/>
        </p:xfrm>
        <a:graphic>
          <a:graphicData uri="http://schemas.openxmlformats.org/drawingml/2006/table">
            <a:tbl>
              <a:tblPr/>
              <a:tblGrid>
                <a:gridCol w="1446213"/>
                <a:gridCol w="2713037"/>
                <a:gridCol w="4505325"/>
              </a:tblGrid>
              <a:tr h="335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COMPANY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TOOL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FUNCTIONALITY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36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Embarcadero Technologies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ER Studio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Database Modeling in ER and IDEF1X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DB Artisan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Database administration, space and security management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Oracle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Developer 2000/Designer 2000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Database modeling, application development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Popkin Software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System Architect 2001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Data modeling, object modeling, process modeling, structured analysis/design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Platinum (Computer Associates) 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Enterprise Modeling Suite: Erwin, BPWin, Paradigm Plus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Data, process, and business component modeling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Persistence Inc.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Pwertier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Mapping from O-O to relational model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7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Rational (IBM)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Rational Rose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UML Modeling &amp; application generation in C++/JAVA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Resolution Ltd.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Xcase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Conceptual modeling up to code maintenance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Sybase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Enterprise Application Suite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Data modeling, business logic modeling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7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Visio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Visio Enterprise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 Narrow" pitchFamily="34" charset="0"/>
                        </a:rPr>
                        <a:t>Data modeling, design/reengineering Visual Basic/C++</a:t>
                      </a: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EDAF2E22-F3B1-4BA8-908F-CE29C53BB13C}" type="slidenum">
              <a:rPr lang="en-US"/>
              <a:pPr/>
              <a:t>62</a:t>
            </a:fld>
            <a:endParaRPr lang="en-CA"/>
          </a:p>
        </p:txBody>
      </p:sp>
      <p:sp>
        <p:nvSpPr>
          <p:cNvPr id="1116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Extended Entity-Relationship (EER) Model (in the next chapter)</a:t>
            </a:r>
          </a:p>
        </p:txBody>
      </p:sp>
      <p:sp>
        <p:nvSpPr>
          <p:cNvPr id="11161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mtClean="0">
              <a:ea typeface="ＭＳ Ｐゴシック" pitchFamily="34" charset="-128"/>
            </a:endParaRP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The entity relationship model in its original form did not support the specialization and generalization abstractions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Next chapter illustrates how the ER model can be extended with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Type-subtype and set-subset relationships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Specialization/Generalization Hierarchies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Notation to display them in EER diagrams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617E5E46-2C90-4971-BAFE-47358F47D8BE}" type="slidenum">
              <a:rPr lang="en-US"/>
              <a:pPr/>
              <a:t>7</a:t>
            </a:fld>
            <a:endParaRPr lang="en-CA"/>
          </a:p>
        </p:txBody>
      </p:sp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Example COMPANY Database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We need to create a database schema design based on the following (simplified) </a:t>
            </a:r>
            <a:r>
              <a:rPr lang="en-US" b="1" smtClean="0">
                <a:ea typeface="ＭＳ Ｐゴシック" pitchFamily="34" charset="-128"/>
              </a:rPr>
              <a:t>requirements</a:t>
            </a:r>
            <a:r>
              <a:rPr lang="en-US" smtClean="0">
                <a:ea typeface="ＭＳ Ｐゴシック" pitchFamily="34" charset="-128"/>
              </a:rPr>
              <a:t> of the COMPANY Database: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The company is organized into DEPARTMENTs. Each department has a name, number and an employee who </a:t>
            </a:r>
            <a:r>
              <a:rPr lang="en-US" i="1" smtClean="0">
                <a:ea typeface="ＭＳ Ｐゴシック" pitchFamily="34" charset="-128"/>
              </a:rPr>
              <a:t>manages</a:t>
            </a:r>
            <a:r>
              <a:rPr lang="en-US" smtClean="0">
                <a:ea typeface="ＭＳ Ｐゴシック" pitchFamily="34" charset="-128"/>
              </a:rPr>
              <a:t> the department. We keep track of the start date of the department manager. A department may have several locations.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Each department </a:t>
            </a:r>
            <a:r>
              <a:rPr lang="en-US" i="1" smtClean="0">
                <a:ea typeface="ＭＳ Ｐゴシック" pitchFamily="34" charset="-128"/>
              </a:rPr>
              <a:t>controls</a:t>
            </a:r>
            <a:r>
              <a:rPr lang="en-US" smtClean="0">
                <a:ea typeface="ＭＳ Ｐゴシック" pitchFamily="34" charset="-128"/>
              </a:rPr>
              <a:t> a number of PROJECTs. Each project has a unique name, unique number and is located at a single location.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771BF10F-A71A-486A-B1CD-97AA40990559}" type="slidenum">
              <a:rPr lang="en-US"/>
              <a:pPr/>
              <a:t>8</a:t>
            </a:fld>
            <a:endParaRPr lang="en-CA"/>
          </a:p>
        </p:txBody>
      </p:sp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Example COMPANY Database (Continued)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562100"/>
            <a:ext cx="8512175" cy="48387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The database will store each EMPLOYEE</a:t>
            </a:r>
            <a:r>
              <a:rPr lang="en-US" altLang="en-US" smtClean="0">
                <a:ea typeface="ＭＳ Ｐゴシック" pitchFamily="34" charset="-128"/>
              </a:rPr>
              <a:t>’</a:t>
            </a:r>
            <a:r>
              <a:rPr lang="en-US" smtClean="0">
                <a:ea typeface="ＭＳ Ｐゴシック" pitchFamily="34" charset="-128"/>
              </a:rPr>
              <a:t>s social security number, address, salary, sex, and birthdate.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Each employee </a:t>
            </a:r>
            <a:r>
              <a:rPr lang="en-US" i="1" smtClean="0">
                <a:ea typeface="ＭＳ Ｐゴシック" pitchFamily="34" charset="-128"/>
              </a:rPr>
              <a:t>works for</a:t>
            </a:r>
            <a:r>
              <a:rPr lang="en-US" smtClean="0">
                <a:ea typeface="ＭＳ Ｐゴシック" pitchFamily="34" charset="-128"/>
              </a:rPr>
              <a:t> one department but may </a:t>
            </a:r>
            <a:r>
              <a:rPr lang="en-US" i="1" smtClean="0">
                <a:ea typeface="ＭＳ Ｐゴシック" pitchFamily="34" charset="-128"/>
              </a:rPr>
              <a:t>work on</a:t>
            </a:r>
            <a:r>
              <a:rPr lang="en-US" smtClean="0">
                <a:ea typeface="ＭＳ Ｐゴシック" pitchFamily="34" charset="-128"/>
              </a:rPr>
              <a:t> several projects.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The DB will keep track of the number of hours per week that an employee currently works on each project.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It is required to keep track of the </a:t>
            </a:r>
            <a:r>
              <a:rPr lang="en-US" i="1" smtClean="0">
                <a:ea typeface="ＭＳ Ｐゴシック" pitchFamily="34" charset="-128"/>
              </a:rPr>
              <a:t>direct supervisor</a:t>
            </a:r>
            <a:r>
              <a:rPr lang="en-US" smtClean="0">
                <a:ea typeface="ＭＳ Ｐゴシック" pitchFamily="34" charset="-128"/>
              </a:rPr>
              <a:t> of each employee.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Each employee may </a:t>
            </a:r>
            <a:r>
              <a:rPr lang="en-US" i="1" smtClean="0">
                <a:ea typeface="ＭＳ Ｐゴシック" pitchFamily="34" charset="-128"/>
              </a:rPr>
              <a:t>have</a:t>
            </a:r>
            <a:r>
              <a:rPr lang="en-US" smtClean="0">
                <a:ea typeface="ＭＳ Ｐゴシック" pitchFamily="34" charset="-128"/>
              </a:rPr>
              <a:t> a number of DEPENDENTs.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For each dependent, the DB keeps a record of name, sex, birthdate, and relationship to the employee.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3- </a:t>
            </a:r>
            <a:fld id="{62D0B103-BB4A-4C36-A1C9-CCA8779FDA06}" type="slidenum">
              <a:rPr lang="en-US"/>
              <a:pPr/>
              <a:t>9</a:t>
            </a:fld>
            <a:endParaRPr lang="en-CA"/>
          </a:p>
        </p:txBody>
      </p:sp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ER Model Concepts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>
                <a:ea typeface="ＭＳ Ｐゴシック" pitchFamily="34" charset="-128"/>
              </a:rPr>
              <a:t>Entities and Attributes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Entity is a basic concept for the ER model. Entities are specific things or objects in the mini-world that are represented in the database.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For example the EMPLOYEE John Smith, the Research DEPARTMENT, the ProductX PROJECT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Attributes are properties used to describe an entity.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For example an EMPLOYEE entity may have the attributes Name, SSN, Address, Sex, BirthDate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A specific entity will have a value for each of its attributes.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smtClean="0">
                <a:ea typeface="ＭＳ Ｐゴシック" pitchFamily="34" charset="-128"/>
              </a:rPr>
              <a:t>For example a specific employee entity may have Name='John Smith', SSN='123456789', Address ='731, Fondren, Houston, TX', Sex='M', BirthDate='09-JAN-55</a:t>
            </a:r>
            <a:r>
              <a:rPr lang="en-US" altLang="en-US" sz="2000" smtClean="0">
                <a:ea typeface="ＭＳ Ｐゴシック" pitchFamily="34" charset="-128"/>
              </a:rPr>
              <a:t>‘</a:t>
            </a:r>
            <a:endParaRPr lang="en-US" sz="2000" smtClean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ea typeface="ＭＳ Ｐゴシック" pitchFamily="34" charset="-128"/>
              </a:rPr>
              <a:t>Each attribute has a </a:t>
            </a:r>
            <a:r>
              <a:rPr lang="en-US" sz="2200" i="1" smtClean="0">
                <a:ea typeface="ＭＳ Ｐゴシック" pitchFamily="34" charset="-128"/>
              </a:rPr>
              <a:t>value set</a:t>
            </a:r>
            <a:r>
              <a:rPr lang="en-US" sz="2200" smtClean="0">
                <a:ea typeface="ＭＳ Ｐゴシック" pitchFamily="34" charset="-128"/>
              </a:rPr>
              <a:t> (or data type) associated with it – e.g. integer, string, date, enumerated type, 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1714</TotalTime>
  <Words>3558</Words>
  <Application>Microsoft Macintosh PowerPoint</Application>
  <PresentationFormat>Letter Paper (8.5x11 in)</PresentationFormat>
  <Paragraphs>439</Paragraphs>
  <Slides>62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1" baseType="lpstr">
      <vt:lpstr>Arial</vt:lpstr>
      <vt:lpstr>ＭＳ Ｐゴシック</vt:lpstr>
      <vt:lpstr>Wingdings</vt:lpstr>
      <vt:lpstr>Tahoma</vt:lpstr>
      <vt:lpstr>Times New Roman</vt:lpstr>
      <vt:lpstr>Symbol</vt:lpstr>
      <vt:lpstr>Calibri Light</vt:lpstr>
      <vt:lpstr>Arial Narrow</vt:lpstr>
      <vt:lpstr>Blends</vt:lpstr>
      <vt:lpstr>Slide 1</vt:lpstr>
      <vt:lpstr> </vt:lpstr>
      <vt:lpstr>Chapter Outline</vt:lpstr>
      <vt:lpstr>Overview of Database Design Process</vt:lpstr>
      <vt:lpstr>Overview of Database Design Process</vt:lpstr>
      <vt:lpstr>Methodologies for Conceptual Design</vt:lpstr>
      <vt:lpstr>Example COMPANY Database</vt:lpstr>
      <vt:lpstr>Example COMPANY Database (Continued)</vt:lpstr>
      <vt:lpstr>ER Model Concepts</vt:lpstr>
      <vt:lpstr>Types of Attributes (1)</vt:lpstr>
      <vt:lpstr>Types of Attributes (2)</vt:lpstr>
      <vt:lpstr>Example of a composite attribute</vt:lpstr>
      <vt:lpstr>Entity Types and Key Attributes (1)</vt:lpstr>
      <vt:lpstr>Entity Types and Key Attributes (2)</vt:lpstr>
      <vt:lpstr>Entity Set</vt:lpstr>
      <vt:lpstr>Value Sets (Domains) of Attributes</vt:lpstr>
      <vt:lpstr>Attributes and Value Sets</vt:lpstr>
      <vt:lpstr>Displaying an Entity type</vt:lpstr>
      <vt:lpstr>NOTATION for ER diagrams</vt:lpstr>
      <vt:lpstr>Entity Type CAR with two keys and a corresponding Entity Set</vt:lpstr>
      <vt:lpstr>Initial Conceptual Design of Entity Types for the COMPANY Database Schema</vt:lpstr>
      <vt:lpstr>Initial Design of Entity Types: EMPLOYEE, DEPARTMENT, PROJECT, DEPENDENT</vt:lpstr>
      <vt:lpstr>Refining the initial design by introducing relationships</vt:lpstr>
      <vt:lpstr>Relationships and Relationship Types (1)</vt:lpstr>
      <vt:lpstr>Relationship instances of the WORKS_FOR N:1 relationship between EMPLOYEE and DEPARTMENT</vt:lpstr>
      <vt:lpstr>Relationship instances of the M:N  WORKS_ON relationship between EMPLOYEE and PROJECT</vt:lpstr>
      <vt:lpstr>Relationship type vs. relationship set (1)</vt:lpstr>
      <vt:lpstr>Relationship type vs. relationship set (2)</vt:lpstr>
      <vt:lpstr>Refining the COMPANY database schema by introducing relationships</vt:lpstr>
      <vt:lpstr>ER DIAGRAM – Relationship Types are: WORKS_FOR, MANAGES, WORKS_ON, CONTROLS, SUPERVISION, DEPENDENTS_OF</vt:lpstr>
      <vt:lpstr>Discussion on Relationship Types</vt:lpstr>
      <vt:lpstr>Constraints on Relationships</vt:lpstr>
      <vt:lpstr>Many-to-one (N:1) Relationship</vt:lpstr>
      <vt:lpstr>Many-to-many (M:N) Relationship</vt:lpstr>
      <vt:lpstr>Recursive Relationship Type</vt:lpstr>
      <vt:lpstr>Displaying a recursive relationship</vt:lpstr>
      <vt:lpstr>A Recursive Relationship Supervision`</vt:lpstr>
      <vt:lpstr>Recursive Relationship Type is: SUPERVISION (participation role names are shown)</vt:lpstr>
      <vt:lpstr>Weak Entity Types</vt:lpstr>
      <vt:lpstr>Attributes of Relationship types</vt:lpstr>
      <vt:lpstr>Example Attribute of a Relationship Type:  Hours of WORKS_ON</vt:lpstr>
      <vt:lpstr>Notation for Constraints on Relationships</vt:lpstr>
      <vt:lpstr>Alternative (min, max) notation for relationship structural constraints:</vt:lpstr>
      <vt:lpstr>The (min,max) notation for relationship constraints</vt:lpstr>
      <vt:lpstr>COMPANY ER Schema Diagram using (min, max) notation</vt:lpstr>
      <vt:lpstr>Alternative diagrammatic notation</vt:lpstr>
      <vt:lpstr>Summary of notation for ER diagrams</vt:lpstr>
      <vt:lpstr>UML class diagrams</vt:lpstr>
      <vt:lpstr>UML class diagram for COMPANY database schema</vt:lpstr>
      <vt:lpstr>Other alternative diagrammatic notations</vt:lpstr>
      <vt:lpstr>Relationships of Higher Degree</vt:lpstr>
      <vt:lpstr>Discussion of n-ary relationships (n &gt; 2)</vt:lpstr>
      <vt:lpstr>Example of a ternary relationship</vt:lpstr>
      <vt:lpstr>Discussion of n-ary relationships (n &gt; 2)</vt:lpstr>
      <vt:lpstr>Another example of a ternary relationship</vt:lpstr>
      <vt:lpstr>Displaying constraints on higher-degree relationships</vt:lpstr>
      <vt:lpstr>Another Example: A UNIVERSITY Database</vt:lpstr>
      <vt:lpstr>UNIVERSITY database conceptual schema</vt:lpstr>
      <vt:lpstr>Chapter Summary</vt:lpstr>
      <vt:lpstr>Data Modeling Tools (Additional Material )</vt:lpstr>
      <vt:lpstr>Slide 61</vt:lpstr>
      <vt:lpstr>Extended Entity-Relationship (EER) Model (in the next chapter)</vt:lpstr>
    </vt:vector>
  </TitlesOfParts>
  <Company>©2007 Pearson Addison-Wesley. All rights reserved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subject>Data Modeling Using the Entity-Relationship (ER) Model</dc:subject>
  <dc:creator>Elmasri/Navathe</dc:creator>
  <cp:lastModifiedBy>HP</cp:lastModifiedBy>
  <cp:revision>84</cp:revision>
  <cp:lastPrinted>2001-11-04T00:51:13Z</cp:lastPrinted>
  <dcterms:created xsi:type="dcterms:W3CDTF">2005-02-25T19:46:41Z</dcterms:created>
  <dcterms:modified xsi:type="dcterms:W3CDTF">2021-06-02T05:50:32Z</dcterms:modified>
</cp:coreProperties>
</file>