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4" d="100"/>
          <a:sy n="64" d="100"/>
        </p:scale>
        <p:origin x="-876"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0528AE-F9E7-414E-B704-8B7FF22B13D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8075EE2D-8EDB-40CF-83DF-55BB55579C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0CD29EA1-2264-4F72-9FA1-E843BA720D24}"/>
              </a:ext>
            </a:extLst>
          </p:cNvPr>
          <p:cNvSpPr>
            <a:spLocks noGrp="1"/>
          </p:cNvSpPr>
          <p:nvPr>
            <p:ph type="dt" sz="half" idx="10"/>
          </p:nvPr>
        </p:nvSpPr>
        <p:spPr/>
        <p:txBody>
          <a:bodyPr/>
          <a:lstStyle/>
          <a:p>
            <a:fld id="{C53D5A41-0D6C-4E43-82E5-845A36E5CDDE}" type="datetimeFigureOut">
              <a:rPr lang="en-US" smtClean="0"/>
              <a:pPr/>
              <a:t>6/2/2021</a:t>
            </a:fld>
            <a:endParaRPr lang="en-US"/>
          </a:p>
        </p:txBody>
      </p:sp>
      <p:sp>
        <p:nvSpPr>
          <p:cNvPr id="5" name="Footer Placeholder 4">
            <a:extLst>
              <a:ext uri="{FF2B5EF4-FFF2-40B4-BE49-F238E27FC236}">
                <a16:creationId xmlns:a16="http://schemas.microsoft.com/office/drawing/2014/main" xmlns="" id="{88E5AA0D-6466-4E64-B3C0-68ADF756D5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F07B0CF-18F7-4664-B40F-F99D7BB68515}"/>
              </a:ext>
            </a:extLst>
          </p:cNvPr>
          <p:cNvSpPr>
            <a:spLocks noGrp="1"/>
          </p:cNvSpPr>
          <p:nvPr>
            <p:ph type="sldNum" sz="quarter" idx="12"/>
          </p:nvPr>
        </p:nvSpPr>
        <p:spPr/>
        <p:txBody>
          <a:body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2716419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0C710F-1F6A-4BFB-9F51-9843A88DC5F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79B7D1AC-83FE-4ECA-82B6-1C0F97C20E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82346469-293A-438C-969F-2C31509A6D0A}"/>
              </a:ext>
            </a:extLst>
          </p:cNvPr>
          <p:cNvSpPr>
            <a:spLocks noGrp="1"/>
          </p:cNvSpPr>
          <p:nvPr>
            <p:ph type="dt" sz="half" idx="10"/>
          </p:nvPr>
        </p:nvSpPr>
        <p:spPr/>
        <p:txBody>
          <a:bodyPr/>
          <a:lstStyle/>
          <a:p>
            <a:fld id="{C53D5A41-0D6C-4E43-82E5-845A36E5CDDE}" type="datetimeFigureOut">
              <a:rPr lang="en-US" smtClean="0"/>
              <a:pPr/>
              <a:t>6/2/2021</a:t>
            </a:fld>
            <a:endParaRPr lang="en-US"/>
          </a:p>
        </p:txBody>
      </p:sp>
      <p:sp>
        <p:nvSpPr>
          <p:cNvPr id="5" name="Footer Placeholder 4">
            <a:extLst>
              <a:ext uri="{FF2B5EF4-FFF2-40B4-BE49-F238E27FC236}">
                <a16:creationId xmlns:a16="http://schemas.microsoft.com/office/drawing/2014/main" xmlns="" id="{951EEE22-6D32-47B9-8A0A-ED4E96F6BD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2FAB693-6448-45E7-83FC-FEA5B3FBA92B}"/>
              </a:ext>
            </a:extLst>
          </p:cNvPr>
          <p:cNvSpPr>
            <a:spLocks noGrp="1"/>
          </p:cNvSpPr>
          <p:nvPr>
            <p:ph type="sldNum" sz="quarter" idx="12"/>
          </p:nvPr>
        </p:nvSpPr>
        <p:spPr/>
        <p:txBody>
          <a:body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2713584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55F6958-5C49-4F15-9870-F63370A589C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86D8347-9C06-41B5-A543-1159F88F0F9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76CF018-CFA3-4528-918B-F6040A4B9509}"/>
              </a:ext>
            </a:extLst>
          </p:cNvPr>
          <p:cNvSpPr>
            <a:spLocks noGrp="1"/>
          </p:cNvSpPr>
          <p:nvPr>
            <p:ph type="dt" sz="half" idx="10"/>
          </p:nvPr>
        </p:nvSpPr>
        <p:spPr/>
        <p:txBody>
          <a:bodyPr/>
          <a:lstStyle/>
          <a:p>
            <a:fld id="{C53D5A41-0D6C-4E43-82E5-845A36E5CDDE}" type="datetimeFigureOut">
              <a:rPr lang="en-US" smtClean="0"/>
              <a:pPr/>
              <a:t>6/2/2021</a:t>
            </a:fld>
            <a:endParaRPr lang="en-US"/>
          </a:p>
        </p:txBody>
      </p:sp>
      <p:sp>
        <p:nvSpPr>
          <p:cNvPr id="5" name="Footer Placeholder 4">
            <a:extLst>
              <a:ext uri="{FF2B5EF4-FFF2-40B4-BE49-F238E27FC236}">
                <a16:creationId xmlns:a16="http://schemas.microsoft.com/office/drawing/2014/main" xmlns="" id="{6791D143-446B-4973-B09A-5F65F21B2B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62DE47D-4A6A-46D0-8F72-0FCF4A384E8C}"/>
              </a:ext>
            </a:extLst>
          </p:cNvPr>
          <p:cNvSpPr>
            <a:spLocks noGrp="1"/>
          </p:cNvSpPr>
          <p:nvPr>
            <p:ph type="sldNum" sz="quarter" idx="12"/>
          </p:nvPr>
        </p:nvSpPr>
        <p:spPr/>
        <p:txBody>
          <a:body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3551954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02E55E-C1FD-4E1D-8396-9CD929B0993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59775371-9B1F-4D96-B1FD-0234107EF3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C0E5DEB2-4004-491C-BC76-D3C568DF5EC9}"/>
              </a:ext>
            </a:extLst>
          </p:cNvPr>
          <p:cNvSpPr>
            <a:spLocks noGrp="1"/>
          </p:cNvSpPr>
          <p:nvPr>
            <p:ph type="dt" sz="half" idx="10"/>
          </p:nvPr>
        </p:nvSpPr>
        <p:spPr/>
        <p:txBody>
          <a:bodyPr/>
          <a:lstStyle/>
          <a:p>
            <a:fld id="{C53D5A41-0D6C-4E43-82E5-845A36E5CDDE}" type="datetimeFigureOut">
              <a:rPr lang="en-US" smtClean="0"/>
              <a:pPr/>
              <a:t>6/2/2021</a:t>
            </a:fld>
            <a:endParaRPr lang="en-US"/>
          </a:p>
        </p:txBody>
      </p:sp>
      <p:sp>
        <p:nvSpPr>
          <p:cNvPr id="5" name="Footer Placeholder 4">
            <a:extLst>
              <a:ext uri="{FF2B5EF4-FFF2-40B4-BE49-F238E27FC236}">
                <a16:creationId xmlns:a16="http://schemas.microsoft.com/office/drawing/2014/main" xmlns="" id="{728815FA-E6CB-4B01-871D-F9ADF2C610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02EF643-9413-4911-8F49-E74A196107C8}"/>
              </a:ext>
            </a:extLst>
          </p:cNvPr>
          <p:cNvSpPr>
            <a:spLocks noGrp="1"/>
          </p:cNvSpPr>
          <p:nvPr>
            <p:ph type="sldNum" sz="quarter" idx="12"/>
          </p:nvPr>
        </p:nvSpPr>
        <p:spPr/>
        <p:txBody>
          <a:body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2366108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5DC364-320A-4BB4-AF6C-86B5EB24E73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50AC4E33-5F67-4D0B-8D53-B1F5F83E09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6C0472FE-50A7-4A10-B570-03509A0BD949}"/>
              </a:ext>
            </a:extLst>
          </p:cNvPr>
          <p:cNvSpPr>
            <a:spLocks noGrp="1"/>
          </p:cNvSpPr>
          <p:nvPr>
            <p:ph type="dt" sz="half" idx="10"/>
          </p:nvPr>
        </p:nvSpPr>
        <p:spPr/>
        <p:txBody>
          <a:bodyPr/>
          <a:lstStyle/>
          <a:p>
            <a:fld id="{C53D5A41-0D6C-4E43-82E5-845A36E5CDDE}" type="datetimeFigureOut">
              <a:rPr lang="en-US" smtClean="0"/>
              <a:pPr/>
              <a:t>6/2/2021</a:t>
            </a:fld>
            <a:endParaRPr lang="en-US"/>
          </a:p>
        </p:txBody>
      </p:sp>
      <p:sp>
        <p:nvSpPr>
          <p:cNvPr id="5" name="Footer Placeholder 4">
            <a:extLst>
              <a:ext uri="{FF2B5EF4-FFF2-40B4-BE49-F238E27FC236}">
                <a16:creationId xmlns:a16="http://schemas.microsoft.com/office/drawing/2014/main" xmlns="" id="{0FA960B2-DB79-4C21-9CEC-61C7D43930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85B6E47-F5FC-4995-89D8-1C98D4EDBA68}"/>
              </a:ext>
            </a:extLst>
          </p:cNvPr>
          <p:cNvSpPr>
            <a:spLocks noGrp="1"/>
          </p:cNvSpPr>
          <p:nvPr>
            <p:ph type="sldNum" sz="quarter" idx="12"/>
          </p:nvPr>
        </p:nvSpPr>
        <p:spPr/>
        <p:txBody>
          <a:body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2029129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2593863-A287-4A28-8138-AF35F3CED1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A06A1452-03EB-4C2A-B2BC-88421AE6A5A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CBE2F26-9FBF-42CC-AB15-848512BE89B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703A4160-739D-4DB2-9321-53094810B2BC}"/>
              </a:ext>
            </a:extLst>
          </p:cNvPr>
          <p:cNvSpPr>
            <a:spLocks noGrp="1"/>
          </p:cNvSpPr>
          <p:nvPr>
            <p:ph type="dt" sz="half" idx="10"/>
          </p:nvPr>
        </p:nvSpPr>
        <p:spPr/>
        <p:txBody>
          <a:bodyPr/>
          <a:lstStyle/>
          <a:p>
            <a:fld id="{C53D5A41-0D6C-4E43-82E5-845A36E5CDDE}" type="datetimeFigureOut">
              <a:rPr lang="en-US" smtClean="0"/>
              <a:pPr/>
              <a:t>6/2/2021</a:t>
            </a:fld>
            <a:endParaRPr lang="en-US"/>
          </a:p>
        </p:txBody>
      </p:sp>
      <p:sp>
        <p:nvSpPr>
          <p:cNvPr id="6" name="Footer Placeholder 5">
            <a:extLst>
              <a:ext uri="{FF2B5EF4-FFF2-40B4-BE49-F238E27FC236}">
                <a16:creationId xmlns:a16="http://schemas.microsoft.com/office/drawing/2014/main" xmlns="" id="{C6E36099-ADD3-4AC5-8A63-F4C70AC710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486DF641-FABC-4E20-B68D-BF3F5531431D}"/>
              </a:ext>
            </a:extLst>
          </p:cNvPr>
          <p:cNvSpPr>
            <a:spLocks noGrp="1"/>
          </p:cNvSpPr>
          <p:nvPr>
            <p:ph type="sldNum" sz="quarter" idx="12"/>
          </p:nvPr>
        </p:nvSpPr>
        <p:spPr/>
        <p:txBody>
          <a:body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1700394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1C8982A-6ED1-4E39-B5D2-D00DDC19AFA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041B8503-44DD-4E6A-AAC6-BB72D72CAC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513131B6-4495-495E-B0F8-686F4707284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E3C2FE7F-77E1-47A4-9135-61AB7283BB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43CB4584-F8BB-483A-AC91-F3DAF48D29B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E65D0D90-F211-4FFE-B397-36AE6D35D0B4}"/>
              </a:ext>
            </a:extLst>
          </p:cNvPr>
          <p:cNvSpPr>
            <a:spLocks noGrp="1"/>
          </p:cNvSpPr>
          <p:nvPr>
            <p:ph type="dt" sz="half" idx="10"/>
          </p:nvPr>
        </p:nvSpPr>
        <p:spPr/>
        <p:txBody>
          <a:bodyPr/>
          <a:lstStyle/>
          <a:p>
            <a:fld id="{C53D5A41-0D6C-4E43-82E5-845A36E5CDDE}" type="datetimeFigureOut">
              <a:rPr lang="en-US" smtClean="0"/>
              <a:pPr/>
              <a:t>6/2/2021</a:t>
            </a:fld>
            <a:endParaRPr lang="en-US"/>
          </a:p>
        </p:txBody>
      </p:sp>
      <p:sp>
        <p:nvSpPr>
          <p:cNvPr id="8" name="Footer Placeholder 7">
            <a:extLst>
              <a:ext uri="{FF2B5EF4-FFF2-40B4-BE49-F238E27FC236}">
                <a16:creationId xmlns:a16="http://schemas.microsoft.com/office/drawing/2014/main" xmlns="" id="{A24A8B15-474F-4B8C-8518-F3A32490275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B9C190B6-5638-45CD-A12E-A6E29C3B8EA1}"/>
              </a:ext>
            </a:extLst>
          </p:cNvPr>
          <p:cNvSpPr>
            <a:spLocks noGrp="1"/>
          </p:cNvSpPr>
          <p:nvPr>
            <p:ph type="sldNum" sz="quarter" idx="12"/>
          </p:nvPr>
        </p:nvSpPr>
        <p:spPr/>
        <p:txBody>
          <a:body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825478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7B42B6-284D-4281-9A21-7D956CCA560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BAD831D2-3D70-44DF-88A6-5CE099F983BA}"/>
              </a:ext>
            </a:extLst>
          </p:cNvPr>
          <p:cNvSpPr>
            <a:spLocks noGrp="1"/>
          </p:cNvSpPr>
          <p:nvPr>
            <p:ph type="dt" sz="half" idx="10"/>
          </p:nvPr>
        </p:nvSpPr>
        <p:spPr/>
        <p:txBody>
          <a:bodyPr/>
          <a:lstStyle/>
          <a:p>
            <a:fld id="{C53D5A41-0D6C-4E43-82E5-845A36E5CDDE}" type="datetimeFigureOut">
              <a:rPr lang="en-US" smtClean="0"/>
              <a:pPr/>
              <a:t>6/2/2021</a:t>
            </a:fld>
            <a:endParaRPr lang="en-US"/>
          </a:p>
        </p:txBody>
      </p:sp>
      <p:sp>
        <p:nvSpPr>
          <p:cNvPr id="4" name="Footer Placeholder 3">
            <a:extLst>
              <a:ext uri="{FF2B5EF4-FFF2-40B4-BE49-F238E27FC236}">
                <a16:creationId xmlns:a16="http://schemas.microsoft.com/office/drawing/2014/main" xmlns="" id="{D3270896-18AD-4041-BE1B-B45D72D6F6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8C61585E-3D76-4AFE-BC77-38B7DCF0A488}"/>
              </a:ext>
            </a:extLst>
          </p:cNvPr>
          <p:cNvSpPr>
            <a:spLocks noGrp="1"/>
          </p:cNvSpPr>
          <p:nvPr>
            <p:ph type="sldNum" sz="quarter" idx="12"/>
          </p:nvPr>
        </p:nvSpPr>
        <p:spPr/>
        <p:txBody>
          <a:body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1899996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C638EEA6-70DC-4435-831B-F7C1FE412AAE}"/>
              </a:ext>
            </a:extLst>
          </p:cNvPr>
          <p:cNvSpPr>
            <a:spLocks noGrp="1"/>
          </p:cNvSpPr>
          <p:nvPr>
            <p:ph type="dt" sz="half" idx="10"/>
          </p:nvPr>
        </p:nvSpPr>
        <p:spPr/>
        <p:txBody>
          <a:bodyPr/>
          <a:lstStyle/>
          <a:p>
            <a:fld id="{C53D5A41-0D6C-4E43-82E5-845A36E5CDDE}" type="datetimeFigureOut">
              <a:rPr lang="en-US" smtClean="0"/>
              <a:pPr/>
              <a:t>6/2/2021</a:t>
            </a:fld>
            <a:endParaRPr lang="en-US"/>
          </a:p>
        </p:txBody>
      </p:sp>
      <p:sp>
        <p:nvSpPr>
          <p:cNvPr id="3" name="Footer Placeholder 2">
            <a:extLst>
              <a:ext uri="{FF2B5EF4-FFF2-40B4-BE49-F238E27FC236}">
                <a16:creationId xmlns:a16="http://schemas.microsoft.com/office/drawing/2014/main" xmlns="" id="{66788112-2056-4A96-B716-481CDBC1E97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0921031C-0F95-4600-BA91-371EFC0AFE9A}"/>
              </a:ext>
            </a:extLst>
          </p:cNvPr>
          <p:cNvSpPr>
            <a:spLocks noGrp="1"/>
          </p:cNvSpPr>
          <p:nvPr>
            <p:ph type="sldNum" sz="quarter" idx="12"/>
          </p:nvPr>
        </p:nvSpPr>
        <p:spPr/>
        <p:txBody>
          <a:body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3618719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19C85A-4FA3-439E-8015-65663E5E10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2143041F-9368-4CB8-8DD9-8FB28367A7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791ABAFD-F5EA-4974-9845-7C37CCD7BD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CC045054-4A53-4E9C-A29F-87E61B992129}"/>
              </a:ext>
            </a:extLst>
          </p:cNvPr>
          <p:cNvSpPr>
            <a:spLocks noGrp="1"/>
          </p:cNvSpPr>
          <p:nvPr>
            <p:ph type="dt" sz="half" idx="10"/>
          </p:nvPr>
        </p:nvSpPr>
        <p:spPr/>
        <p:txBody>
          <a:bodyPr/>
          <a:lstStyle/>
          <a:p>
            <a:fld id="{C53D5A41-0D6C-4E43-82E5-845A36E5CDDE}" type="datetimeFigureOut">
              <a:rPr lang="en-US" smtClean="0"/>
              <a:pPr/>
              <a:t>6/2/2021</a:t>
            </a:fld>
            <a:endParaRPr lang="en-US"/>
          </a:p>
        </p:txBody>
      </p:sp>
      <p:sp>
        <p:nvSpPr>
          <p:cNvPr id="6" name="Footer Placeholder 5">
            <a:extLst>
              <a:ext uri="{FF2B5EF4-FFF2-40B4-BE49-F238E27FC236}">
                <a16:creationId xmlns:a16="http://schemas.microsoft.com/office/drawing/2014/main" xmlns="" id="{687CCA80-3D40-4771-BCAA-0968B3F003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16DFB42-D1C6-444E-A970-419A0D143C7B}"/>
              </a:ext>
            </a:extLst>
          </p:cNvPr>
          <p:cNvSpPr>
            <a:spLocks noGrp="1"/>
          </p:cNvSpPr>
          <p:nvPr>
            <p:ph type="sldNum" sz="quarter" idx="12"/>
          </p:nvPr>
        </p:nvSpPr>
        <p:spPr/>
        <p:txBody>
          <a:body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2318240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F477E0-18DF-45B5-806F-F4DAE001FF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BCEA0DE7-408B-4786-95BE-3D462E1476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AA4CCDC5-80FA-496A-990F-ECF14655A4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E3292A29-C57C-4CA6-82B8-47BCE68C3856}"/>
              </a:ext>
            </a:extLst>
          </p:cNvPr>
          <p:cNvSpPr>
            <a:spLocks noGrp="1"/>
          </p:cNvSpPr>
          <p:nvPr>
            <p:ph type="dt" sz="half" idx="10"/>
          </p:nvPr>
        </p:nvSpPr>
        <p:spPr/>
        <p:txBody>
          <a:bodyPr/>
          <a:lstStyle/>
          <a:p>
            <a:fld id="{C53D5A41-0D6C-4E43-82E5-845A36E5CDDE}" type="datetimeFigureOut">
              <a:rPr lang="en-US" smtClean="0"/>
              <a:pPr/>
              <a:t>6/2/2021</a:t>
            </a:fld>
            <a:endParaRPr lang="en-US"/>
          </a:p>
        </p:txBody>
      </p:sp>
      <p:sp>
        <p:nvSpPr>
          <p:cNvPr id="6" name="Footer Placeholder 5">
            <a:extLst>
              <a:ext uri="{FF2B5EF4-FFF2-40B4-BE49-F238E27FC236}">
                <a16:creationId xmlns:a16="http://schemas.microsoft.com/office/drawing/2014/main" xmlns="" id="{AA7476D0-2D89-4F6A-9EB1-7513EBB6AB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ECC36A00-C99B-4C4E-B115-40E7FB2B709F}"/>
              </a:ext>
            </a:extLst>
          </p:cNvPr>
          <p:cNvSpPr>
            <a:spLocks noGrp="1"/>
          </p:cNvSpPr>
          <p:nvPr>
            <p:ph type="sldNum" sz="quarter" idx="12"/>
          </p:nvPr>
        </p:nvSpPr>
        <p:spPr/>
        <p:txBody>
          <a:body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3042499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B1BD63D3-2292-4540-B508-C32B08D777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ED60B7E6-63E1-4EF1-99BD-61C6736403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62898A4-EFB8-4FD2-897E-0F9560E9D2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3D5A41-0D6C-4E43-82E5-845A36E5CDDE}" type="datetimeFigureOut">
              <a:rPr lang="en-US" smtClean="0"/>
              <a:pPr/>
              <a:t>6/2/2021</a:t>
            </a:fld>
            <a:endParaRPr lang="en-US"/>
          </a:p>
        </p:txBody>
      </p:sp>
      <p:sp>
        <p:nvSpPr>
          <p:cNvPr id="5" name="Footer Placeholder 4">
            <a:extLst>
              <a:ext uri="{FF2B5EF4-FFF2-40B4-BE49-F238E27FC236}">
                <a16:creationId xmlns:a16="http://schemas.microsoft.com/office/drawing/2014/main" xmlns="" id="{913C7847-93BC-497C-9373-9C803EAA31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E34C6CEF-3563-41CE-A4D4-135F226303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1F0CBF-DEA9-4E00-AFF9-D1BE15F17146}" type="slidenum">
              <a:rPr lang="en-US" smtClean="0"/>
              <a:pPr/>
              <a:t>‹#›</a:t>
            </a:fld>
            <a:endParaRPr lang="en-US"/>
          </a:p>
        </p:txBody>
      </p:sp>
    </p:spTree>
    <p:extLst>
      <p:ext uri="{BB962C8B-B14F-4D97-AF65-F5344CB8AC3E}">
        <p14:creationId xmlns:p14="http://schemas.microsoft.com/office/powerpoint/2010/main" xmlns="" val="22902958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B2124E0B-B05A-4FB3-87EE-AA97B89983A4}"/>
              </a:ext>
            </a:extLst>
          </p:cNvPr>
          <p:cNvPicPr/>
          <p:nvPr/>
        </p:nvPicPr>
        <p:blipFill>
          <a:blip r:embed="rId2" cstate="print"/>
          <a:srcRect/>
          <a:stretch>
            <a:fillRect/>
          </a:stretch>
        </p:blipFill>
        <p:spPr bwMode="auto">
          <a:xfrm>
            <a:off x="4932680" y="589598"/>
            <a:ext cx="1905000" cy="1295400"/>
          </a:xfrm>
          <a:prstGeom prst="rect">
            <a:avLst/>
          </a:prstGeom>
          <a:noFill/>
          <a:ln w="9525">
            <a:noFill/>
            <a:miter lim="800000"/>
            <a:headEnd/>
            <a:tailEnd/>
          </a:ln>
        </p:spPr>
      </p:pic>
      <p:sp>
        <p:nvSpPr>
          <p:cNvPr id="5" name="Rectangle 4">
            <a:extLst>
              <a:ext uri="{FF2B5EF4-FFF2-40B4-BE49-F238E27FC236}">
                <a16:creationId xmlns:a16="http://schemas.microsoft.com/office/drawing/2014/main" xmlns="" id="{94334B36-9A4D-45C0-82BC-0B2FC9540756}"/>
              </a:ext>
            </a:extLst>
          </p:cNvPr>
          <p:cNvSpPr/>
          <p:nvPr/>
        </p:nvSpPr>
        <p:spPr>
          <a:xfrm>
            <a:off x="1524000" y="2291398"/>
            <a:ext cx="9674942" cy="3977005"/>
          </a:xfrm>
          <a:prstGeom prst="rect">
            <a:avLst/>
          </a:prstGeom>
        </p:spPr>
        <p:txBody>
          <a:bodyPr wrap="square">
            <a:spAutoFit/>
          </a:bodyPr>
          <a:lstStyle/>
          <a:p>
            <a:pPr marL="0" marR="0" algn="r" rtl="1">
              <a:lnSpc>
                <a:spcPct val="107000"/>
              </a:lnSpc>
              <a:spcBef>
                <a:spcPts val="0"/>
              </a:spcBef>
              <a:spcAft>
                <a:spcPts val="800"/>
              </a:spcAft>
            </a:pPr>
            <a:r>
              <a:rPr lang="ar-SA" sz="24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البرنامج: تقنية معلومات</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SA" sz="24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المستوي: الثاني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SA" sz="24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اسم المقرر: اساسيات الشبكات</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r">
              <a:lnSpc>
                <a:spcPct val="107000"/>
              </a:lnSpc>
              <a:spcBef>
                <a:spcPts val="0"/>
              </a:spcBef>
              <a:spcAft>
                <a:spcPts val="800"/>
              </a:spcAft>
            </a:pPr>
            <a:r>
              <a:rPr lang="ar-SA" sz="24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رمز المقرر: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r">
              <a:lnSpc>
                <a:spcPct val="107000"/>
              </a:lnSpc>
              <a:spcBef>
                <a:spcPts val="0"/>
              </a:spcBef>
              <a:spcAft>
                <a:spcPts val="800"/>
              </a:spcAft>
            </a:pPr>
            <a:r>
              <a:rPr lang="ar-SA" sz="24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عدد الساعات المعتمدة: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r">
              <a:lnSpc>
                <a:spcPct val="107000"/>
              </a:lnSpc>
              <a:spcBef>
                <a:spcPts val="0"/>
              </a:spcBef>
              <a:spcAft>
                <a:spcPts val="800"/>
              </a:spcAft>
            </a:pPr>
            <a:r>
              <a:rPr lang="ar-SA" sz="24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اسم الاستاذ: سارية محمد مختار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r">
              <a:lnSpc>
                <a:spcPct val="107000"/>
              </a:lnSpc>
              <a:spcBef>
                <a:spcPts val="0"/>
              </a:spcBef>
              <a:spcAft>
                <a:spcPts val="800"/>
              </a:spcAft>
            </a:pPr>
            <a:r>
              <a:rPr lang="ar-SA" sz="24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تلفون الاستاذ: 0123094961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r">
              <a:lnSpc>
                <a:spcPct val="107000"/>
              </a:lnSpc>
              <a:spcBef>
                <a:spcPts val="0"/>
              </a:spcBef>
              <a:spcAft>
                <a:spcPts val="800"/>
              </a:spcAft>
            </a:pPr>
            <a:r>
              <a:rPr lang="ar-SA" sz="24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عدد المحاضرات: (12)</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Footer Placeholder 3">
            <a:extLst>
              <a:ext uri="{FF2B5EF4-FFF2-40B4-BE49-F238E27FC236}">
                <a16:creationId xmlns:a16="http://schemas.microsoft.com/office/drawing/2014/main" xmlns="" id="{F03377D7-4D80-43EF-A308-13AA6D949941}"/>
              </a:ext>
            </a:extLst>
          </p:cNvPr>
          <p:cNvSpPr txBox="1">
            <a:spLocks/>
          </p:cNvSpPr>
          <p:nvPr/>
        </p:nvSpPr>
        <p:spPr>
          <a:xfrm>
            <a:off x="8684342" y="6268403"/>
            <a:ext cx="2895600" cy="476250"/>
          </a:xfrm>
          <a:prstGeom prst="rect">
            <a:avLst/>
          </a:prstGeom>
        </p:spPr>
        <p:txBody>
          <a:bodyPr anchor="b"/>
          <a:lstStyle>
            <a:defPPr>
              <a:defRPr lang="en-US"/>
            </a:defPPr>
            <a:lvl1pPr marL="0" algn="l" defTabSz="914400" rtl="0" eaLnBrk="1" latinLnBrk="0" hangingPunct="1">
              <a:defRPr kumimoji="0" sz="1200" kern="1200">
                <a:solidFill>
                  <a:schemeClr val="bg2">
                    <a:shade val="50000"/>
                    <a:satMod val="200000"/>
                  </a:schemeClr>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ar-SA" sz="1600">
                <a:solidFill>
                  <a:srgbClr val="00349E">
                    <a:lumMod val="75000"/>
                  </a:srgbClr>
                </a:solidFill>
                <a:latin typeface="Gill Sans MT"/>
              </a:rPr>
              <a:t>كلية النبلاء للعلوم والتكنولوجيا</a:t>
            </a:r>
            <a:endParaRPr lang="en-US" sz="1600" dirty="0">
              <a:solidFill>
                <a:srgbClr val="00349E">
                  <a:lumMod val="75000"/>
                </a:srgbClr>
              </a:solidFill>
              <a:latin typeface="Gill Sans MT"/>
            </a:endParaRPr>
          </a:p>
        </p:txBody>
      </p:sp>
    </p:spTree>
    <p:extLst>
      <p:ext uri="{BB962C8B-B14F-4D97-AF65-F5344CB8AC3E}">
        <p14:creationId xmlns:p14="http://schemas.microsoft.com/office/powerpoint/2010/main" xmlns="" val="2496664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840AE4E-E2C7-4880-A99E-4C7990ADE685}"/>
              </a:ext>
            </a:extLst>
          </p:cNvPr>
          <p:cNvSpPr>
            <a:spLocks noGrp="1"/>
          </p:cNvSpPr>
          <p:nvPr>
            <p:ph idx="1"/>
          </p:nvPr>
        </p:nvSpPr>
        <p:spPr/>
        <p:txBody>
          <a:bodyPr/>
          <a:lstStyle/>
          <a:p>
            <a:pPr algn="r" rtl="1"/>
            <a:r>
              <a:rPr lang="ar-SA" sz="1800" b="1" i="0" u="none" strike="noStrike" baseline="0" dirty="0">
                <a:latin typeface="Times New Roman,Bold"/>
              </a:rPr>
              <a:t>الشبكة المعقدة </a:t>
            </a:r>
            <a:r>
              <a:rPr lang="ar-SA" sz="1800" b="1" i="0" u="none" strike="noStrike" baseline="0" dirty="0">
                <a:latin typeface="Times New Roman" panose="02020603050405020304" pitchFamily="18" charset="0"/>
              </a:rPr>
              <a:t>: </a:t>
            </a:r>
            <a:r>
              <a:rPr lang="en-US" sz="1800" b="1" i="0" u="none" strike="noStrike" baseline="0" dirty="0">
                <a:latin typeface="Times New Roman" panose="02020603050405020304" pitchFamily="18" charset="0"/>
              </a:rPr>
              <a:t>Mesh Topology</a:t>
            </a:r>
          </a:p>
          <a:p>
            <a:pPr algn="r" rtl="1"/>
            <a:r>
              <a:rPr lang="ar-SA" sz="1800" b="0" i="0" u="none" strike="noStrike" baseline="0" dirty="0">
                <a:latin typeface="Arial" panose="020B0604020202020204" pitchFamily="34" charset="0"/>
                <a:cs typeface="Arial" panose="020B0604020202020204" pitchFamily="34" charset="0"/>
              </a:rPr>
              <a:t>هذه الشبكة تسمى المعقد لإنه تحتوي على أكثر من كابل في كل جزاز و تحتوي على مجموعة من الكوابل المربوطة في كل الأجهزة و في جميع الأجهزة يخرج كابل على عدد الأجهزة الموجود مثل لو كان لدينا خمسة أجزز كمبيوتر سيتم أخذ من كل جزاز خمسة كوابل و الجزاز المقابل خمسة كوابل وهكذا حتى يتم الاتصال في جميع الأجهزة هذه الطريقة مكلفة جداً جداً ولا يوجد له استخدام في الحيا العملية .</a:t>
            </a:r>
            <a:endParaRPr lang="en-US" dirty="0"/>
          </a:p>
        </p:txBody>
      </p:sp>
      <p:sp>
        <p:nvSpPr>
          <p:cNvPr id="4" name="Title 1">
            <a:extLst>
              <a:ext uri="{FF2B5EF4-FFF2-40B4-BE49-F238E27FC236}">
                <a16:creationId xmlns:a16="http://schemas.microsoft.com/office/drawing/2014/main" xmlns="" id="{35DE53B5-A9D4-423F-A6A2-28176DB6B06B}"/>
              </a:ext>
            </a:extLst>
          </p:cNvPr>
          <p:cNvSpPr>
            <a:spLocks noGrp="1"/>
          </p:cNvSpPr>
          <p:nvPr>
            <p:ph type="title"/>
          </p:nvPr>
        </p:nvSpPr>
        <p:spPr>
          <a:xfrm>
            <a:off x="838200" y="365125"/>
            <a:ext cx="10515600" cy="1325563"/>
          </a:xfrm>
        </p:spPr>
        <p:txBody>
          <a:bodyPr/>
          <a:lstStyle/>
          <a:p>
            <a:pPr algn="r" rtl="1"/>
            <a:r>
              <a:rPr lang="ar-SA" dirty="0"/>
              <a:t>أنواع الشبكات حسب التصميم الهندسي</a:t>
            </a:r>
            <a:br>
              <a:rPr lang="ar-SA" dirty="0"/>
            </a:br>
            <a:r>
              <a:rPr lang="en-US" dirty="0"/>
              <a:t>Physical Network Topologies</a:t>
            </a:r>
          </a:p>
        </p:txBody>
      </p:sp>
      <p:pic>
        <p:nvPicPr>
          <p:cNvPr id="6" name="Picture 5">
            <a:extLst>
              <a:ext uri="{FF2B5EF4-FFF2-40B4-BE49-F238E27FC236}">
                <a16:creationId xmlns:a16="http://schemas.microsoft.com/office/drawing/2014/main" xmlns="" id="{C2E76FE1-63A2-42A2-B0E3-CAD2C6EFDE23}"/>
              </a:ext>
            </a:extLst>
          </p:cNvPr>
          <p:cNvPicPr>
            <a:picLocks noChangeAspect="1"/>
          </p:cNvPicPr>
          <p:nvPr/>
        </p:nvPicPr>
        <p:blipFill>
          <a:blip r:embed="rId2"/>
          <a:stretch>
            <a:fillRect/>
          </a:stretch>
        </p:blipFill>
        <p:spPr>
          <a:xfrm>
            <a:off x="4112653" y="3118916"/>
            <a:ext cx="3966693" cy="3644721"/>
          </a:xfrm>
          <a:prstGeom prst="rect">
            <a:avLst/>
          </a:prstGeom>
        </p:spPr>
      </p:pic>
    </p:spTree>
    <p:extLst>
      <p:ext uri="{BB962C8B-B14F-4D97-AF65-F5344CB8AC3E}">
        <p14:creationId xmlns:p14="http://schemas.microsoft.com/office/powerpoint/2010/main" xmlns="" val="1638344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A4E9657-EE58-409F-A4FB-24966BFA6DAA}"/>
              </a:ext>
            </a:extLst>
          </p:cNvPr>
          <p:cNvSpPr>
            <a:spLocks noGrp="1"/>
          </p:cNvSpPr>
          <p:nvPr>
            <p:ph idx="1"/>
          </p:nvPr>
        </p:nvSpPr>
        <p:spPr/>
        <p:txBody>
          <a:bodyPr/>
          <a:lstStyle/>
          <a:p>
            <a:pPr algn="r" rtl="1"/>
            <a:r>
              <a:rPr lang="ar-SA" sz="1800" b="1" i="0" u="none" strike="noStrike" baseline="0" dirty="0">
                <a:latin typeface="Times New Roman,Bold"/>
              </a:rPr>
              <a:t>شبكة الند للند </a:t>
            </a:r>
            <a:r>
              <a:rPr lang="en-US" sz="1800" b="1" i="0" u="none" strike="noStrike" baseline="0" dirty="0">
                <a:latin typeface="Times New Roman" panose="02020603050405020304" pitchFamily="18" charset="0"/>
              </a:rPr>
              <a:t>Point to point Topology </a:t>
            </a:r>
            <a:r>
              <a:rPr lang="en-US" sz="1800" b="1" i="0" u="none" strike="noStrike" baseline="0" dirty="0">
                <a:latin typeface="Times New Roman,Bold"/>
              </a:rPr>
              <a:t>:</a:t>
            </a:r>
          </a:p>
          <a:p>
            <a:pPr algn="r" rtl="1"/>
            <a:r>
              <a:rPr lang="ar-SA" sz="1800" b="0" i="0" u="none" strike="noStrike" baseline="0" dirty="0">
                <a:latin typeface="Arial" panose="020B0604020202020204" pitchFamily="34" charset="0"/>
                <a:cs typeface="Arial" panose="020B0604020202020204" pitchFamily="34" charset="0"/>
              </a:rPr>
              <a:t>هذه الشبكة تربط </a:t>
            </a:r>
            <a:r>
              <a:rPr lang="ar-SA" sz="1800" b="0" i="0" u="none" strike="noStrike" baseline="0" dirty="0">
                <a:solidFill>
                  <a:srgbClr val="000000"/>
                </a:solidFill>
                <a:latin typeface="Arial" panose="020B0604020202020204" pitchFamily="34" charset="0"/>
                <a:cs typeface="Arial" panose="020B0604020202020204" pitchFamily="34" charset="0"/>
              </a:rPr>
              <a:t>الأجهزة</a:t>
            </a:r>
            <a:r>
              <a:rPr lang="ar-SA" sz="1800" b="0" i="0" u="none" strike="noStrike" baseline="0" dirty="0">
                <a:latin typeface="Arial" panose="020B0604020202020204" pitchFamily="34" charset="0"/>
                <a:cs typeface="Arial" panose="020B0604020202020204" pitchFamily="34" charset="0"/>
              </a:rPr>
              <a:t> في بعضها البعض بشكل مباشر من غير تدخل أية جهاز للربط مثل جهاز كمبيوتر يتم ربطه بجهاز كمبيوتر أخرى بشكل مستقيم من غير أجهز ربط مثل الراوتر يتم ربطه بشكل مستقيم مع راوتر أخرى مثل السويتش يتم ربطه بسوتيش أخرى بشكل مستقيم بمعنى أخر جهاز مقابل جهاز .</a:t>
            </a:r>
            <a:endParaRPr lang="en-US" dirty="0"/>
          </a:p>
        </p:txBody>
      </p:sp>
      <p:sp>
        <p:nvSpPr>
          <p:cNvPr id="4" name="Title 1">
            <a:extLst>
              <a:ext uri="{FF2B5EF4-FFF2-40B4-BE49-F238E27FC236}">
                <a16:creationId xmlns:a16="http://schemas.microsoft.com/office/drawing/2014/main" xmlns="" id="{02FC6B4B-1403-4D20-8A73-55E09A687F5E}"/>
              </a:ext>
            </a:extLst>
          </p:cNvPr>
          <p:cNvSpPr>
            <a:spLocks noGrp="1"/>
          </p:cNvSpPr>
          <p:nvPr>
            <p:ph type="title"/>
          </p:nvPr>
        </p:nvSpPr>
        <p:spPr>
          <a:xfrm>
            <a:off x="838200" y="365125"/>
            <a:ext cx="10515600" cy="1325563"/>
          </a:xfrm>
        </p:spPr>
        <p:txBody>
          <a:bodyPr/>
          <a:lstStyle/>
          <a:p>
            <a:pPr algn="r" rtl="1"/>
            <a:r>
              <a:rPr lang="ar-SA" dirty="0"/>
              <a:t>أنواع الشبكات حسب التصميم الهندسي</a:t>
            </a:r>
            <a:br>
              <a:rPr lang="ar-SA" dirty="0"/>
            </a:br>
            <a:r>
              <a:rPr lang="en-US" dirty="0"/>
              <a:t>Physical Network Topologies</a:t>
            </a:r>
          </a:p>
        </p:txBody>
      </p:sp>
      <p:pic>
        <p:nvPicPr>
          <p:cNvPr id="6" name="Picture 5">
            <a:extLst>
              <a:ext uri="{FF2B5EF4-FFF2-40B4-BE49-F238E27FC236}">
                <a16:creationId xmlns:a16="http://schemas.microsoft.com/office/drawing/2014/main" xmlns="" id="{AE978848-9A97-4F4A-81EE-030D9F351061}"/>
              </a:ext>
            </a:extLst>
          </p:cNvPr>
          <p:cNvPicPr>
            <a:picLocks noChangeAspect="1"/>
          </p:cNvPicPr>
          <p:nvPr/>
        </p:nvPicPr>
        <p:blipFill>
          <a:blip r:embed="rId2"/>
          <a:stretch>
            <a:fillRect/>
          </a:stretch>
        </p:blipFill>
        <p:spPr>
          <a:xfrm>
            <a:off x="2180492" y="3429000"/>
            <a:ext cx="7408985" cy="2747963"/>
          </a:xfrm>
          <a:prstGeom prst="rect">
            <a:avLst/>
          </a:prstGeom>
        </p:spPr>
      </p:pic>
    </p:spTree>
    <p:extLst>
      <p:ext uri="{BB962C8B-B14F-4D97-AF65-F5344CB8AC3E}">
        <p14:creationId xmlns:p14="http://schemas.microsoft.com/office/powerpoint/2010/main" xmlns="" val="2583300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CB7520B-500E-4FEF-AA92-242552BA4B10}"/>
              </a:ext>
            </a:extLst>
          </p:cNvPr>
          <p:cNvSpPr>
            <a:spLocks noGrp="1"/>
          </p:cNvSpPr>
          <p:nvPr>
            <p:ph idx="1"/>
          </p:nvPr>
        </p:nvSpPr>
        <p:spPr/>
        <p:txBody>
          <a:bodyPr/>
          <a:lstStyle/>
          <a:p>
            <a:pPr algn="r" rtl="1"/>
            <a:r>
              <a:rPr lang="ar-SA" sz="1800" b="1" i="0" u="none" strike="noStrike" baseline="0" dirty="0">
                <a:solidFill>
                  <a:srgbClr val="000000"/>
                </a:solidFill>
                <a:latin typeface="Times New Roman,Bold"/>
              </a:rPr>
              <a:t>شبكة الإرسال و الاستقبال </a:t>
            </a:r>
            <a:r>
              <a:rPr lang="en-US" sz="1800" b="1" i="0" u="none" strike="noStrike" baseline="0" dirty="0">
                <a:solidFill>
                  <a:srgbClr val="000000"/>
                </a:solidFill>
                <a:latin typeface="Times New Roman" panose="02020603050405020304" pitchFamily="18" charset="0"/>
              </a:rPr>
              <a:t>Point to Multipoint Topology </a:t>
            </a:r>
            <a:r>
              <a:rPr lang="en-US" sz="1800" b="1" i="0" u="none" strike="noStrike" baseline="0" dirty="0">
                <a:solidFill>
                  <a:srgbClr val="000000"/>
                </a:solidFill>
                <a:latin typeface="Times New Roman,Bold"/>
              </a:rPr>
              <a:t>:</a:t>
            </a:r>
          </a:p>
          <a:p>
            <a:pPr algn="r" rtl="1"/>
            <a:r>
              <a:rPr lang="ar-SA" sz="1800" b="0" i="0" u="none" strike="noStrike" baseline="0" dirty="0">
                <a:solidFill>
                  <a:srgbClr val="000000"/>
                </a:solidFill>
                <a:latin typeface="Arial" panose="020B0604020202020204" pitchFamily="34" charset="0"/>
                <a:cs typeface="Arial" panose="020B0604020202020204" pitchFamily="34" charset="0"/>
              </a:rPr>
              <a:t>هذه الشبكة تمثل الشبكة التي تستقبل و ترسل </a:t>
            </a:r>
            <a:r>
              <a:rPr lang="ar-SA" sz="1800" b="0" i="0" u="none" strike="noStrike" baseline="0" dirty="0">
                <a:solidFill>
                  <a:srgbClr val="141823"/>
                </a:solidFill>
                <a:latin typeface="Arial" panose="020B0604020202020204" pitchFamily="34" charset="0"/>
                <a:cs typeface="Arial" panose="020B0604020202020204" pitchFamily="34" charset="0"/>
              </a:rPr>
              <a:t>من مقسم رئيسي </a:t>
            </a:r>
            <a:r>
              <a:rPr lang="ar-SA" sz="1800" b="0" i="0" u="none" strike="noStrike" baseline="0" dirty="0">
                <a:solidFill>
                  <a:srgbClr val="000000"/>
                </a:solidFill>
                <a:latin typeface="Arial" panose="020B0604020202020204" pitchFamily="34" charset="0"/>
                <a:cs typeface="Arial" panose="020B0604020202020204" pitchFamily="34" charset="0"/>
              </a:rPr>
              <a:t>مثل يوجد سنترال يقوم بجمع جميع </a:t>
            </a:r>
            <a:r>
              <a:rPr lang="ar-SA" sz="1800" b="0" i="0" u="none" strike="noStrike" baseline="0" dirty="0">
                <a:latin typeface="Arial" panose="020B0604020202020204" pitchFamily="34" charset="0"/>
                <a:cs typeface="Arial" panose="020B0604020202020204" pitchFamily="34" charset="0"/>
              </a:rPr>
              <a:t>الأجهزة</a:t>
            </a:r>
            <a:r>
              <a:rPr lang="ar-SA" sz="1800" b="0" i="0" u="none" strike="noStrike" baseline="0" dirty="0">
                <a:solidFill>
                  <a:srgbClr val="000000"/>
                </a:solidFill>
                <a:latin typeface="Arial" panose="020B0604020202020204" pitchFamily="34" charset="0"/>
                <a:cs typeface="Arial" panose="020B0604020202020204" pitchFamily="34" charset="0"/>
              </a:rPr>
              <a:t> في مكان واحد ويتم الإرسال و الاستقبال من داخل السنتر مثل لو كان يوجد ثلاث شبكات كل شبكة في مبنى و نريد الشبكة أن تتبادل المعلومات و البيانات في ما بينهم سنقوم بربط المبنى الأول و الثاني في السنترال و عن طريق السنترال سيتم التحكم و الإرسال و الاستقبال .</a:t>
            </a:r>
            <a:endParaRPr lang="en-US" dirty="0"/>
          </a:p>
        </p:txBody>
      </p:sp>
      <p:sp>
        <p:nvSpPr>
          <p:cNvPr id="4" name="Title 1">
            <a:extLst>
              <a:ext uri="{FF2B5EF4-FFF2-40B4-BE49-F238E27FC236}">
                <a16:creationId xmlns:a16="http://schemas.microsoft.com/office/drawing/2014/main" xmlns="" id="{D22ECDC8-ED3E-403A-9C76-2662C3901E28}"/>
              </a:ext>
            </a:extLst>
          </p:cNvPr>
          <p:cNvSpPr>
            <a:spLocks noGrp="1"/>
          </p:cNvSpPr>
          <p:nvPr>
            <p:ph type="title"/>
          </p:nvPr>
        </p:nvSpPr>
        <p:spPr>
          <a:xfrm>
            <a:off x="838200" y="365125"/>
            <a:ext cx="10515600" cy="1325563"/>
          </a:xfrm>
        </p:spPr>
        <p:txBody>
          <a:bodyPr/>
          <a:lstStyle/>
          <a:p>
            <a:pPr algn="r" rtl="1"/>
            <a:r>
              <a:rPr lang="ar-SA" dirty="0"/>
              <a:t>أنواع الشبكات حسب التصميم الهندسي</a:t>
            </a:r>
            <a:br>
              <a:rPr lang="ar-SA" dirty="0"/>
            </a:br>
            <a:r>
              <a:rPr lang="en-US" dirty="0"/>
              <a:t>Physical Network Topologies</a:t>
            </a:r>
          </a:p>
        </p:txBody>
      </p:sp>
      <p:pic>
        <p:nvPicPr>
          <p:cNvPr id="6" name="Picture 5">
            <a:extLst>
              <a:ext uri="{FF2B5EF4-FFF2-40B4-BE49-F238E27FC236}">
                <a16:creationId xmlns:a16="http://schemas.microsoft.com/office/drawing/2014/main" xmlns="" id="{17063D85-3778-403D-BB6D-A4611D319AB3}"/>
              </a:ext>
            </a:extLst>
          </p:cNvPr>
          <p:cNvPicPr>
            <a:picLocks noChangeAspect="1"/>
          </p:cNvPicPr>
          <p:nvPr/>
        </p:nvPicPr>
        <p:blipFill>
          <a:blip r:embed="rId2"/>
          <a:stretch>
            <a:fillRect/>
          </a:stretch>
        </p:blipFill>
        <p:spPr>
          <a:xfrm>
            <a:off x="3335215" y="3116935"/>
            <a:ext cx="5521569" cy="3616996"/>
          </a:xfrm>
          <a:prstGeom prst="rect">
            <a:avLst/>
          </a:prstGeom>
        </p:spPr>
      </p:pic>
    </p:spTree>
    <p:extLst>
      <p:ext uri="{BB962C8B-B14F-4D97-AF65-F5344CB8AC3E}">
        <p14:creationId xmlns:p14="http://schemas.microsoft.com/office/powerpoint/2010/main" xmlns="" val="35922938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612A080-89DB-46C3-8604-232C26309B44}"/>
              </a:ext>
            </a:extLst>
          </p:cNvPr>
          <p:cNvSpPr>
            <a:spLocks noGrp="1"/>
          </p:cNvSpPr>
          <p:nvPr>
            <p:ph idx="1"/>
          </p:nvPr>
        </p:nvSpPr>
        <p:spPr/>
        <p:txBody>
          <a:bodyPr/>
          <a:lstStyle/>
          <a:p>
            <a:pPr algn="r" rtl="1"/>
            <a:r>
              <a:rPr lang="ar-SA" sz="1800" b="0" i="0" u="none" strike="noStrike" baseline="0" dirty="0">
                <a:latin typeface="Arial" panose="020B0604020202020204" pitchFamily="34" charset="0"/>
                <a:cs typeface="Arial" panose="020B0604020202020204" pitchFamily="34" charset="0"/>
              </a:rPr>
              <a:t>شبكة الخليط </a:t>
            </a:r>
            <a:r>
              <a:rPr lang="en-US" sz="1800" b="1" i="0" u="none" strike="noStrike" baseline="0" dirty="0">
                <a:latin typeface="Times New Roman" panose="02020603050405020304" pitchFamily="18" charset="0"/>
                <a:cs typeface="Arial" panose="020B0604020202020204" pitchFamily="34" charset="0"/>
              </a:rPr>
              <a:t>Hybrid Topology Network </a:t>
            </a:r>
            <a:r>
              <a:rPr lang="en-US" sz="1800" b="1" i="0" u="none" strike="noStrike" baseline="0" dirty="0">
                <a:latin typeface="Arial,Bold"/>
                <a:cs typeface="Arial" panose="020B0604020202020204" pitchFamily="34" charset="0"/>
              </a:rPr>
              <a:t>: </a:t>
            </a:r>
            <a:r>
              <a:rPr lang="ar-SA" sz="1800" b="1" i="0" u="none" strike="noStrike" baseline="0" dirty="0">
                <a:latin typeface="Arial,Bold"/>
                <a:cs typeface="Arial" panose="020B0604020202020204" pitchFamily="34" charset="0"/>
              </a:rPr>
              <a:t> </a:t>
            </a:r>
            <a:r>
              <a:rPr lang="ar-SA" sz="1800" b="0" i="0" u="none" strike="noStrike" baseline="0" dirty="0">
                <a:latin typeface="Arial" panose="020B0604020202020204" pitchFamily="34" charset="0"/>
                <a:cs typeface="Arial" panose="020B0604020202020204" pitchFamily="34" charset="0"/>
              </a:rPr>
              <a:t>هذه الشبكة تسمى الزجين أو الخليط لأنه تربط ما بين شبكات مختلفة الأنواع .</a:t>
            </a:r>
            <a:endParaRPr lang="en-US" dirty="0"/>
          </a:p>
        </p:txBody>
      </p:sp>
      <p:pic>
        <p:nvPicPr>
          <p:cNvPr id="5" name="Picture 4">
            <a:extLst>
              <a:ext uri="{FF2B5EF4-FFF2-40B4-BE49-F238E27FC236}">
                <a16:creationId xmlns:a16="http://schemas.microsoft.com/office/drawing/2014/main" xmlns="" id="{6967F067-885C-40B4-B2ED-E8086FFD36B6}"/>
              </a:ext>
            </a:extLst>
          </p:cNvPr>
          <p:cNvPicPr>
            <a:picLocks noChangeAspect="1"/>
          </p:cNvPicPr>
          <p:nvPr/>
        </p:nvPicPr>
        <p:blipFill>
          <a:blip r:embed="rId2"/>
          <a:stretch>
            <a:fillRect/>
          </a:stretch>
        </p:blipFill>
        <p:spPr>
          <a:xfrm>
            <a:off x="2707357" y="2903937"/>
            <a:ext cx="6777286" cy="3685149"/>
          </a:xfrm>
          <a:prstGeom prst="rect">
            <a:avLst/>
          </a:prstGeom>
        </p:spPr>
      </p:pic>
      <p:sp>
        <p:nvSpPr>
          <p:cNvPr id="6" name="Title 1">
            <a:extLst>
              <a:ext uri="{FF2B5EF4-FFF2-40B4-BE49-F238E27FC236}">
                <a16:creationId xmlns:a16="http://schemas.microsoft.com/office/drawing/2014/main" xmlns="" id="{1164A9F0-D8C2-4F03-B0BE-51E31C63138F}"/>
              </a:ext>
            </a:extLst>
          </p:cNvPr>
          <p:cNvSpPr>
            <a:spLocks noGrp="1"/>
          </p:cNvSpPr>
          <p:nvPr>
            <p:ph type="title"/>
          </p:nvPr>
        </p:nvSpPr>
        <p:spPr>
          <a:xfrm>
            <a:off x="838200" y="365125"/>
            <a:ext cx="10515600" cy="1325563"/>
          </a:xfrm>
        </p:spPr>
        <p:txBody>
          <a:bodyPr/>
          <a:lstStyle/>
          <a:p>
            <a:pPr algn="r" rtl="1"/>
            <a:r>
              <a:rPr lang="ar-SA" dirty="0"/>
              <a:t>أنواع الشبكات حسب التصميم الهندسي</a:t>
            </a:r>
            <a:br>
              <a:rPr lang="ar-SA" dirty="0"/>
            </a:br>
            <a:r>
              <a:rPr lang="en-US" dirty="0"/>
              <a:t>Physical Network Topologies</a:t>
            </a:r>
          </a:p>
        </p:txBody>
      </p:sp>
    </p:spTree>
    <p:extLst>
      <p:ext uri="{BB962C8B-B14F-4D97-AF65-F5344CB8AC3E}">
        <p14:creationId xmlns:p14="http://schemas.microsoft.com/office/powerpoint/2010/main" xmlns="" val="2884350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xmlns="" id="{95A53F14-130A-4555-AED6-D55FC6532DA2}"/>
              </a:ext>
            </a:extLst>
          </p:cNvPr>
          <p:cNvSpPr>
            <a:spLocks noGrp="1"/>
          </p:cNvSpPr>
          <p:nvPr/>
        </p:nvSpPr>
        <p:spPr>
          <a:xfrm>
            <a:off x="2346960" y="1028700"/>
            <a:ext cx="7498080" cy="4800600"/>
          </a:xfrm>
          <a:prstGeom prst="rect">
            <a:avLst/>
          </a:prstGeom>
        </p:spPr>
        <p:txBody>
          <a:bodyPr>
            <a:normAutofit/>
          </a:bodyPr>
          <a:lstStyle/>
          <a:p>
            <a:pPr marL="82550" marR="0" algn="ctr">
              <a:lnSpc>
                <a:spcPct val="107000"/>
              </a:lnSpc>
              <a:spcBef>
                <a:spcPts val="600"/>
              </a:spcBef>
              <a:spcAft>
                <a:spcPts val="800"/>
              </a:spcAft>
            </a:pPr>
            <a:r>
              <a:rPr lang="ar-EG" sz="32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المحاضرة </a:t>
            </a:r>
            <a:r>
              <a:rPr lang="ar-SA" sz="3200" kern="1200">
                <a:solidFill>
                  <a:srgbClr val="000000"/>
                </a:solidFill>
                <a:effectLst/>
                <a:latin typeface="Calibri" panose="020F0502020204030204" pitchFamily="34" charset="0"/>
                <a:ea typeface="Calibri" panose="020F0502020204030204" pitchFamily="34" charset="0"/>
                <a:cs typeface="Arial" panose="020B0604020202020204" pitchFamily="34" charset="0"/>
              </a:rPr>
              <a:t>الثالثة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82550" marR="0" algn="r">
              <a:lnSpc>
                <a:spcPct val="107000"/>
              </a:lnSpc>
              <a:spcBef>
                <a:spcPts val="600"/>
              </a:spcBef>
              <a:spcAft>
                <a:spcPts val="800"/>
              </a:spcAft>
            </a:pPr>
            <a:r>
              <a:rPr lang="ar-EG" sz="32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0"/>
              </a:spcAft>
            </a:pPr>
            <a:r>
              <a:rPr lang="ar-EG" sz="32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العنوان:</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0"/>
              </a:spcAft>
            </a:pPr>
            <a:r>
              <a:rPr lang="ar-EG" sz="3200" kern="12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0"/>
              </a:spcAft>
            </a:pPr>
            <a:r>
              <a:rPr lang="ar-SA" sz="3200" b="1" i="0" u="none" strike="noStrike" baseline="0" dirty="0">
                <a:solidFill>
                  <a:srgbClr val="FF0000"/>
                </a:solidFill>
                <a:latin typeface="Arial,Bold"/>
              </a:rPr>
              <a:t>معمارية الشبكة </a:t>
            </a:r>
            <a:r>
              <a:rPr lang="en-US" sz="3200" b="1" i="0" u="none" strike="noStrike" baseline="0" dirty="0">
                <a:solidFill>
                  <a:srgbClr val="FF0000"/>
                </a:solidFill>
                <a:latin typeface="Arial,Bold"/>
              </a:rPr>
              <a:t>  </a:t>
            </a:r>
            <a:r>
              <a:rPr lang="en-US" sz="3200" b="1" i="0" u="none" strike="noStrike" baseline="0" dirty="0">
                <a:solidFill>
                  <a:srgbClr val="FF0000"/>
                </a:solidFill>
                <a:latin typeface="Times New Roman" panose="02020603050405020304" pitchFamily="18" charset="0"/>
              </a:rPr>
              <a:t>Network Architectures</a:t>
            </a:r>
            <a:r>
              <a:rPr lang="ar-EG" sz="4000" kern="1200" dirty="0">
                <a:solidFill>
                  <a:srgbClr val="FF0000"/>
                </a:solidFill>
                <a:effectLst/>
                <a:latin typeface="Calibri" panose="020F0502020204030204" pitchFamily="34" charset="0"/>
                <a:ea typeface="Calibri" panose="020F0502020204030204" pitchFamily="34" charset="0"/>
                <a:cs typeface="Arial" panose="020B0604020202020204" pitchFamily="34" charset="0"/>
              </a:rPr>
              <a:t> </a:t>
            </a:r>
            <a:endParaRPr lang="en-US" sz="1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xmlns="" val="3411706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894DF4-C7F2-44DD-8F85-A6F81EA3923F}"/>
              </a:ext>
            </a:extLst>
          </p:cNvPr>
          <p:cNvSpPr>
            <a:spLocks noGrp="1"/>
          </p:cNvSpPr>
          <p:nvPr>
            <p:ph type="title"/>
          </p:nvPr>
        </p:nvSpPr>
        <p:spPr/>
        <p:txBody>
          <a:bodyPr/>
          <a:lstStyle/>
          <a:p>
            <a:pPr algn="r" rtl="1"/>
            <a:r>
              <a:rPr lang="ar-SA" sz="4400" b="1" i="0" u="none" strike="noStrike" baseline="0" dirty="0">
                <a:solidFill>
                  <a:srgbClr val="000000"/>
                </a:solidFill>
                <a:latin typeface="Arial,Bold"/>
              </a:rPr>
              <a:t>معمارية الشبكة </a:t>
            </a:r>
            <a:r>
              <a:rPr lang="en-US" sz="4400" b="1" i="0" u="none" strike="noStrike" baseline="0" dirty="0">
                <a:solidFill>
                  <a:srgbClr val="000000"/>
                </a:solidFill>
                <a:latin typeface="Arial,Bold"/>
              </a:rPr>
              <a:t>  </a:t>
            </a:r>
            <a:r>
              <a:rPr lang="en-US" sz="4400" b="1" i="0" u="none" strike="noStrike" baseline="0" dirty="0">
                <a:solidFill>
                  <a:srgbClr val="000000"/>
                </a:solidFill>
                <a:latin typeface="Times New Roman" panose="02020603050405020304" pitchFamily="18" charset="0"/>
              </a:rPr>
              <a:t>Network Architectures</a:t>
            </a:r>
            <a:endParaRPr lang="en-US" dirty="0"/>
          </a:p>
        </p:txBody>
      </p:sp>
      <p:sp>
        <p:nvSpPr>
          <p:cNvPr id="3" name="Content Placeholder 2">
            <a:extLst>
              <a:ext uri="{FF2B5EF4-FFF2-40B4-BE49-F238E27FC236}">
                <a16:creationId xmlns:a16="http://schemas.microsoft.com/office/drawing/2014/main" xmlns="" id="{CBB7423C-1F45-49BB-B82D-56FF891AAF79}"/>
              </a:ext>
            </a:extLst>
          </p:cNvPr>
          <p:cNvSpPr>
            <a:spLocks noGrp="1"/>
          </p:cNvSpPr>
          <p:nvPr>
            <p:ph idx="1"/>
          </p:nvPr>
        </p:nvSpPr>
        <p:spPr/>
        <p:txBody>
          <a:bodyPr>
            <a:normAutofit/>
          </a:bodyPr>
          <a:lstStyle/>
          <a:p>
            <a:pPr algn="r" rtl="1"/>
            <a:r>
              <a:rPr lang="ar-SA" sz="1800" b="0" i="0" u="none" strike="noStrike" baseline="0" dirty="0">
                <a:solidFill>
                  <a:srgbClr val="000000"/>
                </a:solidFill>
                <a:latin typeface="Arial" panose="020B0604020202020204" pitchFamily="34" charset="0"/>
                <a:cs typeface="Arial" panose="020B0604020202020204" pitchFamily="34" charset="0"/>
              </a:rPr>
              <a:t>يوجد نوعان من معمارية الشبكات يتم بناء الشبكة على هذا الشكل التالي </a:t>
            </a:r>
            <a:r>
              <a:rPr lang="ar-SA" sz="1800" b="0" i="0" u="none" strike="noStrike" baseline="0" dirty="0">
                <a:solidFill>
                  <a:srgbClr val="000000"/>
                </a:solidFill>
                <a:latin typeface="Calibri" panose="020F0502020204030204" pitchFamily="34" charset="0"/>
                <a:cs typeface="Arial" panose="020B0604020202020204" pitchFamily="34" charset="0"/>
              </a:rPr>
              <a:t>:</a:t>
            </a:r>
          </a:p>
          <a:p>
            <a:pPr algn="r" rtl="1"/>
            <a:r>
              <a:rPr lang="ar-SA" sz="1800" b="0" i="0" u="none" strike="noStrike" baseline="0" dirty="0">
                <a:solidFill>
                  <a:srgbClr val="000000"/>
                </a:solidFill>
                <a:latin typeface="Arial" panose="020B0604020202020204" pitchFamily="34" charset="0"/>
                <a:cs typeface="Arial" panose="020B0604020202020204" pitchFamily="34" charset="0"/>
              </a:rPr>
              <a:t>شبكة الند للند أو نقطة ل نقطة  </a:t>
            </a:r>
            <a:r>
              <a:rPr lang="en-US" sz="1800" b="0" i="0" u="none" strike="noStrike" baseline="0" dirty="0">
                <a:solidFill>
                  <a:srgbClr val="000000"/>
                </a:solidFill>
                <a:latin typeface="Times New Roman" panose="02020603050405020304" pitchFamily="18" charset="0"/>
              </a:rPr>
              <a:t>Peer – to – Peer Networks</a:t>
            </a:r>
            <a:endParaRPr lang="ar-SA" sz="1800" b="0" i="0" u="none" strike="noStrike" baseline="0" dirty="0">
              <a:solidFill>
                <a:srgbClr val="000000"/>
              </a:solidFill>
              <a:latin typeface="Arial" panose="020B0604020202020204" pitchFamily="34" charset="0"/>
              <a:cs typeface="Arial" panose="020B0604020202020204" pitchFamily="34" charset="0"/>
            </a:endParaRPr>
          </a:p>
          <a:p>
            <a:pPr algn="r" rtl="1"/>
            <a:r>
              <a:rPr lang="ar-SA" sz="1800" b="0" i="0" u="none" strike="noStrike" baseline="0" dirty="0">
                <a:solidFill>
                  <a:srgbClr val="000000"/>
                </a:solidFill>
                <a:latin typeface="Arial" panose="020B0604020202020204" pitchFamily="34" charset="0"/>
                <a:cs typeface="Arial" panose="020B0604020202020204" pitchFamily="34" charset="0"/>
              </a:rPr>
              <a:t>شبكة العميل و الخادم</a:t>
            </a:r>
            <a:r>
              <a:rPr lang="ar-SA" sz="1800" b="0" i="0" u="none" strike="noStrike" baseline="0" dirty="0">
                <a:solidFill>
                  <a:srgbClr val="0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Client / Server Networks </a:t>
            </a:r>
            <a:r>
              <a:rPr lang="ar-SA" sz="1800" b="0" i="0" u="none" strike="noStrike" baseline="0" dirty="0">
                <a:solidFill>
                  <a:srgbClr val="000000"/>
                </a:solidFill>
                <a:latin typeface="Times New Roman" panose="02020603050405020304" pitchFamily="18" charset="0"/>
              </a:rPr>
              <a:t> </a:t>
            </a:r>
          </a:p>
          <a:p>
            <a:pPr algn="r" rtl="1"/>
            <a:r>
              <a:rPr lang="ar-SA" sz="1800" b="0" i="0" u="none" strike="noStrike" baseline="0" dirty="0">
                <a:solidFill>
                  <a:srgbClr val="000000"/>
                </a:solidFill>
                <a:latin typeface="Arial" panose="020B0604020202020204" pitchFamily="34" charset="0"/>
                <a:cs typeface="Arial" panose="020B0604020202020204" pitchFamily="34" charset="0"/>
              </a:rPr>
              <a:t>سأقوم بشرح كل منزم بالتفصيل و كل من مميزات هذه الشبكات لكل منزم مميزاته و عيوبه سأقوم بشرحهم بالتفصيل :</a:t>
            </a:r>
          </a:p>
          <a:p>
            <a:pPr algn="r" rtl="1"/>
            <a:r>
              <a:rPr lang="en-US" sz="1800" b="1" i="0" u="none" strike="noStrike" baseline="0" dirty="0">
                <a:solidFill>
                  <a:srgbClr val="000000"/>
                </a:solidFill>
                <a:latin typeface="Times New Roman" panose="02020603050405020304" pitchFamily="18" charset="0"/>
              </a:rPr>
              <a:t>Peer </a:t>
            </a:r>
            <a:r>
              <a:rPr lang="en-US" sz="1800" b="1" i="0" u="none" strike="noStrike" baseline="0" dirty="0">
                <a:solidFill>
                  <a:srgbClr val="000000"/>
                </a:solidFill>
                <a:latin typeface="Times New Roman,Bold"/>
              </a:rPr>
              <a:t>– </a:t>
            </a:r>
            <a:r>
              <a:rPr lang="en-US" sz="1800" b="1" i="0" u="none" strike="noStrike" baseline="0" dirty="0">
                <a:solidFill>
                  <a:srgbClr val="000000"/>
                </a:solidFill>
                <a:latin typeface="Times New Roman" panose="02020603050405020304" pitchFamily="18" charset="0"/>
              </a:rPr>
              <a:t>to </a:t>
            </a:r>
            <a:r>
              <a:rPr lang="en-US" sz="1800" b="1" i="0" u="none" strike="noStrike" baseline="0" dirty="0">
                <a:solidFill>
                  <a:srgbClr val="000000"/>
                </a:solidFill>
                <a:latin typeface="Times New Roman,Bold"/>
              </a:rPr>
              <a:t>– </a:t>
            </a:r>
            <a:r>
              <a:rPr lang="en-US" sz="1800" b="1" i="0" u="none" strike="noStrike" baseline="0" dirty="0">
                <a:solidFill>
                  <a:srgbClr val="000000"/>
                </a:solidFill>
                <a:latin typeface="Times New Roman" panose="02020603050405020304" pitchFamily="18" charset="0"/>
              </a:rPr>
              <a:t>Peer </a:t>
            </a:r>
            <a:r>
              <a:rPr lang="en-US" sz="1800" b="0" i="0" u="none" strike="noStrike" baseline="0" dirty="0">
                <a:solidFill>
                  <a:srgbClr val="000000"/>
                </a:solidFill>
                <a:latin typeface="Calibri" panose="020F0502020204030204" pitchFamily="34" charset="0"/>
              </a:rPr>
              <a:t>- </a:t>
            </a:r>
            <a:r>
              <a:rPr lang="ar-SA" sz="1800" b="0" i="0" u="none" strike="noStrike" baseline="0" dirty="0">
                <a:solidFill>
                  <a:srgbClr val="000000"/>
                </a:solidFill>
                <a:latin typeface="Calibri" panose="020F0502020204030204" pitchFamily="34" charset="0"/>
              </a:rPr>
              <a:t> </a:t>
            </a:r>
            <a:r>
              <a:rPr lang="ar-SA" sz="1800" b="0" i="0" u="none" strike="noStrike" baseline="0" dirty="0">
                <a:solidFill>
                  <a:srgbClr val="000000"/>
                </a:solidFill>
                <a:latin typeface="Arial" panose="020B0604020202020204" pitchFamily="34" charset="0"/>
                <a:cs typeface="Arial" panose="020B0604020202020204" pitchFamily="34" charset="0"/>
              </a:rPr>
              <a:t>شبكة الند للند</a:t>
            </a:r>
          </a:p>
          <a:p>
            <a:pPr marL="0" indent="0" algn="r" rtl="1">
              <a:buNone/>
            </a:pPr>
            <a:r>
              <a:rPr lang="ar-SA" sz="1800" b="0" i="0" u="none" strike="noStrike" baseline="0" dirty="0">
                <a:solidFill>
                  <a:srgbClr val="000000"/>
                </a:solidFill>
                <a:latin typeface="Arial" panose="020B0604020202020204" pitchFamily="34" charset="0"/>
                <a:cs typeface="Arial" panose="020B0604020202020204" pitchFamily="34" charset="0"/>
              </a:rPr>
              <a:t>تستطيع المشاركة في الملفات و الطابعة و الموديم .</a:t>
            </a:r>
          </a:p>
          <a:p>
            <a:pPr marL="342900" indent="-342900" algn="r" rtl="1">
              <a:buFont typeface="+mj-lt"/>
              <a:buAutoNum type="arabicPeriod"/>
            </a:pPr>
            <a:r>
              <a:rPr lang="ar-SA" sz="1800" b="0" i="0" u="none" strike="noStrike" baseline="0" dirty="0">
                <a:solidFill>
                  <a:srgbClr val="000000"/>
                </a:solidFill>
                <a:latin typeface="Arial" panose="020B0604020202020204" pitchFamily="34" charset="0"/>
                <a:cs typeface="Arial" panose="020B0604020202020204" pitchFamily="34" charset="0"/>
              </a:rPr>
              <a:t>أي شخص يستطيع الاتصال في الشبكة .</a:t>
            </a:r>
          </a:p>
          <a:p>
            <a:pPr marL="342900" indent="-342900" algn="r" rtl="1">
              <a:buFont typeface="+mj-lt"/>
              <a:buAutoNum type="arabicPeriod"/>
            </a:pPr>
            <a:r>
              <a:rPr lang="ar-SA" sz="1800" b="0" i="0" u="none" strike="noStrike" baseline="0" dirty="0">
                <a:solidFill>
                  <a:srgbClr val="000000"/>
                </a:solidFill>
                <a:latin typeface="Arial" panose="020B0604020202020204" pitchFamily="34" charset="0"/>
                <a:cs typeface="Arial" panose="020B0604020202020204" pitchFamily="34" charset="0"/>
              </a:rPr>
              <a:t> لا يوجد وحد تحكم مركزية في الشبكة .</a:t>
            </a:r>
          </a:p>
          <a:p>
            <a:pPr marL="342900" indent="-342900" algn="r" rtl="1">
              <a:buFont typeface="+mj-lt"/>
              <a:buAutoNum type="arabicPeriod"/>
            </a:pPr>
            <a:r>
              <a:rPr lang="ar-SA" sz="1800" b="0" i="0" u="none" strike="noStrike" baseline="0" dirty="0">
                <a:solidFill>
                  <a:srgbClr val="000000"/>
                </a:solidFill>
                <a:latin typeface="Arial" panose="020B0604020202020204" pitchFamily="34" charset="0"/>
                <a:cs typeface="Arial" panose="020B0604020202020204" pitchFamily="34" charset="0"/>
              </a:rPr>
              <a:t>كل مستخدم في الشبكة يقوم بتركيب البرامج الخاص فيه كم يريد .</a:t>
            </a:r>
          </a:p>
          <a:p>
            <a:pPr marL="342900" indent="-342900" algn="r" rtl="1">
              <a:buFont typeface="+mj-lt"/>
              <a:buAutoNum type="arabicPeriod"/>
            </a:pPr>
            <a:r>
              <a:rPr lang="ar-SA" sz="1800" b="0" i="0" u="none" strike="noStrike" baseline="0" dirty="0">
                <a:solidFill>
                  <a:srgbClr val="000000"/>
                </a:solidFill>
                <a:latin typeface="Arial" panose="020B0604020202020204" pitchFamily="34" charset="0"/>
                <a:cs typeface="Arial" panose="020B0604020202020204" pitchFamily="34" charset="0"/>
              </a:rPr>
              <a:t>اتساع محدود للشبكة من ناحية عدد </a:t>
            </a:r>
            <a:r>
              <a:rPr lang="ar-SA" sz="1800" b="0" i="0" u="none" strike="noStrike" baseline="0" dirty="0" err="1">
                <a:solidFill>
                  <a:srgbClr val="000000"/>
                </a:solidFill>
                <a:latin typeface="Arial" panose="020B0604020202020204" pitchFamily="34" charset="0"/>
                <a:cs typeface="Arial" panose="020B0604020202020204" pitchFamily="34" charset="0"/>
              </a:rPr>
              <a:t>الأجهز</a:t>
            </a:r>
            <a:r>
              <a:rPr lang="ar-SA" sz="1800" b="0" i="0" u="none" strike="noStrike" baseline="0" dirty="0">
                <a:solidFill>
                  <a:srgbClr val="000000"/>
                </a:solidFill>
                <a:latin typeface="Arial" panose="020B0604020202020204" pitchFamily="34" charset="0"/>
                <a:cs typeface="Arial" panose="020B0604020202020204" pitchFamily="34" charset="0"/>
              </a:rPr>
              <a:t> مثل اقصى عدد </a:t>
            </a:r>
            <a:r>
              <a:rPr lang="ar-SA" sz="1800" b="1" i="0" u="none" strike="noStrike" baseline="0" dirty="0">
                <a:solidFill>
                  <a:srgbClr val="FF0000"/>
                </a:solidFill>
                <a:latin typeface="Times New Roman" panose="02020603050405020304" pitchFamily="18" charset="0"/>
                <a:cs typeface="Arial" panose="020B0604020202020204" pitchFamily="34" charset="0"/>
              </a:rPr>
              <a:t>20 </a:t>
            </a:r>
            <a:r>
              <a:rPr lang="ar-SA" sz="1800" b="0" i="0" u="none" strike="noStrike" baseline="0" dirty="0">
                <a:solidFill>
                  <a:srgbClr val="000000"/>
                </a:solidFill>
                <a:latin typeface="Arial" panose="020B0604020202020204" pitchFamily="34" charset="0"/>
                <a:cs typeface="Arial" panose="020B0604020202020204" pitchFamily="34" charset="0"/>
              </a:rPr>
              <a:t>جهاز كمبيوتر يطلق على هذه الشبكة </a:t>
            </a:r>
            <a:r>
              <a:rPr lang="en-US" sz="1800" b="1" i="0" u="none" strike="noStrike" baseline="0" dirty="0">
                <a:solidFill>
                  <a:srgbClr val="FF0000"/>
                </a:solidFill>
                <a:latin typeface="Times New Roman" panose="02020603050405020304" pitchFamily="18" charset="0"/>
                <a:cs typeface="Arial" panose="020B0604020202020204" pitchFamily="34" charset="0"/>
              </a:rPr>
              <a:t>Workgroup </a:t>
            </a:r>
            <a:r>
              <a:rPr lang="en-US" sz="1800" b="0" i="0" u="none" strike="noStrike" baseline="0" dirty="0">
                <a:solidFill>
                  <a:srgbClr val="000000"/>
                </a:solidFill>
                <a:latin typeface="Arial" panose="020B0604020202020204" pitchFamily="34" charset="0"/>
                <a:cs typeface="Arial" panose="020B0604020202020204" pitchFamily="34" charset="0"/>
              </a:rPr>
              <a:t>.</a:t>
            </a:r>
          </a:p>
          <a:p>
            <a:pPr marL="342900" indent="-342900" algn="r" rtl="1">
              <a:buFont typeface="+mj-lt"/>
              <a:buAutoNum type="arabicPeriod"/>
            </a:pPr>
            <a:r>
              <a:rPr lang="ar-SA" sz="1800" b="0" i="0" u="none" strike="noStrike" baseline="0" dirty="0">
                <a:solidFill>
                  <a:srgbClr val="000000"/>
                </a:solidFill>
                <a:latin typeface="Arial" panose="020B0604020202020204" pitchFamily="34" charset="0"/>
                <a:cs typeface="Arial" panose="020B0604020202020204" pitchFamily="34" charset="0"/>
              </a:rPr>
              <a:t>لا يوجد وحد تخزين موحده لكل مستخدم يكون له وحد تخزين خاصة فيه.</a:t>
            </a:r>
            <a:endParaRPr lang="en-US" dirty="0"/>
          </a:p>
        </p:txBody>
      </p:sp>
    </p:spTree>
    <p:extLst>
      <p:ext uri="{BB962C8B-B14F-4D97-AF65-F5344CB8AC3E}">
        <p14:creationId xmlns:p14="http://schemas.microsoft.com/office/powerpoint/2010/main" xmlns="" val="2993694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04EC2A1-CDC4-4D27-A888-19DAE7F2B09E}"/>
              </a:ext>
            </a:extLst>
          </p:cNvPr>
          <p:cNvSpPr>
            <a:spLocks noGrp="1"/>
          </p:cNvSpPr>
          <p:nvPr>
            <p:ph idx="1"/>
          </p:nvPr>
        </p:nvSpPr>
        <p:spPr/>
        <p:txBody>
          <a:bodyPr/>
          <a:lstStyle/>
          <a:p>
            <a:pPr algn="r" rtl="1"/>
            <a:r>
              <a:rPr lang="en-US" sz="1800" b="1" i="0" u="none" strike="noStrike" baseline="0" dirty="0">
                <a:latin typeface="Times New Roman" panose="02020603050405020304" pitchFamily="18" charset="0"/>
              </a:rPr>
              <a:t>Client / Server </a:t>
            </a:r>
            <a:r>
              <a:rPr lang="ar-SA" sz="1800" b="1" i="0" u="none" strike="noStrike" baseline="0" dirty="0">
                <a:latin typeface="Arial,Bold"/>
              </a:rPr>
              <a:t>شبكة المضيف و الخادم</a:t>
            </a:r>
          </a:p>
          <a:p>
            <a:pPr marL="342900" indent="-342900" algn="r" rtl="1">
              <a:buFont typeface="+mj-lt"/>
              <a:buAutoNum type="arabicPeriod"/>
            </a:pPr>
            <a:r>
              <a:rPr lang="ar-SA" sz="1800" b="0" i="0" u="none" strike="noStrike" baseline="0" dirty="0">
                <a:latin typeface="Arial" panose="020B0604020202020204" pitchFamily="34" charset="0"/>
                <a:cs typeface="Arial" panose="020B0604020202020204" pitchFamily="34" charset="0"/>
              </a:rPr>
              <a:t>نستطيع المشاركة في كل الملفات و الطابعة و خطوط الانترنت .</a:t>
            </a:r>
          </a:p>
          <a:p>
            <a:pPr marL="342900" indent="-342900" algn="r" rtl="1">
              <a:buFont typeface="+mj-lt"/>
              <a:buAutoNum type="arabicPeriod"/>
            </a:pPr>
            <a:r>
              <a:rPr lang="ar-SA" sz="1800" b="0" i="0" u="none" strike="noStrike" baseline="0" dirty="0">
                <a:latin typeface="Arial" panose="020B0604020202020204" pitchFamily="34" charset="0"/>
                <a:cs typeface="Arial" panose="020B0604020202020204" pitchFamily="34" charset="0"/>
              </a:rPr>
              <a:t>فقط الاشخاص المصرح لزم يستطيعون الدخول للشبكة .</a:t>
            </a:r>
          </a:p>
          <a:p>
            <a:pPr marL="342900" indent="-342900" algn="r" rtl="1">
              <a:buFont typeface="+mj-lt"/>
              <a:buAutoNum type="arabicPeriod"/>
            </a:pPr>
            <a:r>
              <a:rPr lang="ar-SA" sz="1800" b="0" i="0" u="none" strike="noStrike" baseline="0" dirty="0">
                <a:latin typeface="Arial" panose="020B0604020202020204" pitchFamily="34" charset="0"/>
                <a:cs typeface="Arial" panose="020B0604020202020204" pitchFamily="34" charset="0"/>
              </a:rPr>
              <a:t>يوجد وحد تحكم مركزية في الشبكة .</a:t>
            </a:r>
          </a:p>
          <a:p>
            <a:pPr marL="342900" indent="-342900" algn="r" rtl="1">
              <a:buFont typeface="+mj-lt"/>
              <a:buAutoNum type="arabicPeriod"/>
            </a:pPr>
            <a:r>
              <a:rPr lang="ar-SA" sz="1800" b="0" i="0" u="none" strike="noStrike" baseline="0" dirty="0">
                <a:latin typeface="Arial" panose="020B0604020202020204" pitchFamily="34" charset="0"/>
                <a:cs typeface="Arial" panose="020B0604020202020204" pitchFamily="34" charset="0"/>
              </a:rPr>
              <a:t>عملية الصيانة أصعب .</a:t>
            </a:r>
          </a:p>
          <a:p>
            <a:pPr marL="342900" indent="-342900" algn="r" rtl="1">
              <a:buFont typeface="+mj-lt"/>
              <a:buAutoNum type="arabicPeriod"/>
            </a:pPr>
            <a:r>
              <a:rPr lang="ar-SA" sz="1800" b="0" i="0" u="none" strike="noStrike" baseline="0" dirty="0">
                <a:latin typeface="Arial" panose="020B0604020202020204" pitchFamily="34" charset="0"/>
                <a:cs typeface="Arial" panose="020B0604020202020204" pitchFamily="34" charset="0"/>
              </a:rPr>
              <a:t>أتساع غير محدود من ناحية </a:t>
            </a:r>
            <a:r>
              <a:rPr lang="ar-SA" sz="1800" b="0" i="0" u="none" strike="noStrike" baseline="0" dirty="0" err="1">
                <a:latin typeface="Arial" panose="020B0604020202020204" pitchFamily="34" charset="0"/>
                <a:cs typeface="Arial" panose="020B0604020202020204" pitchFamily="34" charset="0"/>
              </a:rPr>
              <a:t>الأجزز</a:t>
            </a:r>
            <a:r>
              <a:rPr lang="ar-SA" sz="1800" b="0" i="0" u="none" strike="noStrike" baseline="0" dirty="0">
                <a:latin typeface="Arial" panose="020B0604020202020204" pitchFamily="34" charset="0"/>
                <a:cs typeface="Arial" panose="020B0604020202020204" pitchFamily="34" charset="0"/>
              </a:rPr>
              <a:t> في الشبكة .</a:t>
            </a:r>
          </a:p>
          <a:p>
            <a:pPr marL="342900" indent="-342900" algn="r" rtl="1">
              <a:buFont typeface="+mj-lt"/>
              <a:buAutoNum type="arabicPeriod"/>
            </a:pPr>
            <a:r>
              <a:rPr lang="ar-SA" sz="1800" b="0" i="0" u="none" strike="noStrike" baseline="0" dirty="0">
                <a:latin typeface="Arial" panose="020B0604020202020204" pitchFamily="34" charset="0"/>
                <a:cs typeface="Arial" panose="020B0604020202020204" pitchFamily="34" charset="0"/>
              </a:rPr>
              <a:t>نستطيع التحكم في كل أجزز الشبكة من مكان واحد .</a:t>
            </a:r>
            <a:endParaRPr lang="en-US" dirty="0"/>
          </a:p>
        </p:txBody>
      </p:sp>
      <p:sp>
        <p:nvSpPr>
          <p:cNvPr id="4" name="Title 1">
            <a:extLst>
              <a:ext uri="{FF2B5EF4-FFF2-40B4-BE49-F238E27FC236}">
                <a16:creationId xmlns:a16="http://schemas.microsoft.com/office/drawing/2014/main" xmlns="" id="{DB80894E-27E2-4EDE-99AA-05B0FB1FB866}"/>
              </a:ext>
            </a:extLst>
          </p:cNvPr>
          <p:cNvSpPr>
            <a:spLocks noGrp="1"/>
          </p:cNvSpPr>
          <p:nvPr>
            <p:ph type="title"/>
          </p:nvPr>
        </p:nvSpPr>
        <p:spPr>
          <a:xfrm>
            <a:off x="838200" y="365125"/>
            <a:ext cx="10515600" cy="1325563"/>
          </a:xfrm>
        </p:spPr>
        <p:txBody>
          <a:bodyPr/>
          <a:lstStyle/>
          <a:p>
            <a:pPr algn="r" rtl="1"/>
            <a:r>
              <a:rPr lang="ar-SA" sz="4400" b="1" i="0" u="none" strike="noStrike" baseline="0" dirty="0">
                <a:solidFill>
                  <a:srgbClr val="000000"/>
                </a:solidFill>
                <a:latin typeface="Arial,Bold"/>
              </a:rPr>
              <a:t>معمارية الشبكة </a:t>
            </a:r>
            <a:r>
              <a:rPr lang="en-US" sz="4400" b="1" i="0" u="none" strike="noStrike" baseline="0" dirty="0">
                <a:solidFill>
                  <a:srgbClr val="000000"/>
                </a:solidFill>
                <a:latin typeface="Arial,Bold"/>
              </a:rPr>
              <a:t>  </a:t>
            </a:r>
            <a:r>
              <a:rPr lang="en-US" sz="4400" b="1" i="0" u="none" strike="noStrike" baseline="0" dirty="0">
                <a:solidFill>
                  <a:srgbClr val="000000"/>
                </a:solidFill>
                <a:latin typeface="Times New Roman" panose="02020603050405020304" pitchFamily="18" charset="0"/>
              </a:rPr>
              <a:t>Network Architectures</a:t>
            </a:r>
            <a:endParaRPr lang="en-US" dirty="0"/>
          </a:p>
        </p:txBody>
      </p:sp>
    </p:spTree>
    <p:extLst>
      <p:ext uri="{BB962C8B-B14F-4D97-AF65-F5344CB8AC3E}">
        <p14:creationId xmlns:p14="http://schemas.microsoft.com/office/powerpoint/2010/main" xmlns="" val="2649235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xmlns="" id="{F4F50F15-D083-4592-BED0-3FCB6B3740D7}"/>
              </a:ext>
            </a:extLst>
          </p:cNvPr>
          <p:cNvPicPr>
            <a:picLocks noGrp="1" noChangeAspect="1"/>
          </p:cNvPicPr>
          <p:nvPr>
            <p:ph idx="1"/>
          </p:nvPr>
        </p:nvPicPr>
        <p:blipFill>
          <a:blip r:embed="rId2"/>
          <a:stretch>
            <a:fillRect/>
          </a:stretch>
        </p:blipFill>
        <p:spPr>
          <a:xfrm>
            <a:off x="1972407" y="1805353"/>
            <a:ext cx="8247185" cy="4835477"/>
          </a:xfrm>
        </p:spPr>
      </p:pic>
      <p:sp>
        <p:nvSpPr>
          <p:cNvPr id="4" name="Title 1">
            <a:extLst>
              <a:ext uri="{FF2B5EF4-FFF2-40B4-BE49-F238E27FC236}">
                <a16:creationId xmlns:a16="http://schemas.microsoft.com/office/drawing/2014/main" xmlns="" id="{CC34ACC9-B203-4673-828B-73B4DB99BC9E}"/>
              </a:ext>
            </a:extLst>
          </p:cNvPr>
          <p:cNvSpPr>
            <a:spLocks noGrp="1"/>
          </p:cNvSpPr>
          <p:nvPr>
            <p:ph type="title"/>
          </p:nvPr>
        </p:nvSpPr>
        <p:spPr>
          <a:xfrm>
            <a:off x="838200" y="365125"/>
            <a:ext cx="10515600" cy="1325563"/>
          </a:xfrm>
        </p:spPr>
        <p:txBody>
          <a:bodyPr/>
          <a:lstStyle/>
          <a:p>
            <a:pPr algn="r" rtl="1"/>
            <a:r>
              <a:rPr lang="ar-SA" sz="4400" b="1" i="0" u="none" strike="noStrike" baseline="0" dirty="0">
                <a:solidFill>
                  <a:srgbClr val="000000"/>
                </a:solidFill>
                <a:latin typeface="Arial,Bold"/>
              </a:rPr>
              <a:t>معمارية الشبكة </a:t>
            </a:r>
            <a:r>
              <a:rPr lang="en-US" sz="4400" b="1" i="0" u="none" strike="noStrike" baseline="0" dirty="0">
                <a:solidFill>
                  <a:srgbClr val="000000"/>
                </a:solidFill>
                <a:latin typeface="Arial,Bold"/>
              </a:rPr>
              <a:t>  </a:t>
            </a:r>
            <a:r>
              <a:rPr lang="en-US" sz="4400" b="1" i="0" u="none" strike="noStrike" baseline="0" dirty="0">
                <a:solidFill>
                  <a:srgbClr val="000000"/>
                </a:solidFill>
                <a:latin typeface="Times New Roman" panose="02020603050405020304" pitchFamily="18" charset="0"/>
              </a:rPr>
              <a:t>Network Architectures</a:t>
            </a:r>
            <a:endParaRPr lang="en-US" dirty="0"/>
          </a:p>
        </p:txBody>
      </p:sp>
    </p:spTree>
    <p:extLst>
      <p:ext uri="{BB962C8B-B14F-4D97-AF65-F5344CB8AC3E}">
        <p14:creationId xmlns:p14="http://schemas.microsoft.com/office/powerpoint/2010/main" xmlns="" val="228739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988BE38-CDCA-43FD-BDAF-0D61506A1440}"/>
              </a:ext>
            </a:extLst>
          </p:cNvPr>
          <p:cNvSpPr>
            <a:spLocks noGrp="1"/>
          </p:cNvSpPr>
          <p:nvPr>
            <p:ph type="title"/>
          </p:nvPr>
        </p:nvSpPr>
        <p:spPr/>
        <p:txBody>
          <a:bodyPr/>
          <a:lstStyle/>
          <a:p>
            <a:pPr algn="r" rtl="1"/>
            <a:r>
              <a:rPr lang="ar-SA" dirty="0"/>
              <a:t>أنواع الشبكات حسب التصميم الهندسي</a:t>
            </a:r>
            <a:br>
              <a:rPr lang="ar-SA" dirty="0"/>
            </a:br>
            <a:r>
              <a:rPr lang="en-US" dirty="0"/>
              <a:t>Physical Network Topologies</a:t>
            </a:r>
          </a:p>
        </p:txBody>
      </p:sp>
      <p:sp>
        <p:nvSpPr>
          <p:cNvPr id="3" name="Content Placeholder 2">
            <a:extLst>
              <a:ext uri="{FF2B5EF4-FFF2-40B4-BE49-F238E27FC236}">
                <a16:creationId xmlns:a16="http://schemas.microsoft.com/office/drawing/2014/main" xmlns="" id="{D976CC4C-B76F-453B-9619-D217E595AED1}"/>
              </a:ext>
            </a:extLst>
          </p:cNvPr>
          <p:cNvSpPr>
            <a:spLocks noGrp="1"/>
          </p:cNvSpPr>
          <p:nvPr>
            <p:ph idx="1"/>
          </p:nvPr>
        </p:nvSpPr>
        <p:spPr/>
        <p:txBody>
          <a:bodyPr/>
          <a:lstStyle/>
          <a:p>
            <a:pPr algn="r" rtl="1"/>
            <a:r>
              <a:rPr lang="ar-SA" sz="1800" b="0" i="0" u="none" strike="noStrike" baseline="0" dirty="0">
                <a:latin typeface="Arial" panose="020B0604020202020204" pitchFamily="34" charset="0"/>
                <a:cs typeface="Arial" panose="020B0604020202020204" pitchFamily="34" charset="0"/>
              </a:rPr>
              <a:t>يوجد عد تصاميم للشبكات من ناحية التصميم الهندسي على ارض الواقع ويوجد أكثر من نوع لهذه الشبكات سنقوم بشرح كل من هذه الشبكة بالتفصيل مع ذكر بعض الامثلة على كل شبكة .</a:t>
            </a:r>
            <a:endParaRPr lang="en-US" dirty="0"/>
          </a:p>
        </p:txBody>
      </p:sp>
      <p:pic>
        <p:nvPicPr>
          <p:cNvPr id="5" name="Picture 4">
            <a:extLst>
              <a:ext uri="{FF2B5EF4-FFF2-40B4-BE49-F238E27FC236}">
                <a16:creationId xmlns:a16="http://schemas.microsoft.com/office/drawing/2014/main" xmlns="" id="{79058688-A39C-4333-9F74-DCDA67AB6EF6}"/>
              </a:ext>
            </a:extLst>
          </p:cNvPr>
          <p:cNvPicPr>
            <a:picLocks noChangeAspect="1"/>
          </p:cNvPicPr>
          <p:nvPr/>
        </p:nvPicPr>
        <p:blipFill>
          <a:blip r:embed="rId2"/>
          <a:stretch>
            <a:fillRect/>
          </a:stretch>
        </p:blipFill>
        <p:spPr>
          <a:xfrm>
            <a:off x="2039998" y="2392255"/>
            <a:ext cx="8112003" cy="3784708"/>
          </a:xfrm>
          <a:prstGeom prst="rect">
            <a:avLst/>
          </a:prstGeom>
        </p:spPr>
      </p:pic>
    </p:spTree>
    <p:extLst>
      <p:ext uri="{BB962C8B-B14F-4D97-AF65-F5344CB8AC3E}">
        <p14:creationId xmlns:p14="http://schemas.microsoft.com/office/powerpoint/2010/main" xmlns="" val="4130999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78C6FBA-511A-4058-B2A3-16A911458AF7}"/>
              </a:ext>
            </a:extLst>
          </p:cNvPr>
          <p:cNvSpPr>
            <a:spLocks noGrp="1"/>
          </p:cNvSpPr>
          <p:nvPr>
            <p:ph idx="1"/>
          </p:nvPr>
        </p:nvSpPr>
        <p:spPr/>
        <p:txBody>
          <a:bodyPr/>
          <a:lstStyle/>
          <a:p>
            <a:pPr algn="r" rtl="1"/>
            <a:r>
              <a:rPr lang="en-US" sz="1800" b="1" i="0" u="none" strike="noStrike" baseline="0" dirty="0">
                <a:solidFill>
                  <a:srgbClr val="000000"/>
                </a:solidFill>
                <a:latin typeface="Times New Roman" panose="02020603050405020304" pitchFamily="18" charset="0"/>
              </a:rPr>
              <a:t>: Bus Topology </a:t>
            </a:r>
            <a:r>
              <a:rPr lang="ar-SA" sz="1800" b="1" i="0" u="none" strike="noStrike" baseline="0" dirty="0">
                <a:solidFill>
                  <a:srgbClr val="000000"/>
                </a:solidFill>
                <a:latin typeface="Times New Roman,Bold"/>
              </a:rPr>
              <a:t>الشبكة الخطية</a:t>
            </a:r>
          </a:p>
          <a:p>
            <a:pPr algn="r" rtl="1"/>
            <a:r>
              <a:rPr lang="ar-SA" sz="1800" b="0" i="0" u="none" strike="noStrike" baseline="0" dirty="0">
                <a:solidFill>
                  <a:srgbClr val="000000"/>
                </a:solidFill>
                <a:latin typeface="Arial" panose="020B0604020202020204" pitchFamily="34" charset="0"/>
                <a:cs typeface="Arial" panose="020B0604020202020204" pitchFamily="34" charset="0"/>
              </a:rPr>
              <a:t>هذه الشبكة لا توجد فيها وحد تحكم مركزية و على ذلك فهي تتكون من كابل واحد يتصل فيه كل الشبكة و جميع الأجهزة و يتم نقل البيانات و المعلومات من جهاز لأخر عبر ما يسمى بالموصول أو الناقل وهي أدار نقل بين جزازين أو أكثر ويتم ذلك في وضع نهاية الطريقة طرافيه في نهاية الشبكة يسمى هذا الجزاز </a:t>
            </a:r>
            <a:r>
              <a:rPr lang="en-US" sz="1800" b="1" i="0" u="none" strike="noStrike" baseline="0" dirty="0">
                <a:solidFill>
                  <a:srgbClr val="FF0000"/>
                </a:solidFill>
                <a:latin typeface="Times New Roman" panose="02020603050405020304" pitchFamily="18" charset="0"/>
                <a:cs typeface="Arial" panose="020B0604020202020204" pitchFamily="34" charset="0"/>
              </a:rPr>
              <a:t>Terminator </a:t>
            </a:r>
            <a:r>
              <a:rPr lang="ar-SA" sz="1800" b="0" i="0" u="none" strike="noStrike" baseline="0" dirty="0">
                <a:solidFill>
                  <a:srgbClr val="000000"/>
                </a:solidFill>
                <a:latin typeface="Arial" panose="020B0604020202020204" pitchFamily="34" charset="0"/>
                <a:cs typeface="Arial" panose="020B0604020202020204" pitchFamily="34" charset="0"/>
              </a:rPr>
              <a:t>و الكابل الرئيسي الذي يربط جميع الأجهزة في الشبكة يسمى ال </a:t>
            </a:r>
            <a:r>
              <a:rPr lang="en-US" sz="1800" b="1" i="0" u="none" strike="noStrike" baseline="0" dirty="0">
                <a:solidFill>
                  <a:srgbClr val="FF0000"/>
                </a:solidFill>
                <a:latin typeface="Times New Roman" panose="02020603050405020304" pitchFamily="18" charset="0"/>
                <a:cs typeface="Arial" panose="020B0604020202020204" pitchFamily="34" charset="0"/>
              </a:rPr>
              <a:t>Backbone</a:t>
            </a:r>
            <a:endParaRPr lang="en-US" dirty="0"/>
          </a:p>
        </p:txBody>
      </p:sp>
      <p:sp>
        <p:nvSpPr>
          <p:cNvPr id="8" name="Title 1">
            <a:extLst>
              <a:ext uri="{FF2B5EF4-FFF2-40B4-BE49-F238E27FC236}">
                <a16:creationId xmlns:a16="http://schemas.microsoft.com/office/drawing/2014/main" xmlns="" id="{EC1F08D5-590B-4AF5-82A8-5191C8CCF3E2}"/>
              </a:ext>
            </a:extLst>
          </p:cNvPr>
          <p:cNvSpPr>
            <a:spLocks noGrp="1"/>
          </p:cNvSpPr>
          <p:nvPr>
            <p:ph type="title"/>
          </p:nvPr>
        </p:nvSpPr>
        <p:spPr>
          <a:xfrm>
            <a:off x="838200" y="365125"/>
            <a:ext cx="10515600" cy="1325563"/>
          </a:xfrm>
        </p:spPr>
        <p:txBody>
          <a:bodyPr/>
          <a:lstStyle/>
          <a:p>
            <a:pPr algn="r" rtl="1"/>
            <a:r>
              <a:rPr lang="ar-SA" dirty="0"/>
              <a:t>أنواع الشبكات حسب التصميم الهندسي</a:t>
            </a:r>
            <a:br>
              <a:rPr lang="ar-SA" dirty="0"/>
            </a:br>
            <a:r>
              <a:rPr lang="en-US" dirty="0"/>
              <a:t>Physical Network Topologies</a:t>
            </a:r>
          </a:p>
        </p:txBody>
      </p:sp>
      <p:pic>
        <p:nvPicPr>
          <p:cNvPr id="10" name="Picture 9">
            <a:extLst>
              <a:ext uri="{FF2B5EF4-FFF2-40B4-BE49-F238E27FC236}">
                <a16:creationId xmlns:a16="http://schemas.microsoft.com/office/drawing/2014/main" xmlns="" id="{317A722F-CB73-4797-954F-07D802F8F62C}"/>
              </a:ext>
            </a:extLst>
          </p:cNvPr>
          <p:cNvPicPr>
            <a:picLocks noChangeAspect="1"/>
          </p:cNvPicPr>
          <p:nvPr/>
        </p:nvPicPr>
        <p:blipFill>
          <a:blip r:embed="rId2"/>
          <a:stretch>
            <a:fillRect/>
          </a:stretch>
        </p:blipFill>
        <p:spPr>
          <a:xfrm>
            <a:off x="2426677" y="3270738"/>
            <a:ext cx="7115908" cy="3170125"/>
          </a:xfrm>
          <a:prstGeom prst="rect">
            <a:avLst/>
          </a:prstGeom>
        </p:spPr>
      </p:pic>
    </p:spTree>
    <p:extLst>
      <p:ext uri="{BB962C8B-B14F-4D97-AF65-F5344CB8AC3E}">
        <p14:creationId xmlns:p14="http://schemas.microsoft.com/office/powerpoint/2010/main" xmlns="" val="29848198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8D8BBA9-CABF-4543-8016-AFA3692C1726}"/>
              </a:ext>
            </a:extLst>
          </p:cNvPr>
          <p:cNvSpPr>
            <a:spLocks noGrp="1"/>
          </p:cNvSpPr>
          <p:nvPr>
            <p:ph idx="1"/>
          </p:nvPr>
        </p:nvSpPr>
        <p:spPr/>
        <p:txBody>
          <a:bodyPr/>
          <a:lstStyle/>
          <a:p>
            <a:pPr algn="r" rtl="1"/>
            <a:r>
              <a:rPr lang="ar-SA" sz="1800" b="1" i="0" u="none" strike="noStrike" baseline="0" dirty="0">
                <a:solidFill>
                  <a:srgbClr val="000000"/>
                </a:solidFill>
                <a:latin typeface="Times New Roman,Bold"/>
              </a:rPr>
              <a:t>الشبكة النجمية </a:t>
            </a:r>
            <a:r>
              <a:rPr lang="en-US" sz="1800" b="1" i="0" u="none" strike="noStrike" baseline="0" dirty="0">
                <a:solidFill>
                  <a:srgbClr val="000000"/>
                </a:solidFill>
                <a:latin typeface="Times New Roman" panose="02020603050405020304" pitchFamily="18" charset="0"/>
              </a:rPr>
              <a:t>Star Topology </a:t>
            </a:r>
            <a:r>
              <a:rPr lang="en-US" sz="1800" b="1" i="0" u="none" strike="noStrike" baseline="0" dirty="0">
                <a:solidFill>
                  <a:srgbClr val="000000"/>
                </a:solidFill>
                <a:latin typeface="Times New Roman,Bold"/>
              </a:rPr>
              <a:t>:</a:t>
            </a:r>
          </a:p>
          <a:p>
            <a:pPr algn="r" rtl="1"/>
            <a:r>
              <a:rPr lang="ar-SA" sz="1800" b="0" i="0" u="none" strike="noStrike" baseline="0" dirty="0">
                <a:solidFill>
                  <a:srgbClr val="141823"/>
                </a:solidFill>
                <a:latin typeface="Arial" panose="020B0604020202020204" pitchFamily="34" charset="0"/>
                <a:cs typeface="Arial" panose="020B0604020202020204" pitchFamily="34" charset="0"/>
              </a:rPr>
              <a:t>هذه الشبكة لا يوجد فيها كابل واحد رئيسي بل يوجد فيزا أكثر من كابل </a:t>
            </a:r>
            <a:r>
              <a:rPr lang="ar-SA" sz="1800" b="0" i="0" u="none" strike="noStrike" baseline="0" dirty="0">
                <a:solidFill>
                  <a:srgbClr val="000000"/>
                </a:solidFill>
                <a:latin typeface="Arial" panose="020B0604020202020204" pitchFamily="34" charset="0"/>
                <a:cs typeface="Arial" panose="020B0604020202020204" pitchFamily="34" charset="0"/>
              </a:rPr>
              <a:t>مثل يوجد سوتيش و يتم ربط جميع الأجهزة على هذا السويتش ولكل جزاز كابل خاص وفي حال تعطل أحد الكوابل لا تتوقف الشبكة كله فقط يتم توقف الجزاز الذي تم توقف الكابل الخاص به هذه الشبكة أكثر انتشارا و شيوعاً في عالم الشبكة المحلية نظراً لسهولة الصيانة و العمل فيزا ولزا الكثير من المميزات العملية سيتم ذكرها في ما بعد .</a:t>
            </a:r>
            <a:endParaRPr lang="en-US" dirty="0"/>
          </a:p>
        </p:txBody>
      </p:sp>
      <p:pic>
        <p:nvPicPr>
          <p:cNvPr id="5" name="Picture 4">
            <a:extLst>
              <a:ext uri="{FF2B5EF4-FFF2-40B4-BE49-F238E27FC236}">
                <a16:creationId xmlns:a16="http://schemas.microsoft.com/office/drawing/2014/main" xmlns="" id="{C2D46C69-1F58-43B3-B4C1-9AC4CD9FF6E3}"/>
              </a:ext>
            </a:extLst>
          </p:cNvPr>
          <p:cNvPicPr>
            <a:picLocks noChangeAspect="1"/>
          </p:cNvPicPr>
          <p:nvPr/>
        </p:nvPicPr>
        <p:blipFill>
          <a:blip r:embed="rId2"/>
          <a:stretch>
            <a:fillRect/>
          </a:stretch>
        </p:blipFill>
        <p:spPr>
          <a:xfrm>
            <a:off x="3270738" y="3131101"/>
            <a:ext cx="4865077" cy="3361774"/>
          </a:xfrm>
          <a:prstGeom prst="rect">
            <a:avLst/>
          </a:prstGeom>
        </p:spPr>
      </p:pic>
      <p:sp>
        <p:nvSpPr>
          <p:cNvPr id="6" name="Title 1">
            <a:extLst>
              <a:ext uri="{FF2B5EF4-FFF2-40B4-BE49-F238E27FC236}">
                <a16:creationId xmlns:a16="http://schemas.microsoft.com/office/drawing/2014/main" xmlns="" id="{C856316C-51B5-4B61-8ADE-722EC47A19D9}"/>
              </a:ext>
            </a:extLst>
          </p:cNvPr>
          <p:cNvSpPr>
            <a:spLocks noGrp="1"/>
          </p:cNvSpPr>
          <p:nvPr>
            <p:ph type="title"/>
          </p:nvPr>
        </p:nvSpPr>
        <p:spPr>
          <a:xfrm>
            <a:off x="838200" y="365125"/>
            <a:ext cx="10515600" cy="1325563"/>
          </a:xfrm>
        </p:spPr>
        <p:txBody>
          <a:bodyPr/>
          <a:lstStyle/>
          <a:p>
            <a:pPr algn="r" rtl="1"/>
            <a:r>
              <a:rPr lang="ar-SA" dirty="0"/>
              <a:t>أنواع الشبكات حسب التصميم الهندسي</a:t>
            </a:r>
            <a:br>
              <a:rPr lang="ar-SA" dirty="0"/>
            </a:br>
            <a:r>
              <a:rPr lang="en-US" dirty="0"/>
              <a:t>Physical Network Topologies</a:t>
            </a:r>
          </a:p>
        </p:txBody>
      </p:sp>
    </p:spTree>
    <p:extLst>
      <p:ext uri="{BB962C8B-B14F-4D97-AF65-F5344CB8AC3E}">
        <p14:creationId xmlns:p14="http://schemas.microsoft.com/office/powerpoint/2010/main" xmlns="" val="744814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E152D7F-2AE3-4E80-874E-C5D6920E232B}"/>
              </a:ext>
            </a:extLst>
          </p:cNvPr>
          <p:cNvSpPr>
            <a:spLocks noGrp="1"/>
          </p:cNvSpPr>
          <p:nvPr>
            <p:ph idx="1"/>
          </p:nvPr>
        </p:nvSpPr>
        <p:spPr/>
        <p:txBody>
          <a:bodyPr/>
          <a:lstStyle/>
          <a:p>
            <a:pPr algn="r" rtl="1"/>
            <a:r>
              <a:rPr lang="ar-SA" sz="1800" b="1" i="0" u="none" strike="noStrike" baseline="0" dirty="0">
                <a:latin typeface="Times New Roman,Bold"/>
              </a:rPr>
              <a:t>الشبكة الحلقية </a:t>
            </a:r>
            <a:r>
              <a:rPr lang="en-US" sz="1800" b="1" i="0" u="none" strike="noStrike" baseline="0" dirty="0">
                <a:latin typeface="Times New Roman" panose="02020603050405020304" pitchFamily="18" charset="0"/>
              </a:rPr>
              <a:t>Ring Topology </a:t>
            </a:r>
            <a:r>
              <a:rPr lang="en-US" sz="1800" b="1" i="0" u="none" strike="noStrike" baseline="0" dirty="0">
                <a:latin typeface="Times New Roman,Bold"/>
              </a:rPr>
              <a:t>:</a:t>
            </a:r>
          </a:p>
          <a:p>
            <a:pPr algn="r" rtl="1"/>
            <a:r>
              <a:rPr lang="ar-SA" sz="1800" b="0" i="0" u="none" strike="noStrike" baseline="0" dirty="0">
                <a:latin typeface="Arial" panose="020B0604020202020204" pitchFamily="34" charset="0"/>
                <a:cs typeface="Arial" panose="020B0604020202020204" pitchFamily="34" charset="0"/>
              </a:rPr>
              <a:t>هذه الشبكة تستخدم كابل في كل جزازين وهي شبكة على شكل دائر من الكابلات لربط مجموعة من الحاسبات معاً ويعتبر الحاسب المركزي جزء من الحلقة وتتحرك البيانات بشكل دائر مما يتسبب في حدوث بطء في الشبكة و غيرها من المشاكل الآخر .</a:t>
            </a:r>
            <a:endParaRPr lang="en-US" dirty="0"/>
          </a:p>
        </p:txBody>
      </p:sp>
      <p:sp>
        <p:nvSpPr>
          <p:cNvPr id="4" name="Title 1">
            <a:extLst>
              <a:ext uri="{FF2B5EF4-FFF2-40B4-BE49-F238E27FC236}">
                <a16:creationId xmlns:a16="http://schemas.microsoft.com/office/drawing/2014/main" xmlns="" id="{1D59D82F-C88B-4922-ADCE-5BBD705F81D8}"/>
              </a:ext>
            </a:extLst>
          </p:cNvPr>
          <p:cNvSpPr>
            <a:spLocks noGrp="1"/>
          </p:cNvSpPr>
          <p:nvPr>
            <p:ph type="title"/>
          </p:nvPr>
        </p:nvSpPr>
        <p:spPr>
          <a:xfrm>
            <a:off x="838200" y="365125"/>
            <a:ext cx="10515600" cy="1325563"/>
          </a:xfrm>
        </p:spPr>
        <p:txBody>
          <a:bodyPr/>
          <a:lstStyle/>
          <a:p>
            <a:pPr algn="r" rtl="1"/>
            <a:r>
              <a:rPr lang="ar-SA" dirty="0"/>
              <a:t>أنواع الشبكات حسب التصميم الهندسي</a:t>
            </a:r>
            <a:br>
              <a:rPr lang="ar-SA" dirty="0"/>
            </a:br>
            <a:r>
              <a:rPr lang="en-US" dirty="0"/>
              <a:t>Physical Network Topologies</a:t>
            </a:r>
          </a:p>
        </p:txBody>
      </p:sp>
      <p:pic>
        <p:nvPicPr>
          <p:cNvPr id="6" name="Picture 5">
            <a:extLst>
              <a:ext uri="{FF2B5EF4-FFF2-40B4-BE49-F238E27FC236}">
                <a16:creationId xmlns:a16="http://schemas.microsoft.com/office/drawing/2014/main" xmlns="" id="{815702F9-CC2D-49B4-B684-EC705118284E}"/>
              </a:ext>
            </a:extLst>
          </p:cNvPr>
          <p:cNvPicPr>
            <a:picLocks noChangeAspect="1"/>
          </p:cNvPicPr>
          <p:nvPr/>
        </p:nvPicPr>
        <p:blipFill>
          <a:blip r:embed="rId2"/>
          <a:stretch>
            <a:fillRect/>
          </a:stretch>
        </p:blipFill>
        <p:spPr>
          <a:xfrm>
            <a:off x="3467058" y="2977662"/>
            <a:ext cx="5257883" cy="3880338"/>
          </a:xfrm>
          <a:prstGeom prst="rect">
            <a:avLst/>
          </a:prstGeom>
        </p:spPr>
      </p:pic>
    </p:spTree>
    <p:extLst>
      <p:ext uri="{BB962C8B-B14F-4D97-AF65-F5344CB8AC3E}">
        <p14:creationId xmlns:p14="http://schemas.microsoft.com/office/powerpoint/2010/main" xmlns="" val="27804028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1494</TotalTime>
  <Words>751</Words>
  <Application>Microsoft Office PowerPoint</Application>
  <PresentationFormat>Custom</PresentationFormat>
  <Paragraphs>57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Slide 2</vt:lpstr>
      <vt:lpstr>معمارية الشبكة   Network Architectures</vt:lpstr>
      <vt:lpstr>معمارية الشبكة   Network Architectures</vt:lpstr>
      <vt:lpstr>معمارية الشبكة   Network Architectures</vt:lpstr>
      <vt:lpstr>أنواع الشبكات حسب التصميم الهندسي Physical Network Topologies</vt:lpstr>
      <vt:lpstr>أنواع الشبكات حسب التصميم الهندسي Physical Network Topologies</vt:lpstr>
      <vt:lpstr>أنواع الشبكات حسب التصميم الهندسي Physical Network Topologies</vt:lpstr>
      <vt:lpstr>أنواع الشبكات حسب التصميم الهندسي Physical Network Topologies</vt:lpstr>
      <vt:lpstr>أنواع الشبكات حسب التصميم الهندسي Physical Network Topologies</vt:lpstr>
      <vt:lpstr>أنواع الشبكات حسب التصميم الهندسي Physical Network Topologies</vt:lpstr>
      <vt:lpstr>أنواع الشبكات حسب التصميم الهندسي Physical Network Topologies</vt:lpstr>
      <vt:lpstr>أنواع الشبكات حسب التصميم الهندسي Physical Network Topologies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sarya mohmmad</dc:creator>
  <cp:lastModifiedBy>HP</cp:lastModifiedBy>
  <cp:revision>10</cp:revision>
  <dcterms:created xsi:type="dcterms:W3CDTF">2021-05-24T12:02:09Z</dcterms:created>
  <dcterms:modified xsi:type="dcterms:W3CDTF">2021-06-02T05:34:53Z</dcterms:modified>
</cp:coreProperties>
</file>